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3" Type="http://schemas.openxmlformats.org/officeDocument/2006/relationships/tableStyles" Target="tableStyles.xml"/><Relationship Id="rId52" Type="http://schemas.openxmlformats.org/officeDocument/2006/relationships/viewProps" Target="viewProps.xml"/><Relationship Id="rId51" Type="http://schemas.openxmlformats.org/officeDocument/2006/relationships/presProps" Target="presProps.xml"/><Relationship Id="rId50" Type="http://schemas.openxmlformats.org/officeDocument/2006/relationships/slide" Target="slides/slide47.xml"/><Relationship Id="rId5" Type="http://schemas.openxmlformats.org/officeDocument/2006/relationships/slide" Target="slides/slide2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none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标普 500 CAPE</c:v>
                </c:pt>
              </c:strCache>
            </c:strRef>
          </c:tx>
          <c:spPr>
            <a:ln w="38100" cap="flat" cmpd="sng" algn="ctr">
              <a:solidFill>
                <a:srgbClr val="1E3A8A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1E3A8A"/>
              </a:solidFill>
              <a:ln w="9525" cap="flat" cmpd="sng" algn="ctr">
                <a:solidFill>
                  <a:srgbClr val="FBBF24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7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Sheet1!$A$2:$A$11</c:f>
              <c:strCache>
                <c:ptCount val="10"/>
                <c:pt idx="0">
                  <c:v>1880</c:v>
                </c:pt>
                <c:pt idx="1">
                  <c:v>1900</c:v>
                </c:pt>
                <c:pt idx="2">
                  <c:v>1929顶</c:v>
                </c:pt>
                <c:pt idx="3">
                  <c:v>1950</c:v>
                </c:pt>
                <c:pt idx="4">
                  <c:v>1966顶</c:v>
                </c:pt>
                <c:pt idx="5">
                  <c:v>1980</c:v>
                </c:pt>
                <c:pt idx="6">
                  <c:v>1999顶</c:v>
                </c:pt>
                <c:pt idx="7">
                  <c:v>2008</c:v>
                </c:pt>
                <c:pt idx="8">
                  <c:v>2020</c:v>
                </c:pt>
                <c:pt idx="9">
                  <c:v>2026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18.5</c:v>
                </c:pt>
                <c:pt idx="1">
                  <c:v>22.9</c:v>
                </c:pt>
                <c:pt idx="2">
                  <c:v>32.6</c:v>
                </c:pt>
                <c:pt idx="3">
                  <c:v>10.7</c:v>
                </c:pt>
                <c:pt idx="4">
                  <c:v>24.1</c:v>
                </c:pt>
                <c:pt idx="5">
                  <c:v>8.9</c:v>
                </c:pt>
                <c:pt idx="6">
                  <c:v>44.19</c:v>
                </c:pt>
                <c:pt idx="7">
                  <c:v>21.3</c:v>
                </c:pt>
                <c:pt idx="8">
                  <c:v>24.8</c:v>
                </c:pt>
                <c:pt idx="9">
                  <c:v>41.66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历史均值 17.38</c:v>
                </c:pt>
              </c:strCache>
            </c:strRef>
          </c:tx>
          <c:spPr>
            <a:ln w="38100" cap="flat" cmpd="sng" algn="ctr">
              <a:solidFill>
                <a:srgbClr val="FBBF24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FBBF24"/>
              </a:solidFill>
              <a:ln w="9525" cap="flat" cmpd="sng" algn="ctr">
                <a:solidFill>
                  <a:srgbClr val="FBBF24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7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Sheet1!$A$2:$A$11</c:f>
              <c:strCache>
                <c:ptCount val="10"/>
                <c:pt idx="0">
                  <c:v>1880</c:v>
                </c:pt>
                <c:pt idx="1">
                  <c:v>1900</c:v>
                </c:pt>
                <c:pt idx="2">
                  <c:v>1929顶</c:v>
                </c:pt>
                <c:pt idx="3">
                  <c:v>1950</c:v>
                </c:pt>
                <c:pt idx="4">
                  <c:v>1966顶</c:v>
                </c:pt>
                <c:pt idx="5">
                  <c:v>1980</c:v>
                </c:pt>
                <c:pt idx="6">
                  <c:v>1999顶</c:v>
                </c:pt>
                <c:pt idx="7">
                  <c:v>2008</c:v>
                </c:pt>
                <c:pt idx="8">
                  <c:v>2020</c:v>
                </c:pt>
                <c:pt idx="9">
                  <c:v>2026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17.38</c:v>
                </c:pt>
                <c:pt idx="1">
                  <c:v>17.38</c:v>
                </c:pt>
                <c:pt idx="2">
                  <c:v>17.38</c:v>
                </c:pt>
                <c:pt idx="3">
                  <c:v>17.38</c:v>
                </c:pt>
                <c:pt idx="4">
                  <c:v>17.38</c:v>
                </c:pt>
                <c:pt idx="5">
                  <c:v>17.38</c:v>
                </c:pt>
                <c:pt idx="6">
                  <c:v>17.38</c:v>
                </c:pt>
                <c:pt idx="7">
                  <c:v>17.38</c:v>
                </c:pt>
                <c:pt idx="8">
                  <c:v>17.38</c:v>
                </c:pt>
                <c:pt idx="9">
                  <c:v>17.38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475569"/>
                </a:solidFill>
                <a:latin typeface="PingFang SC"/>
                <a:ea typeface="+mn-ea"/>
                <a:cs typeface="+mn-cs"/>
              </a:defRPr>
            </a:pPr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0"/>
          <c:min val="0"/>
        </c:scaling>
        <c:delete val="0"/>
        <c:axPos val="l"/>
        <c:majorGridlines>
          <c:spPr>
            <a:ln w="12700" cap="flat" cmpd="sng" algn="ctr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475569"/>
                </a:solidFill>
                <a:latin typeface="PingFang SC"/>
                <a:ea typeface="+mn-ea"/>
                <a:cs typeface="+mn-cs"/>
              </a:defRPr>
            </a:pPr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zh-CN" sz="1000" b="0" i="0" u="none" strike="noStrike" kern="1200" baseline="0">
              <a:solidFill>
                <a:srgbClr val="0F172A"/>
              </a:solidFill>
              <a:latin typeface="PingFang SC"/>
              <a:ea typeface="+mn-ea"/>
              <a:cs typeface="PingFang SC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952b508c-b4ea-4cf9-b50b-b3c776b76216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none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巴菲特指标 %</c:v>
                </c:pt>
              </c:strCache>
            </c:strRef>
          </c:tx>
          <c:spPr>
            <a:ln w="38100" cap="flat" cmpd="sng" algn="ctr">
              <a:solidFill>
                <a:srgbClr val="FBBF24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FBBF24"/>
              </a:solidFill>
              <a:ln w="9525" cap="flat" cmpd="sng" algn="ctr">
                <a:solidFill>
                  <a:srgbClr val="1E3A8A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7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Sheet1!$A$2:$A$8</c:f>
              <c:strCache>
                <c:ptCount val="7"/>
                <c:pt idx="0">
                  <c:v>1970</c:v>
                </c:pt>
                <c:pt idx="1">
                  <c:v>1985</c:v>
                </c:pt>
                <c:pt idx="2">
                  <c:v>2000顶</c:v>
                </c:pt>
                <c:pt idx="3">
                  <c:v>2008</c:v>
                </c:pt>
                <c:pt idx="4">
                  <c:v>2015</c:v>
                </c:pt>
                <c:pt idx="5">
                  <c:v>2020</c:v>
                </c:pt>
                <c:pt idx="6">
                  <c:v>2026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45</c:v>
                </c:pt>
                <c:pt idx="1">
                  <c:v>50</c:v>
                </c:pt>
                <c:pt idx="2">
                  <c:v>140</c:v>
                </c:pt>
                <c:pt idx="3">
                  <c:v>70</c:v>
                </c:pt>
                <c:pt idx="4">
                  <c:v>125</c:v>
                </c:pt>
                <c:pt idx="5">
                  <c:v>175</c:v>
                </c:pt>
                <c:pt idx="6">
                  <c:v>219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严重高估线 200%</c:v>
                </c:pt>
              </c:strCache>
            </c:strRef>
          </c:tx>
          <c:spPr>
            <a:ln w="38100" cap="flat" cmpd="sng" algn="ctr">
              <a:solidFill>
                <a:srgbClr val="DC2626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DC2626"/>
              </a:solidFill>
              <a:ln w="9525" cap="flat" cmpd="sng" algn="ctr">
                <a:solidFill>
                  <a:srgbClr val="1E3A8A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7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Sheet1!$A$2:$A$8</c:f>
              <c:strCache>
                <c:ptCount val="7"/>
                <c:pt idx="0">
                  <c:v>1970</c:v>
                </c:pt>
                <c:pt idx="1">
                  <c:v>1985</c:v>
                </c:pt>
                <c:pt idx="2">
                  <c:v>2000顶</c:v>
                </c:pt>
                <c:pt idx="3">
                  <c:v>2008</c:v>
                </c:pt>
                <c:pt idx="4">
                  <c:v>2015</c:v>
                </c:pt>
                <c:pt idx="5">
                  <c:v>2020</c:v>
                </c:pt>
                <c:pt idx="6">
                  <c:v>2026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200</c:v>
                </c:pt>
                <c:pt idx="1">
                  <c:v>200</c:v>
                </c:pt>
                <c:pt idx="2">
                  <c:v>200</c:v>
                </c:pt>
                <c:pt idx="3">
                  <c:v>200</c:v>
                </c:pt>
                <c:pt idx="4">
                  <c:v>200</c:v>
                </c:pt>
                <c:pt idx="5">
                  <c:v>200</c:v>
                </c:pt>
                <c:pt idx="6">
                  <c:v>200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 年均值 128%</c:v>
                </c:pt>
              </c:strCache>
            </c:strRef>
          </c:tx>
          <c:spPr>
            <a:ln w="38100" cap="flat" cmpd="sng" algn="ctr">
              <a:solidFill>
                <a:srgbClr val="2B6CB0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2B6CB0"/>
              </a:solidFill>
              <a:ln w="9525" cap="flat" cmpd="sng" algn="ctr">
                <a:solidFill>
                  <a:srgbClr val="1E3A8A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7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Sheet1!$A$2:$A$8</c:f>
              <c:strCache>
                <c:ptCount val="7"/>
                <c:pt idx="0">
                  <c:v>1970</c:v>
                </c:pt>
                <c:pt idx="1">
                  <c:v>1985</c:v>
                </c:pt>
                <c:pt idx="2">
                  <c:v>2000顶</c:v>
                </c:pt>
                <c:pt idx="3">
                  <c:v>2008</c:v>
                </c:pt>
                <c:pt idx="4">
                  <c:v>2015</c:v>
                </c:pt>
                <c:pt idx="5">
                  <c:v>2020</c:v>
                </c:pt>
                <c:pt idx="6">
                  <c:v>2026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128</c:v>
                </c:pt>
                <c:pt idx="1">
                  <c:v>128</c:v>
                </c:pt>
                <c:pt idx="2">
                  <c:v>128</c:v>
                </c:pt>
                <c:pt idx="3">
                  <c:v>128</c:v>
                </c:pt>
                <c:pt idx="4">
                  <c:v>128</c:v>
                </c:pt>
                <c:pt idx="5">
                  <c:v>128</c:v>
                </c:pt>
                <c:pt idx="6">
                  <c:v>128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475569"/>
                </a:solidFill>
                <a:latin typeface="PingFang SC"/>
                <a:ea typeface="+mn-ea"/>
                <a:cs typeface="+mn-cs"/>
              </a:defRPr>
            </a:pPr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50"/>
          <c:min val="0"/>
        </c:scaling>
        <c:delete val="0"/>
        <c:axPos val="l"/>
        <c:majorGridlines>
          <c:spPr>
            <a:ln w="12700" cap="flat" cmpd="sng" algn="ctr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475569"/>
                </a:solidFill>
                <a:latin typeface="PingFang SC"/>
                <a:ea typeface="+mn-ea"/>
                <a:cs typeface="+mn-cs"/>
              </a:defRPr>
            </a:pPr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zh-CN" sz="1000" b="0" i="0" u="none" strike="noStrike" kern="1200" baseline="0">
              <a:solidFill>
                <a:srgbClr val="0F172A"/>
              </a:solidFill>
              <a:latin typeface="PingFang SC"/>
              <a:ea typeface="+mn-ea"/>
              <a:cs typeface="PingFang SC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07be0eda-5439-4a5d-ba37-3d5e83c4d2c4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none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黄金价格 USD/oz</c:v>
                </c:pt>
              </c:strCache>
            </c:strRef>
          </c:tx>
          <c:spPr>
            <a:ln w="38100" cap="flat" cmpd="sng" algn="ctr">
              <a:solidFill>
                <a:srgbClr val="FBBF24"/>
              </a:solidFill>
              <a:prstDash val="solid"/>
              <a:round/>
            </a:ln>
            <a:effectLst/>
          </c:spPr>
          <c:marker>
            <c:symbol val="circle"/>
            <c:size val="8"/>
            <c:spPr>
              <a:solidFill>
                <a:srgbClr val="FBBF24"/>
              </a:solidFill>
              <a:ln w="9525" cap="flat" cmpd="sng" algn="ctr">
                <a:solidFill>
                  <a:srgbClr val="1E3A8A"/>
                </a:solidFill>
                <a:prstDash val="solid"/>
                <a:round/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800" b="0" i="0" u="none" strike="noStrike" kern="1200" baseline="0">
                    <a:solidFill>
                      <a:srgbClr val="1E3A8A"/>
                    </a:solidFill>
                    <a:latin typeface="PingFang SC"/>
                    <a:ea typeface="+mn-ea"/>
                    <a:cs typeface="+mn-cs"/>
                  </a:defRPr>
                </a:pPr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Sheet1!$A$2:$A$10</c:f>
              <c:strCache>
                <c:ptCount val="9"/>
                <c:pt idx="0">
                  <c:v>1971</c:v>
                </c:pt>
                <c:pt idx="1">
                  <c:v>1980顶</c:v>
                </c:pt>
                <c:pt idx="2">
                  <c:v>1990</c:v>
                </c:pt>
                <c:pt idx="3">
                  <c:v>2001底</c:v>
                </c:pt>
                <c:pt idx="4">
                  <c:v>2008</c:v>
                </c:pt>
                <c:pt idx="5">
                  <c:v>2011顶</c:v>
                </c:pt>
                <c:pt idx="6">
                  <c:v>2015底</c:v>
                </c:pt>
                <c:pt idx="7">
                  <c:v>2020</c:v>
                </c:pt>
                <c:pt idx="8">
                  <c:v>2025顶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35</c:v>
                </c:pt>
                <c:pt idx="1">
                  <c:v>850</c:v>
                </c:pt>
                <c:pt idx="2">
                  <c:v>386</c:v>
                </c:pt>
                <c:pt idx="3">
                  <c:v>271</c:v>
                </c:pt>
                <c:pt idx="4">
                  <c:v>869</c:v>
                </c:pt>
                <c:pt idx="5">
                  <c:v>1921</c:v>
                </c:pt>
                <c:pt idx="6">
                  <c:v>1050</c:v>
                </c:pt>
                <c:pt idx="7">
                  <c:v>1769</c:v>
                </c:pt>
                <c:pt idx="8">
                  <c:v>2750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475569"/>
                </a:solidFill>
                <a:latin typeface="PingFang SC"/>
                <a:ea typeface="+mn-ea"/>
                <a:cs typeface="+mn-cs"/>
              </a:defRPr>
            </a:pPr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3000"/>
          <c:min val="0"/>
        </c:scaling>
        <c:delete val="0"/>
        <c:axPos val="l"/>
        <c:majorGridlines>
          <c:spPr>
            <a:ln w="12700" cap="flat" cmpd="sng" algn="ctr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rgbClr val="475569"/>
                </a:solidFill>
                <a:latin typeface="PingFang SC"/>
                <a:ea typeface="+mn-ea"/>
                <a:cs typeface="+mn-cs"/>
              </a:defRPr>
            </a:pPr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0"/>
    <c:extLst>
      <c:ext uri="{0b15fc19-7d7d-44ad-8c2d-2c3a37ce22c3}">
        <chartProps xmlns="https://web.wps.cn/et/2018/main" chartId="{e2ff659b-38d7-44de-b733-aedca9973af6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05432" y="0"/>
            <a:ext cx="5486263" cy="685800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3" name="Shape 1"/>
          <p:cNvSpPr/>
          <p:nvPr/>
        </p:nvSpPr>
        <p:spPr>
          <a:xfrm>
            <a:off x="9448564" y="-1828800"/>
            <a:ext cx="5029200" cy="4114800"/>
          </a:xfrm>
          <a:prstGeom prst="ellipse">
            <a:avLst/>
          </a:prstGeom>
          <a:solidFill>
            <a:srgbClr val="2B6CB0">
              <a:alpha val="25000"/>
            </a:srgbClr>
          </a:solidFill>
        </p:spPr>
      </p:sp>
      <p:sp>
        <p:nvSpPr>
          <p:cNvPr id="4" name="Shape 2"/>
          <p:cNvSpPr/>
          <p:nvPr/>
        </p:nvSpPr>
        <p:spPr>
          <a:xfrm>
            <a:off x="9631437" y="411480"/>
            <a:ext cx="182880" cy="182880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5" name="Shape 3"/>
          <p:cNvSpPr/>
          <p:nvPr/>
        </p:nvSpPr>
        <p:spPr>
          <a:xfrm>
            <a:off x="10874989" y="850392"/>
            <a:ext cx="219456" cy="219456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8826785" y="1618488"/>
            <a:ext cx="146304" cy="146304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7" name="Shape 5"/>
          <p:cNvSpPr/>
          <p:nvPr/>
        </p:nvSpPr>
        <p:spPr>
          <a:xfrm>
            <a:off x="10189207" y="2615184"/>
            <a:ext cx="164592" cy="164592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8" name="Shape 6"/>
          <p:cNvSpPr/>
          <p:nvPr/>
        </p:nvSpPr>
        <p:spPr>
          <a:xfrm>
            <a:off x="8250727" y="3419856"/>
            <a:ext cx="201168" cy="20116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9" name="Shape 7"/>
          <p:cNvSpPr/>
          <p:nvPr/>
        </p:nvSpPr>
        <p:spPr>
          <a:xfrm>
            <a:off x="11304748" y="4187952"/>
            <a:ext cx="128016" cy="128016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10" name="Shape 8"/>
          <p:cNvSpPr/>
          <p:nvPr/>
        </p:nvSpPr>
        <p:spPr>
          <a:xfrm>
            <a:off x="9357124" y="4892040"/>
            <a:ext cx="182880" cy="182880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11" name="Shape 9"/>
          <p:cNvSpPr/>
          <p:nvPr/>
        </p:nvSpPr>
        <p:spPr>
          <a:xfrm>
            <a:off x="10582390" y="5641848"/>
            <a:ext cx="146304" cy="146304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12" name="Shape 10"/>
          <p:cNvSpPr/>
          <p:nvPr/>
        </p:nvSpPr>
        <p:spPr>
          <a:xfrm>
            <a:off x="8561616" y="6199632"/>
            <a:ext cx="128016" cy="128016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13" name="Shape 11"/>
          <p:cNvSpPr/>
          <p:nvPr/>
        </p:nvSpPr>
        <p:spPr>
          <a:xfrm>
            <a:off x="777240" y="1984248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14" name="Text 12"/>
          <p:cNvSpPr/>
          <p:nvPr/>
        </p:nvSpPr>
        <p:spPr>
          <a:xfrm>
            <a:off x="1069848" y="1874520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WEALTH BREAKTHROUGH · 加餐分享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331720"/>
            <a:ext cx="6583680" cy="11887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kern="0" spc="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投资总结</a:t>
            </a:r>
            <a:endParaRPr lang="en-US" sz="6000" dirty="0"/>
          </a:p>
        </p:txBody>
      </p:sp>
      <p:sp>
        <p:nvSpPr>
          <p:cNvPr id="16" name="Text 14"/>
          <p:cNvSpPr/>
          <p:nvPr/>
        </p:nvSpPr>
        <p:spPr>
          <a:xfrm>
            <a:off x="777240" y="3520440"/>
            <a:ext cx="6583680" cy="11887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&amp; </a:t>
            </a:r>
            <a:r>
              <a:rPr lang="en-US" sz="4800" b="1" kern="0" spc="2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2026 投资展望</a:t>
            </a:r>
            <a:endParaRPr lang="en-US" sz="4800" dirty="0"/>
          </a:p>
        </p:txBody>
      </p:sp>
      <p:sp>
        <p:nvSpPr>
          <p:cNvPr id="17" name="Shape 15"/>
          <p:cNvSpPr/>
          <p:nvPr/>
        </p:nvSpPr>
        <p:spPr>
          <a:xfrm>
            <a:off x="777240" y="4800600"/>
            <a:ext cx="1097280" cy="54864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8" name="Text 16"/>
          <p:cNvSpPr/>
          <p:nvPr/>
        </p:nvSpPr>
        <p:spPr>
          <a:xfrm>
            <a:off x="777240" y="5029200"/>
            <a:ext cx="64008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kern="0" spc="4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启昌私董会 · 财富破局课加餐分享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777240" y="6126480"/>
            <a:ext cx="73152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启昌</a:t>
            </a:r>
            <a:r>
              <a:rPr lang="en-US" sz="12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主讲  ·  2026.05.18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A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436815" y="182880"/>
            <a:ext cx="4572000" cy="64922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?</a:t>
            </a:r>
            <a:endParaRPr lang="en-US" sz="48000" dirty="0"/>
          </a:p>
        </p:txBody>
      </p:sp>
      <p:sp>
        <p:nvSpPr>
          <p:cNvPr id="3" name="Shape 1"/>
          <p:cNvSpPr/>
          <p:nvPr/>
        </p:nvSpPr>
        <p:spPr>
          <a:xfrm>
            <a:off x="777240" y="2395728"/>
            <a:ext cx="201168" cy="2286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4" name="Text 2"/>
          <p:cNvSpPr/>
          <p:nvPr/>
        </p:nvSpPr>
        <p:spPr>
          <a:xfrm>
            <a:off x="1069848" y="2286000"/>
            <a:ext cx="54864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5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QUESTION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77240" y="2697480"/>
            <a:ext cx="7132320" cy="292608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kern="0" spc="3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2026 年，怎么做投资？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777240" y="6126480"/>
            <a:ext cx="109728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400" dirty="0">
                <a:solidFill>
                  <a:srgbClr val="FFE082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—— 这是接下来 60 分钟，我们要一起回答的问题 ——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2 · 一把尺子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统一用一把尺子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103632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48840"/>
            <a:ext cx="73152" cy="103632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91440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965960" y="224028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估值贵不贵？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6355080" y="2148840"/>
            <a:ext cx="516636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拒绝模糊感觉，关注「历史分位」与「关键指标」（PE/PB/股息率）。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1965960" y="2773680"/>
            <a:ext cx="2066544" cy="292608"/>
          </a:xfrm>
          <a:prstGeom prst="rect">
            <a:avLst/>
          </a:prstGeom>
          <a:solidFill>
            <a:srgbClr val="EEF4FB"/>
          </a:solidFill>
          <a:ln w="6350">
            <a:solidFill>
              <a:srgbClr val="2B6CB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965960" y="2773680"/>
            <a:ext cx="2066544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便宜 / 合理 / 泡沫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40080" y="3368040"/>
            <a:ext cx="10881360" cy="103632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40080" y="3368040"/>
            <a:ext cx="73152" cy="103632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0" name="Text 18"/>
          <p:cNvSpPr/>
          <p:nvPr/>
        </p:nvSpPr>
        <p:spPr>
          <a:xfrm>
            <a:off x="868680" y="3368040"/>
            <a:ext cx="91440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1965960" y="345948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周期在什么位置？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355080" y="3368040"/>
            <a:ext cx="516636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综合判断「市场情绪」（贪婪/恐惧）、「资金流向」及「基本面」趋势。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1965960" y="3992880"/>
            <a:ext cx="2267712" cy="292608"/>
          </a:xfrm>
          <a:prstGeom prst="rect">
            <a:avLst/>
          </a:prstGeom>
          <a:solidFill>
            <a:srgbClr val="EEF4FB"/>
          </a:solidFill>
          <a:ln w="6350">
            <a:solidFill>
              <a:srgbClr val="2B6C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965960" y="3992880"/>
            <a:ext cx="2267712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情绪 + 资金 + 基本面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40080" y="4587240"/>
            <a:ext cx="10881360" cy="1036320"/>
          </a:xfrm>
          <a:prstGeom prst="rect">
            <a:avLst/>
          </a:prstGeom>
          <a:solidFill>
            <a:srgbClr val="F8FAFC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0080" y="4587240"/>
            <a:ext cx="73152" cy="103632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7" name="Text 25"/>
          <p:cNvSpPr/>
          <p:nvPr/>
        </p:nvSpPr>
        <p:spPr>
          <a:xfrm>
            <a:off x="868680" y="4587240"/>
            <a:ext cx="91440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8" name="Text 26"/>
          <p:cNvSpPr/>
          <p:nvPr/>
        </p:nvSpPr>
        <p:spPr>
          <a:xfrm>
            <a:off x="1965960" y="467868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仓位怎么配？</a:t>
            </a:r>
            <a:endParaRPr lang="en-US" sz="1900" dirty="0"/>
          </a:p>
        </p:txBody>
      </p:sp>
      <p:sp>
        <p:nvSpPr>
          <p:cNvPr id="29" name="Text 27"/>
          <p:cNvSpPr/>
          <p:nvPr/>
        </p:nvSpPr>
        <p:spPr>
          <a:xfrm>
            <a:off x="6355080" y="4587240"/>
            <a:ext cx="516636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依据确定性设定仓位：0–2% 观察 / 3–5% 标配 / 「上限」控制。决策一次性买入还是分批建仓。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965960" y="5212080"/>
            <a:ext cx="1664208" cy="292608"/>
          </a:xfrm>
          <a:prstGeom prst="rect">
            <a:avLst/>
          </a:prstGeom>
          <a:solidFill>
            <a:srgbClr val="EEF4FB"/>
          </a:solidFill>
          <a:ln w="6350">
            <a:solidFill>
              <a:srgbClr val="2B6CB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965960" y="5212080"/>
            <a:ext cx="1664208" cy="29260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分批 / 再平衡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40080" y="5760720"/>
            <a:ext cx="10881360" cy="54864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33" name="Shape 31"/>
          <p:cNvSpPr/>
          <p:nvPr/>
        </p:nvSpPr>
        <p:spPr>
          <a:xfrm>
            <a:off x="640080" y="5760720"/>
            <a:ext cx="73152" cy="5486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34" name="Text 32"/>
          <p:cNvSpPr/>
          <p:nvPr/>
        </p:nvSpPr>
        <p:spPr>
          <a:xfrm>
            <a:off x="868680" y="5760720"/>
            <a:ext cx="105156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i="1" kern="0" spc="1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✋  现场练习：用这把尺子给 A 股打个分（便宜 / 合理 / 泡沫）—— 下一页揭晓启昌的答案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2 · 私董会方案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私董会财富管理方案 · 活钱 ｜ 保钱 ｜ 稳钱 ｜ 长钱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40080" y="1691640"/>
            <a:ext cx="2628900" cy="3657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1691640"/>
            <a:ext cx="26289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3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活钱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360420" y="1691640"/>
            <a:ext cx="2628900" cy="3657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60420" y="1691640"/>
            <a:ext cx="26289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3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保钱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080760" y="1691640"/>
            <a:ext cx="2628900" cy="365760"/>
          </a:xfrm>
          <a:prstGeom prst="rect">
            <a:avLst/>
          </a:prstGeom>
          <a:solidFill>
            <a:srgbClr val="FBBF24"/>
          </a:solidFill>
          <a:ln w="6350">
            <a:solidFill>
              <a:srgbClr val="FBBF2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80760" y="1691640"/>
            <a:ext cx="26289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稳钱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801100" y="1691640"/>
            <a:ext cx="2628900" cy="365760"/>
          </a:xfrm>
          <a:prstGeom prst="rect">
            <a:avLst/>
          </a:prstGeom>
          <a:solidFill>
            <a:srgbClr val="FBBF24"/>
          </a:solidFill>
          <a:ln w="6350">
            <a:solidFill>
              <a:srgbClr val="FBBF2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801100" y="1691640"/>
            <a:ext cx="26289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长钱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40080" y="2240280"/>
            <a:ext cx="3657600" cy="4114800"/>
          </a:xfrm>
          <a:prstGeom prst="rect">
            <a:avLst/>
          </a:prstGeom>
          <a:solidFill>
            <a:srgbClr val="EEF4FB"/>
          </a:solidFill>
        </p:spPr>
      </p:sp>
      <p:sp>
        <p:nvSpPr>
          <p:cNvPr id="20" name="Shape 18"/>
          <p:cNvSpPr/>
          <p:nvPr/>
        </p:nvSpPr>
        <p:spPr>
          <a:xfrm>
            <a:off x="640080" y="2240280"/>
            <a:ext cx="73152" cy="411480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1" name="Text 19"/>
          <p:cNvSpPr/>
          <p:nvPr/>
        </p:nvSpPr>
        <p:spPr>
          <a:xfrm>
            <a:off x="868680" y="2423160"/>
            <a:ext cx="329184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🏠  稳钱（基石）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68680" y="3017520"/>
            <a:ext cx="329184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小确幸计划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868680" y="3657600"/>
            <a:ext cx="3291840" cy="11887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低风险、稳健收益，适合短期（1–3 年）资金停泊。债基组合，回撤可控。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868680" y="5029200"/>
            <a:ext cx="3291840" cy="36576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5" name="Text 23"/>
          <p:cNvSpPr/>
          <p:nvPr/>
        </p:nvSpPr>
        <p:spPr>
          <a:xfrm>
            <a:off x="868680" y="5166360"/>
            <a:ext cx="329184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2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适合：要给家庭资产留安全垫的人。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572000" y="2240280"/>
            <a:ext cx="336042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0" y="2240280"/>
            <a:ext cx="54864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8" name="Text 26"/>
          <p:cNvSpPr/>
          <p:nvPr/>
        </p:nvSpPr>
        <p:spPr>
          <a:xfrm>
            <a:off x="4754880" y="2350008"/>
            <a:ext cx="304038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十年养基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754880" y="2697480"/>
            <a:ext cx="3040380" cy="320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长期定投优质指数基金，利用微笑曲线平摊成本，静待花开。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54880" y="3063240"/>
            <a:ext cx="2994660" cy="18288"/>
          </a:xfrm>
          <a:prstGeom prst="rect">
            <a:avLst/>
          </a:prstGeom>
          <a:solidFill>
            <a:srgbClr val="E2E8F0"/>
          </a:solidFill>
        </p:spPr>
      </p:sp>
      <p:sp>
        <p:nvSpPr>
          <p:cNvPr id="31" name="Text 29"/>
          <p:cNvSpPr/>
          <p:nvPr/>
        </p:nvSpPr>
        <p:spPr>
          <a:xfrm>
            <a:off x="4754880" y="3108960"/>
            <a:ext cx="30403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适合：刚开始建仓、能每月定投的人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8161020" y="2240280"/>
            <a:ext cx="336042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161020" y="2240280"/>
            <a:ext cx="54864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4" name="Text 32"/>
          <p:cNvSpPr/>
          <p:nvPr/>
        </p:nvSpPr>
        <p:spPr>
          <a:xfrm>
            <a:off x="8343900" y="2350008"/>
            <a:ext cx="304038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马拉松健将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8343900" y="2697480"/>
            <a:ext cx="3040380" cy="320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精选长跑型主动基金，穿越牛熊周期，追求超额收益。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8343900" y="3063240"/>
            <a:ext cx="2994660" cy="18288"/>
          </a:xfrm>
          <a:prstGeom prst="rect">
            <a:avLst/>
          </a:prstGeom>
          <a:solidFill>
            <a:srgbClr val="E2E8F0"/>
          </a:solidFill>
        </p:spPr>
      </p:sp>
      <p:sp>
        <p:nvSpPr>
          <p:cNvPr id="37" name="Text 35"/>
          <p:cNvSpPr/>
          <p:nvPr/>
        </p:nvSpPr>
        <p:spPr>
          <a:xfrm>
            <a:off x="8343900" y="3108960"/>
            <a:ext cx="30403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适合：相信主动选基、愿意陪跑 5-10 年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572000" y="3657600"/>
            <a:ext cx="336042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00" y="3657600"/>
            <a:ext cx="54864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40" name="Text 38"/>
          <p:cNvSpPr/>
          <p:nvPr/>
        </p:nvSpPr>
        <p:spPr>
          <a:xfrm>
            <a:off x="4754880" y="3767328"/>
            <a:ext cx="304038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磐石计划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4754880" y="4114800"/>
            <a:ext cx="3040380" cy="320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全球多资产配置策略，分散风险，稳如磐石。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4754880" y="4480560"/>
            <a:ext cx="2994660" cy="18288"/>
          </a:xfrm>
          <a:prstGeom prst="rect">
            <a:avLst/>
          </a:prstGeom>
          <a:solidFill>
            <a:srgbClr val="E2E8F0"/>
          </a:solidFill>
        </p:spPr>
      </p:sp>
      <p:sp>
        <p:nvSpPr>
          <p:cNvPr id="43" name="Text 41"/>
          <p:cNvSpPr/>
          <p:nvPr/>
        </p:nvSpPr>
        <p:spPr>
          <a:xfrm>
            <a:off x="4754880" y="4526280"/>
            <a:ext cx="30403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适合：手上有一笔大钱、希望省心配置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8161020" y="3657600"/>
            <a:ext cx="336042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8161020" y="3657600"/>
            <a:ext cx="54864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46" name="Text 44"/>
          <p:cNvSpPr/>
          <p:nvPr/>
        </p:nvSpPr>
        <p:spPr>
          <a:xfrm>
            <a:off x="8343900" y="3767328"/>
            <a:ext cx="304038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松柏计划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8343900" y="4114800"/>
            <a:ext cx="3040380" cy="320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全球资产配置计划，方便内地投资者，岁寒知松柏。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8343900" y="4480560"/>
            <a:ext cx="2994660" cy="18288"/>
          </a:xfrm>
          <a:prstGeom prst="rect">
            <a:avLst/>
          </a:prstGeom>
          <a:solidFill>
            <a:srgbClr val="E2E8F0"/>
          </a:solidFill>
        </p:spPr>
      </p:sp>
      <p:sp>
        <p:nvSpPr>
          <p:cNvPr id="49" name="Text 47"/>
          <p:cNvSpPr/>
          <p:nvPr/>
        </p:nvSpPr>
        <p:spPr>
          <a:xfrm>
            <a:off x="8343900" y="4526280"/>
            <a:ext cx="30403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适合：境外开户不便、想做全球配置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572000" y="5074920"/>
            <a:ext cx="3360420" cy="1280160"/>
          </a:xfrm>
          <a:prstGeom prst="rect">
            <a:avLst/>
          </a:prstGeom>
          <a:solidFill>
            <a:srgbClr val="F8FAFC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572000" y="5074920"/>
            <a:ext cx="54864" cy="128016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52" name="Text 50"/>
          <p:cNvSpPr/>
          <p:nvPr/>
        </p:nvSpPr>
        <p:spPr>
          <a:xfrm>
            <a:off x="4754880" y="5184648"/>
            <a:ext cx="304038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方舟计划</a:t>
            </a:r>
            <a:endParaRPr lang="en-US" sz="1400" dirty="0"/>
          </a:p>
        </p:txBody>
      </p:sp>
      <p:sp>
        <p:nvSpPr>
          <p:cNvPr id="53" name="Text 51"/>
          <p:cNvSpPr/>
          <p:nvPr/>
        </p:nvSpPr>
        <p:spPr>
          <a:xfrm>
            <a:off x="4754880" y="5532120"/>
            <a:ext cx="3040380" cy="320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面向未来的高成长性资产（区块链、前沿科技），博取高赔率。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4754880" y="5897880"/>
            <a:ext cx="2994660" cy="18288"/>
          </a:xfrm>
          <a:prstGeom prst="rect">
            <a:avLst/>
          </a:prstGeom>
          <a:solidFill>
            <a:srgbClr val="E2E8F0"/>
          </a:solidFill>
        </p:spPr>
      </p:sp>
      <p:sp>
        <p:nvSpPr>
          <p:cNvPr id="55" name="Text 53"/>
          <p:cNvSpPr/>
          <p:nvPr/>
        </p:nvSpPr>
        <p:spPr>
          <a:xfrm>
            <a:off x="4754880" y="5943600"/>
            <a:ext cx="30403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适合：有闲钱、能承受短期大幅波动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2 · 真实业绩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私董会六大组合  ·  一览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640080" y="1691640"/>
            <a:ext cx="108813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1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真实运行中的复利曲线  ｜  启昌带着 400+ 私董正在跟投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2286000"/>
            <a:ext cx="10881360" cy="45720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13" name="Text 11"/>
          <p:cNvSpPr/>
          <p:nvPr/>
        </p:nvSpPr>
        <p:spPr>
          <a:xfrm>
            <a:off x="640080" y="2286000"/>
            <a:ext cx="192834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1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组合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568422" y="2286000"/>
            <a:ext cx="3167991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1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角色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736413" y="2286000"/>
            <a:ext cx="1652865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1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成立日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89278" y="2286000"/>
            <a:ext cx="110191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1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时长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491188" y="2286000"/>
            <a:ext cx="3030252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1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收益率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40080" y="2743200"/>
            <a:ext cx="10881360" cy="434340"/>
          </a:xfrm>
          <a:prstGeom prst="rect">
            <a:avLst/>
          </a:prstGeom>
          <a:solidFill>
            <a:srgbClr val="FFFFFF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13232" y="2743200"/>
            <a:ext cx="178203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小确幸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2641574" y="2743200"/>
            <a:ext cx="3021687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稳钱基石 · 债基组合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809565" y="2743200"/>
            <a:ext cx="1506561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2025-08-17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7462430" y="2743200"/>
            <a:ext cx="955606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0.75y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564340" y="2743200"/>
            <a:ext cx="288394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+1.26%</a:t>
            </a: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(累计)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40080" y="3177540"/>
            <a:ext cx="10881360" cy="434340"/>
          </a:xfrm>
          <a:prstGeom prst="rect">
            <a:avLst/>
          </a:prstGeom>
          <a:solidFill>
            <a:srgbClr val="F8FA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13232" y="3177540"/>
            <a:ext cx="178203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十年养基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2641574" y="3177540"/>
            <a:ext cx="3021687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长钱 · 指数定投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809565" y="3177540"/>
            <a:ext cx="1506561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2022-05-18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462430" y="3177540"/>
            <a:ext cx="955606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4.0y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8564340" y="3177540"/>
            <a:ext cx="288394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+6.99%</a:t>
            </a:r>
            <a:r>
              <a:rPr lang="en-US" sz="1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(年化 TWR)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640080" y="3611880"/>
            <a:ext cx="10881360" cy="434340"/>
          </a:xfrm>
          <a:prstGeom prst="rect">
            <a:avLst/>
          </a:prstGeom>
          <a:solidFill>
            <a:srgbClr val="FFFFFF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13232" y="3611880"/>
            <a:ext cx="178203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马拉松健将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2641574" y="3611880"/>
            <a:ext cx="3021687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长钱 · 主动基金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809565" y="3611880"/>
            <a:ext cx="1506561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2022-05-28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7462430" y="3611880"/>
            <a:ext cx="955606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3.97y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8564340" y="3611880"/>
            <a:ext cx="288394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+4.02%</a:t>
            </a:r>
            <a:r>
              <a:rPr lang="en-US" sz="1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(年化 TWR)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640080" y="4046220"/>
            <a:ext cx="10881360" cy="434340"/>
          </a:xfrm>
          <a:prstGeom prst="rect">
            <a:avLst/>
          </a:prstGeom>
          <a:solidFill>
            <a:srgbClr val="EEF4FB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13232" y="4046220"/>
            <a:ext cx="178203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磐石计划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2641574" y="4046220"/>
            <a:ext cx="3021687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长钱 · 全球全天候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5809565" y="4046220"/>
            <a:ext cx="1506561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2024-08-15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7462430" y="4046220"/>
            <a:ext cx="955606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1.75y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8564340" y="4046220"/>
            <a:ext cx="288394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+13.25%</a:t>
            </a:r>
            <a:r>
              <a:rPr lang="en-US" sz="11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(年化 TWR)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640080" y="4480560"/>
            <a:ext cx="10881360" cy="434340"/>
          </a:xfrm>
          <a:prstGeom prst="rect">
            <a:avLst/>
          </a:prstGeom>
          <a:solidFill>
            <a:srgbClr val="FFFFFF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13232" y="4480560"/>
            <a:ext cx="178203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松柏计划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2641574" y="4480560"/>
            <a:ext cx="3021687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长钱 · 境内全天候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5809565" y="4480560"/>
            <a:ext cx="1506561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2025-09-06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7462430" y="4480560"/>
            <a:ext cx="955606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0.70y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8564340" y="4480560"/>
            <a:ext cx="288394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+10.25%</a:t>
            </a:r>
            <a:r>
              <a:rPr lang="en-US" sz="1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(累计)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640080" y="4914900"/>
            <a:ext cx="10881360" cy="434340"/>
          </a:xfrm>
          <a:prstGeom prst="rect">
            <a:avLst/>
          </a:prstGeom>
          <a:solidFill>
            <a:srgbClr val="F8FA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13232" y="4914900"/>
            <a:ext cx="178203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方舟计划</a:t>
            </a:r>
            <a:endParaRPr lang="en-US" sz="1300" dirty="0"/>
          </a:p>
        </p:txBody>
      </p:sp>
      <p:sp>
        <p:nvSpPr>
          <p:cNvPr id="50" name="Text 48"/>
          <p:cNvSpPr/>
          <p:nvPr/>
        </p:nvSpPr>
        <p:spPr>
          <a:xfrm>
            <a:off x="2641574" y="4914900"/>
            <a:ext cx="3021687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长钱 · 高赔率资产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5809565" y="4914900"/>
            <a:ext cx="1506561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2026-02-06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7462430" y="4914900"/>
            <a:ext cx="955606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0.28y</a:t>
            </a:r>
            <a:endParaRPr lang="en-US" sz="1300" dirty="0"/>
          </a:p>
        </p:txBody>
      </p:sp>
      <p:sp>
        <p:nvSpPr>
          <p:cNvPr id="53" name="Text 51"/>
          <p:cNvSpPr/>
          <p:nvPr/>
        </p:nvSpPr>
        <p:spPr>
          <a:xfrm>
            <a:off x="8564340" y="4914900"/>
            <a:ext cx="2883948" cy="4343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+11.60%</a:t>
            </a:r>
            <a:r>
              <a:rPr lang="en-US" sz="1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(累计)</a:t>
            </a:r>
            <a:endParaRPr lang="en-US" sz="1300" dirty="0"/>
          </a:p>
        </p:txBody>
      </p:sp>
      <p:sp>
        <p:nvSpPr>
          <p:cNvPr id="54" name="Shape 52"/>
          <p:cNvSpPr/>
          <p:nvPr/>
        </p:nvSpPr>
        <p:spPr>
          <a:xfrm>
            <a:off x="640080" y="5486400"/>
            <a:ext cx="10881360" cy="502920"/>
          </a:xfrm>
          <a:prstGeom prst="rect">
            <a:avLst/>
          </a:prstGeom>
          <a:solidFill>
            <a:srgbClr val="EEF4FB"/>
          </a:solidFill>
          <a:ln w="6350">
            <a:solidFill>
              <a:srgbClr val="2B6CB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40080" y="5486400"/>
            <a:ext cx="1088136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i="1" kern="0" spc="1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⚠️  历史业绩不代表未来收益  ·  数据截至 2026-05-18  ·  TWR = 时间加权年化复合收益率</a:t>
            </a:r>
            <a:endParaRPr lang="en-US" sz="1200" dirty="0"/>
          </a:p>
        </p:txBody>
      </p:sp>
      <p:sp>
        <p:nvSpPr>
          <p:cNvPr id="56" name="Text 54"/>
          <p:cNvSpPr/>
          <p:nvPr/>
        </p:nvSpPr>
        <p:spPr>
          <a:xfrm>
            <a:off x="640080" y="6446520"/>
            <a:ext cx="987552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数据来源：私董会投资组合业绩快照（output/report.md · 2026-05-18 刷新）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A 股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 股  ｜  当前结论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201168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48840"/>
            <a:ext cx="73152" cy="20116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914400" cy="2011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965960" y="2240280"/>
            <a:ext cx="384048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整体大盘：估值适中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5989320" y="2148840"/>
            <a:ext cx="5532120" cy="2011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沪深 300 指数和市场整体大盘的估值已经不那么便宜，安全边际收窄。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4343400"/>
            <a:ext cx="10881360" cy="2011680"/>
          </a:xfrm>
          <a:prstGeom prst="rect">
            <a:avLst/>
          </a:prstGeom>
          <a:solidFill>
            <a:srgbClr val="F8FAFC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4343400"/>
            <a:ext cx="73152" cy="201168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8" name="Text 16"/>
          <p:cNvSpPr/>
          <p:nvPr/>
        </p:nvSpPr>
        <p:spPr>
          <a:xfrm>
            <a:off x="868680" y="4343400"/>
            <a:ext cx="914400" cy="2011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65960" y="4434840"/>
            <a:ext cx="384048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结构机会：局部低估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5989320" y="4343400"/>
            <a:ext cx="5532120" cy="2011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市场呈现结构性分化，部分细分行业（例如白酒等优质核心资产）仍处于历史低估值区间，具备配置价值。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A 股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 股 ｜ 策略：降低预期，挑选低估值行业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40080" y="2331720"/>
            <a:ext cx="10881360" cy="1874520"/>
          </a:xfrm>
          <a:prstGeom prst="rect">
            <a:avLst/>
          </a:prstGeom>
          <a:solidFill>
            <a:srgbClr val="ECFDF5"/>
          </a:solidFill>
          <a:ln w="10160">
            <a:solidFill>
              <a:srgbClr val="16A34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331720"/>
            <a:ext cx="10881360" cy="73152"/>
          </a:xfrm>
          <a:prstGeom prst="rect">
            <a:avLst/>
          </a:prstGeom>
          <a:solidFill>
            <a:srgbClr val="16A34A"/>
          </a:solidFill>
        </p:spPr>
      </p:sp>
      <p:sp>
        <p:nvSpPr>
          <p:cNvPr id="13" name="Text 11"/>
          <p:cNvSpPr/>
          <p:nvPr/>
        </p:nvSpPr>
        <p:spPr>
          <a:xfrm>
            <a:off x="914400" y="2514600"/>
            <a:ext cx="103327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16A34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✅  只做两类动作（Focus）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3044952"/>
            <a:ext cx="103327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关注「低估值、低预期、基本面不崩」的行业（例如：白酒等"仍被低估"的方向）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3547872"/>
            <a:ext cx="103327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用「分批买入和仓位上限」来解决"不确定性"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40080" y="4480560"/>
            <a:ext cx="10881360" cy="1874520"/>
          </a:xfrm>
          <a:prstGeom prst="rect">
            <a:avLst/>
          </a:prstGeom>
          <a:solidFill>
            <a:srgbClr val="FEF2F2"/>
          </a:solidFill>
          <a:ln w="10160">
            <a:solidFill>
              <a:srgbClr val="DC262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4480560"/>
            <a:ext cx="10881360" cy="73152"/>
          </a:xfrm>
          <a:prstGeom prst="rect">
            <a:avLst/>
          </a:prstGeom>
          <a:solidFill>
            <a:srgbClr val="DC2626"/>
          </a:solidFill>
        </p:spPr>
      </p:sp>
      <p:sp>
        <p:nvSpPr>
          <p:cNvPr id="18" name="Text 16"/>
          <p:cNvSpPr/>
          <p:nvPr/>
        </p:nvSpPr>
        <p:spPr>
          <a:xfrm>
            <a:off x="914400" y="4663440"/>
            <a:ext cx="103327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DC2626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🚫  坚决不做（Avoid）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14400" y="5193792"/>
            <a:ext cx="103327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不在情绪高点重仓参与博弈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14400" y="5696712"/>
            <a:ext cx="1033272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不用"单一叙事逻辑"替代严格的「估值纪律」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美股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美股  ｜  估值偏高：CAPE 视角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640080" y="1783080"/>
            <a:ext cx="726948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graphicFrame>
        <p:nvGraphicFramePr>
          <p:cNvPr id="12" name="Chart 0"/>
          <p:cNvGraphicFramePr/>
          <p:nvPr/>
        </p:nvGraphicFramePr>
        <p:xfrm>
          <a:off x="749808" y="1920240"/>
          <a:ext cx="7050024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3" name="Shape 10"/>
          <p:cNvSpPr/>
          <p:nvPr/>
        </p:nvSpPr>
        <p:spPr>
          <a:xfrm>
            <a:off x="8092440" y="1783080"/>
            <a:ext cx="3429000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8092440" y="1783080"/>
            <a:ext cx="3429000" cy="54864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5" name="Text 12"/>
          <p:cNvSpPr/>
          <p:nvPr/>
        </p:nvSpPr>
        <p:spPr>
          <a:xfrm>
            <a:off x="8257032" y="1892808"/>
            <a:ext cx="3099816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当前 CAPE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257032" y="2194560"/>
            <a:ext cx="3099816" cy="137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41.66x</a:t>
            </a:r>
            <a:endParaRPr lang="en-US" sz="2800" dirty="0"/>
          </a:p>
        </p:txBody>
      </p:sp>
      <p:sp>
        <p:nvSpPr>
          <p:cNvPr id="17" name="Text 14"/>
          <p:cNvSpPr/>
          <p:nvPr/>
        </p:nvSpPr>
        <p:spPr>
          <a:xfrm>
            <a:off x="8257032" y="2331720"/>
            <a:ext cx="3099816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历史 97% 分位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8092440" y="2880360"/>
            <a:ext cx="3429000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8092440" y="2880360"/>
            <a:ext cx="3429000" cy="54864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0" name="Text 17"/>
          <p:cNvSpPr/>
          <p:nvPr/>
        </p:nvSpPr>
        <p:spPr>
          <a:xfrm>
            <a:off x="8257032" y="2990088"/>
            <a:ext cx="3099816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140 年均值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8257032" y="3291840"/>
            <a:ext cx="3099816" cy="137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17.38x</a:t>
            </a:r>
            <a:endParaRPr lang="en-US" sz="2800" dirty="0"/>
          </a:p>
        </p:txBody>
      </p:sp>
      <p:sp>
        <p:nvSpPr>
          <p:cNvPr id="22" name="Text 19"/>
          <p:cNvSpPr/>
          <p:nvPr/>
        </p:nvSpPr>
        <p:spPr>
          <a:xfrm>
            <a:off x="8257032" y="3429000"/>
            <a:ext cx="3099816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罗伯特·席勒原始口径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8092440" y="3977640"/>
            <a:ext cx="3429000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8092440" y="3977640"/>
            <a:ext cx="3429000" cy="54864"/>
          </a:xfrm>
          <a:prstGeom prst="rect">
            <a:avLst/>
          </a:prstGeom>
          <a:solidFill>
            <a:srgbClr val="0F172A"/>
          </a:solidFill>
        </p:spPr>
      </p:sp>
      <p:sp>
        <p:nvSpPr>
          <p:cNvPr id="25" name="Text 22"/>
          <p:cNvSpPr/>
          <p:nvPr/>
        </p:nvSpPr>
        <p:spPr>
          <a:xfrm>
            <a:off x="8257032" y="4087368"/>
            <a:ext cx="3099816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历史最高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8257032" y="4389120"/>
            <a:ext cx="3099816" cy="137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44.19x</a:t>
            </a:r>
            <a:endParaRPr lang="en-US" sz="2800" dirty="0"/>
          </a:p>
        </p:txBody>
      </p:sp>
      <p:sp>
        <p:nvSpPr>
          <p:cNvPr id="27" name="Text 24"/>
          <p:cNvSpPr/>
          <p:nvPr/>
        </p:nvSpPr>
        <p:spPr>
          <a:xfrm>
            <a:off x="8257032" y="4526280"/>
            <a:ext cx="3099816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1999-12 互联网泡沫顶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640080" y="5257800"/>
            <a:ext cx="10881360" cy="96012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29" name="Shape 26"/>
          <p:cNvSpPr/>
          <p:nvPr/>
        </p:nvSpPr>
        <p:spPr>
          <a:xfrm>
            <a:off x="640080" y="5257800"/>
            <a:ext cx="73152" cy="96012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30" name="Text 27"/>
          <p:cNvSpPr/>
          <p:nvPr/>
        </p:nvSpPr>
        <p:spPr>
          <a:xfrm>
            <a:off x="868680" y="5330952"/>
            <a:ext cx="27432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💡  核心洞察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868680" y="5650992"/>
            <a:ext cx="10515600" cy="5486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当前 CAPE 已超过 1929 大萧条前夕的 32.6，仅次于 1999 互联网泡沫顶。高估值意味着未来 10 年的预期隐含回报率被大幅压缩，此时需要耐心等待。</a:t>
            </a:r>
            <a:endParaRPr lang="en-US" sz="1200" dirty="0"/>
          </a:p>
        </p:txBody>
      </p:sp>
      <p:sp>
        <p:nvSpPr>
          <p:cNvPr id="32" name="Text 29"/>
          <p:cNvSpPr/>
          <p:nvPr/>
        </p:nvSpPr>
        <p:spPr>
          <a:xfrm>
            <a:off x="640080" y="6446520"/>
            <a:ext cx="987552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数据来源：multpl.com Shiller CAPE Historical Data，截至 2026-05-15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美股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美股  ｜  估值偏高：巴菲特指标视角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640080" y="1783080"/>
            <a:ext cx="726948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graphicFrame>
        <p:nvGraphicFramePr>
          <p:cNvPr id="12" name="Chart 0"/>
          <p:cNvGraphicFramePr/>
          <p:nvPr/>
        </p:nvGraphicFramePr>
        <p:xfrm>
          <a:off x="749808" y="1920240"/>
          <a:ext cx="7050024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3" name="Shape 10"/>
          <p:cNvSpPr/>
          <p:nvPr/>
        </p:nvSpPr>
        <p:spPr>
          <a:xfrm>
            <a:off x="8092440" y="1783080"/>
            <a:ext cx="3429000" cy="155448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8092440" y="1783080"/>
            <a:ext cx="3429000" cy="54864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5" name="Text 12"/>
          <p:cNvSpPr/>
          <p:nvPr/>
        </p:nvSpPr>
        <p:spPr>
          <a:xfrm>
            <a:off x="8257032" y="1892808"/>
            <a:ext cx="3099816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当前比率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257032" y="2194560"/>
            <a:ext cx="3099816" cy="6858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219%–234%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8257032" y="2880360"/>
            <a:ext cx="3099816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严重高估区间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8092440" y="3429000"/>
            <a:ext cx="3429000" cy="155448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8092440" y="3429000"/>
            <a:ext cx="3429000" cy="54864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0" name="Text 17"/>
          <p:cNvSpPr/>
          <p:nvPr/>
        </p:nvSpPr>
        <p:spPr>
          <a:xfrm>
            <a:off x="8257032" y="3538728"/>
            <a:ext cx="3099816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近 20 年均值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8257032" y="3840480"/>
            <a:ext cx="3099816" cy="6858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128%</a:t>
            </a:r>
            <a:endParaRPr lang="en-US" sz="2800" dirty="0"/>
          </a:p>
        </p:txBody>
      </p:sp>
      <p:sp>
        <p:nvSpPr>
          <p:cNvPr id="22" name="Text 19"/>
          <p:cNvSpPr/>
          <p:nvPr/>
        </p:nvSpPr>
        <p:spPr>
          <a:xfrm>
            <a:off x="8257032" y="4526280"/>
            <a:ext cx="3099816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长期合理区间 75–90%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640080" y="5257800"/>
            <a:ext cx="10881360" cy="96012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24" name="Shape 21"/>
          <p:cNvSpPr/>
          <p:nvPr/>
        </p:nvSpPr>
        <p:spPr>
          <a:xfrm>
            <a:off x="640080" y="5257800"/>
            <a:ext cx="73152" cy="96012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5" name="Text 22"/>
          <p:cNvSpPr/>
          <p:nvPr/>
        </p:nvSpPr>
        <p:spPr>
          <a:xfrm>
            <a:off x="868680" y="5330952"/>
            <a:ext cx="27432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💡  核心洞察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868680" y="5650992"/>
            <a:ext cx="10515600" cy="5486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巴菲特指标已突破 200%，远超 GDP 增长速度，处于约 +2.1 标准差偏离趋势线。结论：市场定价已包含极高预期，部分模型隐含未来 8 年年化 -1.1%，最好的策略是耐心等待。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640080" y="6446520"/>
            <a:ext cx="987552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数据来源：CurrentMarketValuation.com（219% · 2026-03-31）+ LongtermTrends.com（234.5% · 2026-05-17）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美股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美股  ｜  把"等待"变成可执行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4884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965960" y="2240280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设定目标买入区间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5806440" y="2148840"/>
            <a:ext cx="57150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基于估值或回撤幅度（如触发 20% 回撤）提前设定明确的买入触发点。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361188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61188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8" name="Text 16"/>
          <p:cNvSpPr/>
          <p:nvPr/>
        </p:nvSpPr>
        <p:spPr>
          <a:xfrm>
            <a:off x="868680" y="361188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65960" y="3703320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资金分层管理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5806440" y="3611880"/>
            <a:ext cx="57150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将资金严格划分为"随时可用现金"与"计划内分批资金"，兼顾流动性安全与进攻子弹。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" y="507492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507492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3" name="Text 21"/>
          <p:cNvSpPr/>
          <p:nvPr/>
        </p:nvSpPr>
        <p:spPr>
          <a:xfrm>
            <a:off x="868680" y="507492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965960" y="5166360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触发式分批执行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5806440" y="5074920"/>
            <a:ext cx="57150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制定刚性纪律：跌到 X% 买入第 1 份，跌到 Y% 买入第 2 份，不预测底部，只应对价格。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5730088" y="1874520"/>
            <a:ext cx="73152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8" name="Shape 6"/>
          <p:cNvSpPr/>
          <p:nvPr/>
        </p:nvSpPr>
        <p:spPr>
          <a:xfrm>
            <a:off x="5730088" y="4983480"/>
            <a:ext cx="73152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9" name="Shape 7"/>
          <p:cNvSpPr/>
          <p:nvPr/>
        </p:nvSpPr>
        <p:spPr>
          <a:xfrm>
            <a:off x="11249863" y="749808"/>
            <a:ext cx="237744" cy="23774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10" name="Shape 8"/>
          <p:cNvSpPr/>
          <p:nvPr/>
        </p:nvSpPr>
        <p:spPr>
          <a:xfrm>
            <a:off x="10280599" y="1517904"/>
            <a:ext cx="164592" cy="16459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11" name="Shape 9"/>
          <p:cNvSpPr/>
          <p:nvPr/>
        </p:nvSpPr>
        <p:spPr>
          <a:xfrm>
            <a:off x="11085271" y="5797296"/>
            <a:ext cx="201168" cy="20116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12" name="Text 10"/>
          <p:cNvSpPr/>
          <p:nvPr/>
        </p:nvSpPr>
        <p:spPr>
          <a:xfrm>
            <a:off x="640080" y="2103120"/>
            <a:ext cx="10911535" cy="2743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55000"/>
              </a:lnSpc>
              <a:buNone/>
            </a:pPr>
            <a:r>
              <a:rPr lang="en-US" sz="3600" b="1" kern="0" spc="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宁可错过一段涨</a:t>
            </a:r>
            <a:endParaRPr lang="en-US" sz="3600" dirty="0"/>
          </a:p>
          <a:p>
            <a:pPr marL="0" indent="0" algn="ctr">
              <a:lnSpc>
                <a:spcPct val="155000"/>
              </a:lnSpc>
              <a:buNone/>
            </a:pPr>
            <a:r>
              <a:rPr lang="en-US" sz="3600" b="1" kern="0" spc="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也不在高估值阶段</a:t>
            </a:r>
            <a:endParaRPr lang="en-US" sz="3600" dirty="0"/>
          </a:p>
          <a:p>
            <a:pPr marL="0" indent="0" algn="ctr">
              <a:lnSpc>
                <a:spcPct val="155000"/>
              </a:lnSpc>
              <a:buNone/>
            </a:pPr>
            <a:r>
              <a:rPr lang="en-US" sz="3600" b="1" kern="0" spc="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赌"继续涨"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WARMUP · 痛点共鸣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过去这几年，你是不是经历过这些时刻？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1170432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68680" y="2459736"/>
            <a:ext cx="548640" cy="548640"/>
          </a:xfrm>
          <a:prstGeom prst="ellipse">
            <a:avLst/>
          </a:prstGeom>
          <a:solidFill>
            <a:srgbClr val="1E3A8A"/>
          </a:solidFill>
        </p:spPr>
      </p:sp>
      <p:sp>
        <p:nvSpPr>
          <p:cNvPr id="13" name="Text 11"/>
          <p:cNvSpPr/>
          <p:nvPr/>
        </p:nvSpPr>
        <p:spPr>
          <a:xfrm>
            <a:off x="868680" y="2459736"/>
            <a:ext cx="5486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600200" y="2258568"/>
            <a:ext cx="99669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行情来了 — 不敢买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600200" y="2715768"/>
            <a:ext cx="9966960" cy="53035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怕追高 · 看着别人赚钱心里慌，自己出手又一直犹豫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3483864"/>
            <a:ext cx="10881360" cy="1170432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68680" y="3794760"/>
            <a:ext cx="548640" cy="548640"/>
          </a:xfrm>
          <a:prstGeom prst="ellipse">
            <a:avLst/>
          </a:prstGeom>
          <a:solidFill>
            <a:srgbClr val="1E3A8A"/>
          </a:solidFill>
        </p:spPr>
      </p:sp>
      <p:sp>
        <p:nvSpPr>
          <p:cNvPr id="18" name="Text 16"/>
          <p:cNvSpPr/>
          <p:nvPr/>
        </p:nvSpPr>
        <p:spPr>
          <a:xfrm>
            <a:off x="868680" y="3794760"/>
            <a:ext cx="5486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1600200" y="3593592"/>
            <a:ext cx="99669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行情跌了 — 不敢补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600200" y="4050792"/>
            <a:ext cx="9966960" cy="53035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怕越跌越深 · 想抄底但手在抖，最后又错过了底部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" y="4818888"/>
            <a:ext cx="10881360" cy="1170432"/>
          </a:xfrm>
          <a:prstGeom prst="rect">
            <a:avLst/>
          </a:prstGeom>
          <a:solidFill>
            <a:srgbClr val="F8FAFC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68680" y="5129784"/>
            <a:ext cx="548640" cy="548640"/>
          </a:xfrm>
          <a:prstGeom prst="ellipse">
            <a:avLst/>
          </a:prstGeom>
          <a:solidFill>
            <a:srgbClr val="1E3A8A"/>
          </a:solidFill>
        </p:spPr>
      </p:sp>
      <p:sp>
        <p:nvSpPr>
          <p:cNvPr id="23" name="Text 21"/>
          <p:cNvSpPr/>
          <p:nvPr/>
        </p:nvSpPr>
        <p:spPr>
          <a:xfrm>
            <a:off x="868680" y="5129784"/>
            <a:ext cx="5486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1600200" y="4928616"/>
            <a:ext cx="99669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想做配置 — 不知从哪开始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1600200" y="5385816"/>
            <a:ext cx="9966960" cy="53035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看遍了文章和课程，落到自己的钱上还是一脸茫然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40080" y="6126480"/>
            <a:ext cx="108813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kern="0" spc="1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如果这三个时刻你至少认领了一个，今晚的 80 分钟会是给你的。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港股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港股  ｜  整体不算低，重点看恒生科技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164592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48840"/>
            <a:ext cx="73152" cy="164592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914400" cy="1645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965960" y="224028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港股总体：估值水平不低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63640" y="2148840"/>
            <a:ext cx="5257800" cy="1645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从历史纵向分位与全球横向对比看，整体估值未进入绝对低估区间。结构性分化明显，传统行业与新兴产业逻辑截然不同。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977640"/>
            <a:ext cx="10881360" cy="1645920"/>
          </a:xfrm>
          <a:prstGeom prst="rect">
            <a:avLst/>
          </a:prstGeom>
          <a:solidFill>
            <a:srgbClr val="F8FAFC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977640"/>
            <a:ext cx="73152" cy="164592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8" name="Text 16"/>
          <p:cNvSpPr/>
          <p:nvPr/>
        </p:nvSpPr>
        <p:spPr>
          <a:xfrm>
            <a:off x="868680" y="3977640"/>
            <a:ext cx="914400" cy="1645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65960" y="406908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重点关注：恒生科技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263640" y="3977640"/>
            <a:ext cx="5257800" cy="1645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从 2021 ATH 已回落 -53%，当前 PE 约 21 倍（对比纳指 100 约 35 倍），估值显著低于美股科技。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40080" y="5760720"/>
            <a:ext cx="10881360" cy="54864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22" name="Shape 20"/>
          <p:cNvSpPr/>
          <p:nvPr/>
        </p:nvSpPr>
        <p:spPr>
          <a:xfrm>
            <a:off x="640080" y="5760720"/>
            <a:ext cx="73152" cy="5486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3" name="Text 21"/>
          <p:cNvSpPr/>
          <p:nvPr/>
        </p:nvSpPr>
        <p:spPr>
          <a:xfrm>
            <a:off x="868680" y="5760720"/>
            <a:ext cx="105156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i="1" kern="0" spc="1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数据来源：恒生指数公司 + Yahoo Finance HSTECH，截至 2026-05</a:t>
            </a:r>
            <a:endParaRPr lang="en-US" sz="13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港股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恒生科技  ｜  三大结构性挑战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640080" y="1874520"/>
            <a:ext cx="4389120" cy="452628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12" name="Shape 10"/>
          <p:cNvSpPr/>
          <p:nvPr/>
        </p:nvSpPr>
        <p:spPr>
          <a:xfrm>
            <a:off x="640080" y="1874520"/>
            <a:ext cx="4389120" cy="7315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39319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现状判断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68680" y="2651760"/>
            <a:ext cx="3931920" cy="1554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4400" b="1" kern="0" spc="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建议</a:t>
            </a:r>
            <a:endParaRPr lang="en-US" sz="4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4400" b="1" kern="0" spc="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再等一等</a:t>
            </a:r>
            <a:endParaRPr lang="en-US" sz="4400" dirty="0"/>
          </a:p>
        </p:txBody>
      </p:sp>
      <p:sp>
        <p:nvSpPr>
          <p:cNvPr id="15" name="Shape 13"/>
          <p:cNvSpPr/>
          <p:nvPr/>
        </p:nvSpPr>
        <p:spPr>
          <a:xfrm>
            <a:off x="868680" y="4343400"/>
            <a:ext cx="3931920" cy="36576"/>
          </a:xfrm>
          <a:prstGeom prst="rect">
            <a:avLst/>
          </a:prstGeom>
          <a:solidFill>
            <a:srgbClr val="FBBF24">
              <a:alpha val="70000"/>
            </a:srgbClr>
          </a:solidFill>
        </p:spPr>
      </p:sp>
      <p:sp>
        <p:nvSpPr>
          <p:cNvPr id="16" name="Text 14"/>
          <p:cNvSpPr/>
          <p:nvPr/>
        </p:nvSpPr>
        <p:spPr>
          <a:xfrm>
            <a:off x="868680" y="4480560"/>
            <a:ext cx="3931920" cy="1828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00" i="1" dirty="0">
                <a:solidFill>
                  <a:srgbClr val="FFE082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虽然已从高点大幅回落，但绝对估值目前并不算特别便宜。考虑到外部环境与内部结构变化，尚未进入理想的"击球区"。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212080" y="1874520"/>
            <a:ext cx="6309360" cy="1386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212080" y="1874520"/>
            <a:ext cx="54864" cy="13868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9" name="Text 17"/>
          <p:cNvSpPr/>
          <p:nvPr/>
        </p:nvSpPr>
        <p:spPr>
          <a:xfrm>
            <a:off x="5394960" y="2011680"/>
            <a:ext cx="5943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📱  字节是恒生科技的隐形敌人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394960" y="2468880"/>
            <a:ext cx="5943600" cy="701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字节跳动对腾讯、阿里等巨头的流量与商业模式构成了持续的挤压与冲击。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212080" y="3444240"/>
            <a:ext cx="6309360" cy="1386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212080" y="3444240"/>
            <a:ext cx="54864" cy="13868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3" name="Text 21"/>
          <p:cNvSpPr/>
          <p:nvPr/>
        </p:nvSpPr>
        <p:spPr>
          <a:xfrm>
            <a:off x="5394960" y="3581400"/>
            <a:ext cx="5943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💎  国内新模型公司的竞争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394960" y="4038600"/>
            <a:ext cx="5943600" cy="701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赛道格局未定，新兴创业公司正在分流资金与市场关注度。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212080" y="5013960"/>
            <a:ext cx="6309360" cy="1386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212080" y="5013960"/>
            <a:ext cx="54864" cy="13868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7" name="Text 25"/>
          <p:cNvSpPr/>
          <p:nvPr/>
        </p:nvSpPr>
        <p:spPr>
          <a:xfrm>
            <a:off x="5394960" y="5151120"/>
            <a:ext cx="5943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📊  指数编制的滞后性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5394960" y="5608320"/>
            <a:ext cx="5943600" cy="701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智谱、MiniMax 等新一代大模型公司虽已于 2026-01 港股上市（智谱涨幅超 6 倍），但预计 2026-06 才会纳入恒生科技指数（合计权重 5-7%）。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港股打新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港股打新  ｜  当下是港股打新的牛市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640080" y="1600200"/>
            <a:ext cx="109728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近半年港股 IPO 数据：上涨概率高 · 平均涨幅惊人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1965960"/>
            <a:ext cx="10881360" cy="36576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13" name="Text 11"/>
          <p:cNvSpPr/>
          <p:nvPr/>
        </p:nvSpPr>
        <p:spPr>
          <a:xfrm>
            <a:off x="640080" y="1965960"/>
            <a:ext cx="272034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时间窗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360420" y="1965960"/>
            <a:ext cx="272034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新股数量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080760" y="1965960"/>
            <a:ext cx="272034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上涨概率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801100" y="1965960"/>
            <a:ext cx="272034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平均首日涨幅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2331720"/>
            <a:ext cx="10881360" cy="441960"/>
          </a:xfrm>
          <a:prstGeom prst="rect">
            <a:avLst/>
          </a:prstGeom>
          <a:solidFill>
            <a:srgbClr val="FFFFFF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233172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2025 全年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360420" y="233172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114 只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080760" y="233172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暗盘 65% / 首日 67.5%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801100" y="233172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暗盘 +41% / 首日 +37%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0080" y="2773680"/>
            <a:ext cx="10881360" cy="441960"/>
          </a:xfrm>
          <a:prstGeom prst="rect">
            <a:avLst/>
          </a:prstGeom>
          <a:solidFill>
            <a:srgbClr val="F8FA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277368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2026 年 1 月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360420" y="277368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 只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080760" y="277368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 破发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8801100" y="277368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暗盘 +67.8% / 首日 +33.7%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40080" y="3215640"/>
            <a:ext cx="10881360" cy="441960"/>
          </a:xfrm>
          <a:prstGeom prst="rect">
            <a:avLst/>
          </a:prstGeom>
          <a:solidFill>
            <a:srgbClr val="FFFFFF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321564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2026 Q1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360420" y="321564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30 只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080760" y="321564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 破发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8801100" y="3215640"/>
            <a:ext cx="2720340" cy="441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平均 </a:t>
            </a:r>
            <a:r>
              <a:rPr lang="en-US" sz="1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+164%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40080" y="3703320"/>
            <a:ext cx="108813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DC2626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⚠️  历史业绩与窗口期不构成对未来涨幅的承诺。打新需注意配额管理与流动性风险。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40080" y="4069080"/>
            <a:ext cx="5326380" cy="187452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34" name="Shape 32"/>
          <p:cNvSpPr/>
          <p:nvPr/>
        </p:nvSpPr>
        <p:spPr>
          <a:xfrm>
            <a:off x="640080" y="4069080"/>
            <a:ext cx="73152" cy="187452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35" name="Text 33"/>
          <p:cNvSpPr/>
          <p:nvPr/>
        </p:nvSpPr>
        <p:spPr>
          <a:xfrm>
            <a:off x="868680" y="4178808"/>
            <a:ext cx="496062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💡  核心洞察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868680" y="4526280"/>
            <a:ext cx="5052060" cy="132588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港股 IPO 正处于结构性活跃窗口期——历史上类似窗口通常持续较长时间，但请以「纪律应对、不以预测下注」——把每只新股当独立判断。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195060" y="4069080"/>
            <a:ext cx="5326380" cy="1874520"/>
          </a:xfrm>
          <a:prstGeom prst="rect">
            <a:avLst/>
          </a:prstGeom>
          <a:solidFill>
            <a:srgbClr val="FFFBEB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195060" y="4069080"/>
            <a:ext cx="73152" cy="187452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39" name="Text 37"/>
          <p:cNvSpPr/>
          <p:nvPr/>
        </p:nvSpPr>
        <p:spPr>
          <a:xfrm>
            <a:off x="6423660" y="4178808"/>
            <a:ext cx="496062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🎁  私董会会做什么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423660" y="4572000"/>
            <a:ext cx="49606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每只「重点新股」做基本面与申购建议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6423660" y="4956048"/>
            <a:ext cx="49606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配额管理 + 「融资额度策略」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6423660" y="5340096"/>
            <a:ext cx="49606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暗盘 / 首日卖出节奏的实操建议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40080" y="6446520"/>
            <a:ext cx="987552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数据来源：知乎《2025 港股 IPO 盘点》/ 证券时报《2026 Q1 港股 IPO 涨幅王》/ 华盛通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黄金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黄金 ｜ 2025 涨疯了，长期回报怎么看？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40080" y="1691640"/>
            <a:ext cx="1088136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2025 年单年涨幅 +60%+  ·  全年多次创新高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640080" y="2331720"/>
            <a:ext cx="10881360" cy="86868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2331720"/>
            <a:ext cx="54864" cy="86868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4" name="Text 12"/>
          <p:cNvSpPr/>
          <p:nvPr/>
        </p:nvSpPr>
        <p:spPr>
          <a:xfrm>
            <a:off x="868680" y="2331720"/>
            <a:ext cx="3291840" cy="868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过去 55 年 (1971 至今)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206240" y="2331720"/>
            <a:ext cx="3383280" cy="868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kern="0" spc="100" dirty="0">
                <a:solidFill>
                  <a:srgbClr val="16A34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年化  ~8%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589520" y="2331720"/>
            <a:ext cx="3931920" cy="868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最大回撤  -68%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40080" y="3337560"/>
            <a:ext cx="10881360" cy="86868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" y="3337560"/>
            <a:ext cx="54864" cy="86868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9" name="Text 17"/>
          <p:cNvSpPr/>
          <p:nvPr/>
        </p:nvSpPr>
        <p:spPr>
          <a:xfrm>
            <a:off x="868680" y="3337560"/>
            <a:ext cx="3291840" cy="868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过去 20 年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206240" y="3337560"/>
            <a:ext cx="3383280" cy="868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kern="0" spc="100" dirty="0">
                <a:solidFill>
                  <a:srgbClr val="16A34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年化  ~10%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7589520" y="3337560"/>
            <a:ext cx="3931920" cy="868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最大回撤  ~-30%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40080" y="4343400"/>
            <a:ext cx="10881360" cy="86868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0080" y="4343400"/>
            <a:ext cx="54864" cy="86868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4" name="Text 22"/>
          <p:cNvSpPr/>
          <p:nvPr/>
        </p:nvSpPr>
        <p:spPr>
          <a:xfrm>
            <a:off x="868680" y="4343400"/>
            <a:ext cx="3291840" cy="868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过去 5 年 (2020-2025)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206240" y="4343400"/>
            <a:ext cx="3383280" cy="868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kern="0" spc="100" dirty="0">
                <a:solidFill>
                  <a:srgbClr val="16A34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年化  ~12-15%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7589520" y="4343400"/>
            <a:ext cx="3931920" cy="868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最大回撤  ~-20%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40080" y="5486400"/>
            <a:ext cx="10881360" cy="82296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28" name="Shape 26"/>
          <p:cNvSpPr/>
          <p:nvPr/>
        </p:nvSpPr>
        <p:spPr>
          <a:xfrm>
            <a:off x="640080" y="5486400"/>
            <a:ext cx="73152" cy="82296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9" name="Text 27"/>
          <p:cNvSpPr/>
          <p:nvPr/>
        </p:nvSpPr>
        <p:spPr>
          <a:xfrm>
            <a:off x="868680" y="5559552"/>
            <a:ext cx="27432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ℹ️  数据洞察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868680" y="5852160"/>
            <a:ext cx="10515600" cy="5029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长周期保值增值能力扎实，但波动「显著」——最大回撤往往很深，恢复周期很长。投资者需做好长期持有 + 严格仓位管理的心理准备。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40080" y="6446520"/>
            <a:ext cx="987552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数据来源：World Gold Council + Visual Capitalist（2000-2025），1971 年布雷顿森林体系解体起算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黄金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黄金  ｜  历史最深回撤与解套周期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640080" y="1783080"/>
            <a:ext cx="726948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graphicFrame>
        <p:nvGraphicFramePr>
          <p:cNvPr id="12" name="Chart 0"/>
          <p:cNvGraphicFramePr/>
          <p:nvPr/>
        </p:nvGraphicFramePr>
        <p:xfrm>
          <a:off x="749808" y="1920240"/>
          <a:ext cx="7050024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3" name="Text 10"/>
          <p:cNvSpPr/>
          <p:nvPr/>
        </p:nvSpPr>
        <p:spPr>
          <a:xfrm>
            <a:off x="1188720" y="1874520"/>
            <a:ext cx="21945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i="1" dirty="0">
                <a:solidFill>
                  <a:srgbClr val="B91C1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⟵  21 年解套期  ⟶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4480560" y="1874520"/>
            <a:ext cx="201168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i="1" dirty="0">
                <a:solidFill>
                  <a:srgbClr val="B91C1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⟵  9 年解套期  ⟶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8092440" y="1783080"/>
            <a:ext cx="3429000" cy="155448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8092440" y="1783080"/>
            <a:ext cx="3429000" cy="54864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7" name="Text 14"/>
          <p:cNvSpPr/>
          <p:nvPr/>
        </p:nvSpPr>
        <p:spPr>
          <a:xfrm>
            <a:off x="8257032" y="1892808"/>
            <a:ext cx="3099816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史上最长解套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8257032" y="2194560"/>
            <a:ext cx="3099816" cy="6858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21 年</a:t>
            </a:r>
            <a:endParaRPr lang="en-US" sz="2800" dirty="0"/>
          </a:p>
        </p:txBody>
      </p:sp>
      <p:sp>
        <p:nvSpPr>
          <p:cNvPr id="19" name="Text 16"/>
          <p:cNvSpPr/>
          <p:nvPr/>
        </p:nvSpPr>
        <p:spPr>
          <a:xfrm>
            <a:off x="8257032" y="2880360"/>
            <a:ext cx="3099816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1980 顶 $850 → 2001 底 $271 → 2008 重破 $850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8092440" y="3429000"/>
            <a:ext cx="3429000" cy="155448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8092440" y="3429000"/>
            <a:ext cx="3429000" cy="54864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2" name="Text 19"/>
          <p:cNvSpPr/>
          <p:nvPr/>
        </p:nvSpPr>
        <p:spPr>
          <a:xfrm>
            <a:off x="8257032" y="3538728"/>
            <a:ext cx="3099816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近期显著调整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8257032" y="3840480"/>
            <a:ext cx="3099816" cy="6858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 年</a:t>
            </a:r>
            <a:endParaRPr lang="en-US" sz="2800" dirty="0"/>
          </a:p>
        </p:txBody>
      </p:sp>
      <p:sp>
        <p:nvSpPr>
          <p:cNvPr id="24" name="Text 21"/>
          <p:cNvSpPr/>
          <p:nvPr/>
        </p:nvSpPr>
        <p:spPr>
          <a:xfrm>
            <a:off x="8257032" y="4526280"/>
            <a:ext cx="3099816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2011 顶 $1,921 → 2015 底 $1,050 → 2020-08 新高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640080" y="5257800"/>
            <a:ext cx="10881360" cy="96012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26" name="Shape 23"/>
          <p:cNvSpPr/>
          <p:nvPr/>
        </p:nvSpPr>
        <p:spPr>
          <a:xfrm>
            <a:off x="640080" y="5257800"/>
            <a:ext cx="73152" cy="96012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7" name="Text 24"/>
          <p:cNvSpPr/>
          <p:nvPr/>
        </p:nvSpPr>
        <p:spPr>
          <a:xfrm>
            <a:off x="868680" y="5330952"/>
            <a:ext cx="27432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💡  核心洞察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868680" y="5650992"/>
            <a:ext cx="10515600" cy="5486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历史数据表明，黄金并非"只涨不跌"。一旦买在阶段性高点，可能面临 9-21 年的"解套"周期。结论：黄金的配置重在仓位控制与分批定投，而非一次性重仓赌反弹。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640080" y="6446520"/>
            <a:ext cx="9875520" cy="25603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数据来源：Gainesville Coins 50 Year Gold History + World Gold Council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黄金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黄金 ｜ 当下建议（选让你睡得着觉的仓位）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4884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965960" y="2240280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仓位不足：0% – 2%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5806440" y="2148840"/>
            <a:ext cx="57150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如果家庭资产中完全没有黄金，或只有 1–2 个点：建议采用「定投策略」，用一年时间从容定投至目标比例（如 3%–5% 左右）。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61188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61188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8" name="Text 16"/>
          <p:cNvSpPr/>
          <p:nvPr/>
        </p:nvSpPr>
        <p:spPr>
          <a:xfrm>
            <a:off x="868680" y="361188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65960" y="3703320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仓位较高：超过 5%–10%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806440" y="3611880"/>
            <a:ext cx="57150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2025 涨幅已经累积较多，建议「慎重投入」。保持现有仓位即可，不宜在高位激进加仓。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" y="5074920"/>
            <a:ext cx="10881360" cy="1280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5074920"/>
            <a:ext cx="73152" cy="128016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3" name="Text 21"/>
          <p:cNvSpPr/>
          <p:nvPr/>
        </p:nvSpPr>
        <p:spPr>
          <a:xfrm>
            <a:off x="868680" y="507492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965960" y="5166360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核心心法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5806440" y="5074920"/>
            <a:ext cx="57150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我们的投资核心原则是「仓位管理」，不是预测未来。建议无黄金仓位的人定投，本质是因为害怕"进一步错过"带来的踏空风险，而非赌它短期暴涨。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区块链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区块链  ｜  当前周期：熊市初段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640080" y="1691640"/>
            <a:ext cx="108813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1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当前 BTC ~$78K  ｜  2025-10 创历史新高 $126K  ｜  从 ATH 回落 -38%（halving 后下行段）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2286000"/>
            <a:ext cx="10881360" cy="9906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2286000"/>
            <a:ext cx="73152" cy="99060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4" name="Text 12"/>
          <p:cNvSpPr/>
          <p:nvPr/>
        </p:nvSpPr>
        <p:spPr>
          <a:xfrm>
            <a:off x="868680" y="2286000"/>
            <a:ext cx="9144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1965960" y="237744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核心定位：数字黄金 &amp; AI 货币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263640" y="2286000"/>
            <a:ext cx="52578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区块链不仅是避险资产（数字黄金），更像是在未来 AI 世界的原生货币。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3459480"/>
            <a:ext cx="10881360" cy="9906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" y="3459480"/>
            <a:ext cx="73152" cy="99060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9" name="Text 17"/>
          <p:cNvSpPr/>
          <p:nvPr/>
        </p:nvSpPr>
        <p:spPr>
          <a:xfrm>
            <a:off x="868680" y="3459480"/>
            <a:ext cx="9144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1965960" y="355092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周期现状：熊市初段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263640" y="3459480"/>
            <a:ext cx="52578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价格从 2025-10 顶部回落约 38%，进入传统四年周期的"halving 后下行"段，「风险与机会并存」。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40080" y="4632960"/>
            <a:ext cx="10881360" cy="990600"/>
          </a:xfrm>
          <a:prstGeom prst="rect">
            <a:avLst/>
          </a:prstGeom>
          <a:solidFill>
            <a:srgbClr val="F8FAFC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0080" y="4632960"/>
            <a:ext cx="73152" cy="99060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4" name="Text 22"/>
          <p:cNvSpPr/>
          <p:nvPr/>
        </p:nvSpPr>
        <p:spPr>
          <a:xfrm>
            <a:off x="868680" y="4632960"/>
            <a:ext cx="9144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5" name="Text 23"/>
          <p:cNvSpPr/>
          <p:nvPr/>
        </p:nvSpPr>
        <p:spPr>
          <a:xfrm>
            <a:off x="1965960" y="472440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应对策略：方舟计划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6263640" y="4632960"/>
            <a:ext cx="52578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严格执行"方舟计划"，在低估区间按既定纪律进行「分批布局」。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40080" y="5760720"/>
            <a:ext cx="10881360" cy="54864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28" name="Shape 26"/>
          <p:cNvSpPr/>
          <p:nvPr/>
        </p:nvSpPr>
        <p:spPr>
          <a:xfrm>
            <a:off x="640080" y="5760720"/>
            <a:ext cx="73152" cy="5486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9" name="Text 27"/>
          <p:cNvSpPr/>
          <p:nvPr/>
        </p:nvSpPr>
        <p:spPr>
          <a:xfrm>
            <a:off x="868680" y="5760720"/>
            <a:ext cx="105156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i="1" kern="0" spc="1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数据来源：CoinMarketCap 2026-05-15 + Fortune / Amberdata 周期分析</a:t>
            </a:r>
            <a:endParaRPr lang="en-US" sz="13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3 · 区块链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区块链  ｜  风险提示（必须强调）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1280160"/>
          </a:xfrm>
          <a:prstGeom prst="rect">
            <a:avLst/>
          </a:prstGeom>
          <a:solidFill>
            <a:srgbClr val="F8FAFC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48840"/>
            <a:ext cx="73152" cy="1280160"/>
          </a:xfrm>
          <a:prstGeom prst="rect">
            <a:avLst/>
          </a:prstGeom>
          <a:solidFill>
            <a:srgbClr val="DC2626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DC2626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965960" y="224028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⚠️ 高风险投资属性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263640" y="2148840"/>
            <a:ext cx="52578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区块链投资属于「极高风险」投资。市场波动剧烈，不确定性强，请务必确认这是您闲钱投资的一部分，绝不可动用生活必需资金。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61188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61188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8" name="Text 16"/>
          <p:cNvSpPr/>
          <p:nvPr/>
        </p:nvSpPr>
        <p:spPr>
          <a:xfrm>
            <a:off x="868680" y="361188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65960" y="370332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仓位管理与系统学习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263640" y="3611880"/>
            <a:ext cx="52578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具体的仓位管理及相应建议，「强烈建议去听完私董会里的区块链 5.0 课程」。只有深刻理解了体系背后的逻辑，才能在大幅波动中拿得住。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40080" y="507492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507492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3" name="Text 21"/>
          <p:cNvSpPr/>
          <p:nvPr/>
        </p:nvSpPr>
        <p:spPr>
          <a:xfrm>
            <a:off x="868680" y="507492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965960" y="516636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必须遵守的交易纪律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6263640" y="5074920"/>
            <a:ext cx="52578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面对高波动市场，必须严格执行三条铁律：「分批买入」平摊成本、设定「仓位上限」控制风险、定期「再平衡」锁定利润。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4 · 当下怎么投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当下如果有一笔钱，怎么投？方案 A：全球资产配置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40080" y="1828800"/>
            <a:ext cx="4206240" cy="457200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12" name="Shape 10"/>
          <p:cNvSpPr/>
          <p:nvPr/>
        </p:nvSpPr>
        <p:spPr>
          <a:xfrm>
            <a:off x="640080" y="1828800"/>
            <a:ext cx="4206240" cy="7315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3" name="Text 11"/>
          <p:cNvSpPr/>
          <p:nvPr/>
        </p:nvSpPr>
        <p:spPr>
          <a:xfrm>
            <a:off x="868680" y="2103120"/>
            <a:ext cx="374904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PLAN A · 全球资产配置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68680" y="2514600"/>
            <a:ext cx="374904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松柏计划 / 磐石计划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68680" y="3383280"/>
            <a:ext cx="374904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✅  推荐组合：松柏计划 / 磐石计划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68680" y="3886200"/>
            <a:ext cx="374904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✅  核心逻辑：不用择时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68680" y="4389120"/>
            <a:ext cx="374904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✅  目标：长期稳健复利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68680" y="5166360"/>
            <a:ext cx="3749040" cy="36576"/>
          </a:xfrm>
          <a:prstGeom prst="rect">
            <a:avLst/>
          </a:prstGeom>
          <a:solidFill>
            <a:srgbClr val="FBBF24">
              <a:alpha val="70000"/>
            </a:srgbClr>
          </a:solidFill>
        </p:spPr>
      </p:sp>
      <p:sp>
        <p:nvSpPr>
          <p:cNvPr id="19" name="Text 17"/>
          <p:cNvSpPr/>
          <p:nvPr/>
        </p:nvSpPr>
        <p:spPr>
          <a:xfrm>
            <a:off x="868680" y="5303520"/>
            <a:ext cx="374904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200" i="1" dirty="0">
                <a:solidFill>
                  <a:srgbClr val="FFE082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核心心法：追求"模糊的正确"，通过资产类别的低相关性平滑波动。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212080" y="1828800"/>
            <a:ext cx="6309360" cy="21945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212080" y="1828800"/>
            <a:ext cx="54864" cy="21945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2" name="Text 20"/>
          <p:cNvSpPr/>
          <p:nvPr/>
        </p:nvSpPr>
        <p:spPr>
          <a:xfrm>
            <a:off x="5394960" y="1965960"/>
            <a:ext cx="5943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⚡ 常规策略：一次性买入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394960" y="2377440"/>
            <a:ext cx="59436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适用：资金量适中 / 认可长期主义 / 不纠结短期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394960" y="2788920"/>
            <a:ext cx="5943600" cy="11430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当下资产配置组合处于合理区间，无需过度择时。直接建立完整仓位，让资金立即开始享受复利的时间价值。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212080" y="4206240"/>
            <a:ext cx="6309360" cy="21945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212080" y="4206240"/>
            <a:ext cx="54864" cy="219456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7" name="Text 25"/>
          <p:cNvSpPr/>
          <p:nvPr/>
        </p:nvSpPr>
        <p:spPr>
          <a:xfrm>
            <a:off x="5394960" y="4343400"/>
            <a:ext cx="5943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🧱 稳健策略：分批买入法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5394960" y="4754880"/>
            <a:ext cx="59436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适用：资金量较大 / 担心短期下跌 / 心理承受力较弱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394960" y="5166360"/>
            <a:ext cx="5943600" cy="11430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如果不确定性让你犹豫，不要停在原地。将资金平分成 6 份或 12 份，机械式执行：首笔买入 → 每月定投 → 最后一笔 → 组合成立。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4 · 当下怎么投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当下如果有一笔钱，怎么投？方案 B：单一资产投入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40080" y="1874520"/>
            <a:ext cx="3505200" cy="21945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1874520"/>
            <a:ext cx="3505200" cy="54864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3" name="Text 11"/>
          <p:cNvSpPr/>
          <p:nvPr/>
        </p:nvSpPr>
        <p:spPr>
          <a:xfrm>
            <a:off x="822960" y="2057400"/>
            <a:ext cx="3139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🔗  区块链市场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822960" y="2560320"/>
            <a:ext cx="36576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5" name="Text 13"/>
          <p:cNvSpPr/>
          <p:nvPr/>
        </p:nvSpPr>
        <p:spPr>
          <a:xfrm>
            <a:off x="822960" y="2697480"/>
            <a:ext cx="3139440" cy="128016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当下相对「更合适」的选择，但属于高风险投资，核心在于必须严格控制仓位。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328160" y="1874520"/>
            <a:ext cx="3505200" cy="21945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328160" y="1874520"/>
            <a:ext cx="3505200" cy="54864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8" name="Text 16"/>
          <p:cNvSpPr/>
          <p:nvPr/>
        </p:nvSpPr>
        <p:spPr>
          <a:xfrm>
            <a:off x="4511040" y="2057400"/>
            <a:ext cx="3139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🥇  黄金</a:t>
            </a:r>
            <a:endParaRPr lang="en-US" sz="1700" dirty="0"/>
          </a:p>
        </p:txBody>
      </p:sp>
      <p:sp>
        <p:nvSpPr>
          <p:cNvPr id="19" name="Shape 17"/>
          <p:cNvSpPr/>
          <p:nvPr/>
        </p:nvSpPr>
        <p:spPr>
          <a:xfrm>
            <a:off x="4511040" y="2560320"/>
            <a:ext cx="36576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0" name="Text 18"/>
          <p:cNvSpPr/>
          <p:nvPr/>
        </p:nvSpPr>
        <p:spPr>
          <a:xfrm>
            <a:off x="4511040" y="2697480"/>
            <a:ext cx="3139440" cy="128016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价格处于高位，仅适合「小比例」的投资配置，作为防守型底仓。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8016240" y="1874520"/>
            <a:ext cx="3505200" cy="21945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016240" y="1874520"/>
            <a:ext cx="3505200" cy="54864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3" name="Text 21"/>
          <p:cNvSpPr/>
          <p:nvPr/>
        </p:nvSpPr>
        <p:spPr>
          <a:xfrm>
            <a:off x="8199120" y="2057400"/>
            <a:ext cx="3139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🏢  A 股市场</a:t>
            </a:r>
            <a:endParaRPr lang="en-US" sz="1700" dirty="0"/>
          </a:p>
        </p:txBody>
      </p:sp>
      <p:sp>
        <p:nvSpPr>
          <p:cNvPr id="24" name="Shape 22"/>
          <p:cNvSpPr/>
          <p:nvPr/>
        </p:nvSpPr>
        <p:spPr>
          <a:xfrm>
            <a:off x="8199120" y="2560320"/>
            <a:ext cx="36576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5" name="Text 23"/>
          <p:cNvSpPr/>
          <p:nvPr/>
        </p:nvSpPr>
        <p:spPr>
          <a:xfrm>
            <a:off x="8199120" y="2697480"/>
            <a:ext cx="3139440" cy="128016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策略重点是「降低预期」，精选基本面扎实的「低估值行业」进行布局。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40080" y="4297680"/>
            <a:ext cx="5349240" cy="21945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40080" y="4297680"/>
            <a:ext cx="5349240" cy="54864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8" name="Text 26"/>
          <p:cNvSpPr/>
          <p:nvPr/>
        </p:nvSpPr>
        <p:spPr>
          <a:xfrm>
            <a:off x="822960" y="4480560"/>
            <a:ext cx="498348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🌍  美股市场</a:t>
            </a:r>
            <a:endParaRPr lang="en-US" sz="1700" dirty="0"/>
          </a:p>
        </p:txBody>
      </p:sp>
      <p:sp>
        <p:nvSpPr>
          <p:cNvPr id="29" name="Shape 27"/>
          <p:cNvSpPr/>
          <p:nvPr/>
        </p:nvSpPr>
        <p:spPr>
          <a:xfrm>
            <a:off x="822960" y="4983480"/>
            <a:ext cx="36576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30" name="Text 28"/>
          <p:cNvSpPr/>
          <p:nvPr/>
        </p:nvSpPr>
        <p:spPr>
          <a:xfrm>
            <a:off x="822960" y="5120640"/>
            <a:ext cx="4983480" cy="128016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当前估值偏高，建议「耐心等待」，未来可能会出现非常好的介入机会，不急于一时。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172200" y="4297680"/>
            <a:ext cx="5349240" cy="21945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172200" y="4297680"/>
            <a:ext cx="5349240" cy="54864"/>
          </a:xfrm>
          <a:prstGeom prst="rect">
            <a:avLst/>
          </a:prstGeom>
          <a:solidFill>
            <a:srgbClr val="4A56C9"/>
          </a:solidFill>
        </p:spPr>
      </p:sp>
      <p:sp>
        <p:nvSpPr>
          <p:cNvPr id="33" name="Text 31"/>
          <p:cNvSpPr/>
          <p:nvPr/>
        </p:nvSpPr>
        <p:spPr>
          <a:xfrm>
            <a:off x="6355080" y="4480560"/>
            <a:ext cx="498348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🛡️  境外储蓄险</a:t>
            </a:r>
            <a:endParaRPr lang="en-US" sz="1700" dirty="0"/>
          </a:p>
        </p:txBody>
      </p:sp>
      <p:sp>
        <p:nvSpPr>
          <p:cNvPr id="34" name="Shape 32"/>
          <p:cNvSpPr/>
          <p:nvPr/>
        </p:nvSpPr>
        <p:spPr>
          <a:xfrm>
            <a:off x="6355080" y="4983480"/>
            <a:ext cx="36576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35" name="Text 33"/>
          <p:cNvSpPr/>
          <p:nvPr/>
        </p:nvSpPr>
        <p:spPr>
          <a:xfrm>
            <a:off x="6355080" y="5120640"/>
            <a:ext cx="4983480" cy="128016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适合有「长期现金流需求」，且希望对冲单一货币风险、寻求稳健增长的朋友。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WELCOME · 今晚承诺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今晚 80 分钟，你会拿到三样东西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640080" y="2194560"/>
            <a:ext cx="10881360" cy="1002792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94560"/>
            <a:ext cx="73152" cy="100279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3" name="Text 11"/>
          <p:cNvSpPr/>
          <p:nvPr/>
        </p:nvSpPr>
        <p:spPr>
          <a:xfrm>
            <a:off x="868680" y="2194560"/>
            <a:ext cx="914400" cy="10027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</a:t>
            </a:r>
            <a:endParaRPr lang="en-US" sz="5400" dirty="0"/>
          </a:p>
        </p:txBody>
      </p:sp>
      <p:sp>
        <p:nvSpPr>
          <p:cNvPr id="14" name="Text 12"/>
          <p:cNvSpPr/>
          <p:nvPr/>
        </p:nvSpPr>
        <p:spPr>
          <a:xfrm>
            <a:off x="1920240" y="2331720"/>
            <a:ext cx="2377440" cy="728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复盘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4389120" y="2468880"/>
            <a:ext cx="18288" cy="454152"/>
          </a:xfrm>
          <a:prstGeom prst="rect">
            <a:avLst/>
          </a:prstGeom>
          <a:solidFill>
            <a:srgbClr val="E2E8F0"/>
          </a:solidFill>
        </p:spPr>
      </p:sp>
      <p:sp>
        <p:nvSpPr>
          <p:cNvPr id="16" name="Text 14"/>
          <p:cNvSpPr/>
          <p:nvPr/>
        </p:nvSpPr>
        <p:spPr>
          <a:xfrm>
            <a:off x="4572000" y="2194560"/>
            <a:ext cx="6766560" cy="10027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过去 5 年我们做对了什么 / 哪里可以做得更好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0080" y="3361944"/>
            <a:ext cx="10881360" cy="1002792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" y="3361944"/>
            <a:ext cx="73152" cy="100279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9" name="Text 17"/>
          <p:cNvSpPr/>
          <p:nvPr/>
        </p:nvSpPr>
        <p:spPr>
          <a:xfrm>
            <a:off x="868680" y="3361944"/>
            <a:ext cx="914400" cy="10027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</a:t>
            </a:r>
            <a:endParaRPr lang="en-US" sz="5400" dirty="0"/>
          </a:p>
        </p:txBody>
      </p:sp>
      <p:sp>
        <p:nvSpPr>
          <p:cNvPr id="20" name="Text 18"/>
          <p:cNvSpPr/>
          <p:nvPr/>
        </p:nvSpPr>
        <p:spPr>
          <a:xfrm>
            <a:off x="1920240" y="3499104"/>
            <a:ext cx="2377440" cy="728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框架</a:t>
            </a:r>
            <a:endParaRPr lang="en-US" sz="2400" dirty="0"/>
          </a:p>
        </p:txBody>
      </p:sp>
      <p:sp>
        <p:nvSpPr>
          <p:cNvPr id="21" name="Shape 19"/>
          <p:cNvSpPr/>
          <p:nvPr/>
        </p:nvSpPr>
        <p:spPr>
          <a:xfrm>
            <a:off x="4389120" y="3636264"/>
            <a:ext cx="18288" cy="454152"/>
          </a:xfrm>
          <a:prstGeom prst="rect">
            <a:avLst/>
          </a:prstGeom>
          <a:solidFill>
            <a:srgbClr val="E2E8F0"/>
          </a:solidFill>
        </p:spPr>
      </p:sp>
      <p:sp>
        <p:nvSpPr>
          <p:cNvPr id="22" name="Text 20"/>
          <p:cNvSpPr/>
          <p:nvPr/>
        </p:nvSpPr>
        <p:spPr>
          <a:xfrm>
            <a:off x="4572000" y="3361944"/>
            <a:ext cx="6766560" cy="10027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2026 年五大资产怎么看（A 股 / 美股 / 港股 / 黄金 / 区块链）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40080" y="4529328"/>
            <a:ext cx="10881360" cy="1002792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40080" y="4529328"/>
            <a:ext cx="73152" cy="100279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5" name="Text 23"/>
          <p:cNvSpPr/>
          <p:nvPr/>
        </p:nvSpPr>
        <p:spPr>
          <a:xfrm>
            <a:off x="868680" y="4529328"/>
            <a:ext cx="914400" cy="10027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</a:t>
            </a:r>
            <a:endParaRPr lang="en-US" sz="5400" dirty="0"/>
          </a:p>
        </p:txBody>
      </p:sp>
      <p:sp>
        <p:nvSpPr>
          <p:cNvPr id="26" name="Text 24"/>
          <p:cNvSpPr/>
          <p:nvPr/>
        </p:nvSpPr>
        <p:spPr>
          <a:xfrm>
            <a:off x="1920240" y="4666488"/>
            <a:ext cx="2377440" cy="728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心法</a:t>
            </a:r>
            <a:endParaRPr lang="en-US" sz="2400" dirty="0"/>
          </a:p>
        </p:txBody>
      </p:sp>
      <p:sp>
        <p:nvSpPr>
          <p:cNvPr id="27" name="Shape 25"/>
          <p:cNvSpPr/>
          <p:nvPr/>
        </p:nvSpPr>
        <p:spPr>
          <a:xfrm>
            <a:off x="4389120" y="4803648"/>
            <a:ext cx="18288" cy="454152"/>
          </a:xfrm>
          <a:prstGeom prst="rect">
            <a:avLst/>
          </a:prstGeom>
          <a:solidFill>
            <a:srgbClr val="E2E8F0"/>
          </a:solidFill>
        </p:spPr>
      </p:sp>
      <p:sp>
        <p:nvSpPr>
          <p:cNvPr id="28" name="Text 26"/>
          <p:cNvSpPr/>
          <p:nvPr/>
        </p:nvSpPr>
        <p:spPr>
          <a:xfrm>
            <a:off x="4572000" y="4529328"/>
            <a:ext cx="6766560" cy="100279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当下如果有一笔钱，怎么投——一套你今晚就能用的判断流程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40080" y="5669280"/>
            <a:ext cx="10881360" cy="548640"/>
          </a:xfrm>
          <a:prstGeom prst="rect">
            <a:avLst/>
          </a:prstGeom>
          <a:solidFill>
            <a:srgbClr val="EEF4FB"/>
          </a:solidFill>
          <a:ln w="10160">
            <a:solidFill>
              <a:srgbClr val="FBBF2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0080" y="5669280"/>
            <a:ext cx="1088136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i="1" kern="0" spc="1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🎁 加彩蛋  ·  还会看到一条 AI 时代的事业之路：投资让你不再为钱发愁，小而美事业让你活出热爱</a:t>
            </a:r>
            <a:endParaRPr lang="en-US" sz="13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4 · 2026 展望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2026 投资展望  ·  一图看完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45720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12" name="Text 10"/>
          <p:cNvSpPr/>
          <p:nvPr/>
        </p:nvSpPr>
        <p:spPr>
          <a:xfrm>
            <a:off x="640080" y="2148840"/>
            <a:ext cx="1632204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1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资产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272284" y="2148840"/>
            <a:ext cx="5984748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1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一句话结论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257032" y="2148840"/>
            <a:ext cx="3264408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1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标签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40080" y="2606040"/>
            <a:ext cx="10881360" cy="502920"/>
          </a:xfrm>
          <a:prstGeom prst="rect">
            <a:avLst/>
          </a:prstGeom>
          <a:solidFill>
            <a:srgbClr val="FFFFFF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3232" y="2606040"/>
            <a:ext cx="14859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 股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345436" y="2606040"/>
            <a:ext cx="5838444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降低预期，做低估值行业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330184" y="2606040"/>
            <a:ext cx="3118104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低估值策略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40080" y="3108960"/>
            <a:ext cx="10881360" cy="502920"/>
          </a:xfrm>
          <a:prstGeom prst="rect">
            <a:avLst/>
          </a:prstGeom>
          <a:solidFill>
            <a:srgbClr val="F8FA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" y="3108960"/>
            <a:ext cx="14859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美股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345436" y="3108960"/>
            <a:ext cx="5838444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CAPE 41 + 巴菲特 219%，耐心等待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330184" y="3108960"/>
            <a:ext cx="3118104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等待机会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40080" y="3611880"/>
            <a:ext cx="10881360" cy="502920"/>
          </a:xfrm>
          <a:prstGeom prst="rect">
            <a:avLst/>
          </a:prstGeom>
          <a:solidFill>
            <a:srgbClr val="FFFFFF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13232" y="3611880"/>
            <a:ext cx="14859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港股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2345436" y="3611880"/>
            <a:ext cx="5838444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整体不急，恒生科技再等一等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330184" y="3611880"/>
            <a:ext cx="3118104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观望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40080" y="4114800"/>
            <a:ext cx="10881360" cy="502920"/>
          </a:xfrm>
          <a:prstGeom prst="rect">
            <a:avLst/>
          </a:prstGeom>
          <a:solidFill>
            <a:srgbClr val="F8FA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13232" y="4114800"/>
            <a:ext cx="14859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黄金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2345436" y="4114800"/>
            <a:ext cx="5838444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无仓位者小比例定投补齐；高仓位者谨慎加仓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330184" y="4114800"/>
            <a:ext cx="3118104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定投 / 持有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640080" y="4617720"/>
            <a:ext cx="10881360" cy="502920"/>
          </a:xfrm>
          <a:prstGeom prst="rect">
            <a:avLst/>
          </a:prstGeom>
          <a:solidFill>
            <a:srgbClr val="EEF4FB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13232" y="4617720"/>
            <a:ext cx="14859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区块链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2345436" y="4617720"/>
            <a:ext cx="5838444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熊市初段，按方舟计划纪律推进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8330184" y="4617720"/>
            <a:ext cx="3118104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方舟计划</a:t>
            </a:r>
            <a:endParaRPr lang="en-US"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5 · 中段自评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给自己这个投资者评分，你能拿几分？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40080" y="1691640"/>
            <a:ext cx="108813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1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1-10 分给自己打分  ·  对应 P03 承诺的复盘 / 框架 / 心法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2286000"/>
            <a:ext cx="10881360" cy="1124712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68680" y="2574036"/>
            <a:ext cx="548640" cy="548640"/>
          </a:xfrm>
          <a:prstGeom prst="ellipse">
            <a:avLst/>
          </a:prstGeom>
          <a:solidFill>
            <a:srgbClr val="1E3A8A"/>
          </a:solidFill>
        </p:spPr>
      </p:sp>
      <p:sp>
        <p:nvSpPr>
          <p:cNvPr id="14" name="Text 12"/>
          <p:cNvSpPr/>
          <p:nvPr/>
        </p:nvSpPr>
        <p:spPr>
          <a:xfrm>
            <a:off x="868680" y="2574036"/>
            <a:ext cx="5486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600200" y="2395728"/>
            <a:ext cx="99669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我的「认知」几分？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1600200" y="2852928"/>
            <a:ext cx="9966960" cy="48463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 = 能说清自己过去 3 年做对 / 做错什么  ·  1 = 完全说不清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3575304"/>
            <a:ext cx="10881360" cy="1124712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68680" y="3863340"/>
            <a:ext cx="548640" cy="548640"/>
          </a:xfrm>
          <a:prstGeom prst="ellipse">
            <a:avLst/>
          </a:prstGeom>
          <a:solidFill>
            <a:srgbClr val="1E3A8A"/>
          </a:solidFill>
        </p:spPr>
      </p:sp>
      <p:sp>
        <p:nvSpPr>
          <p:cNvPr id="19" name="Text 17"/>
          <p:cNvSpPr/>
          <p:nvPr/>
        </p:nvSpPr>
        <p:spPr>
          <a:xfrm>
            <a:off x="868680" y="3863340"/>
            <a:ext cx="5486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1600200" y="3685032"/>
            <a:ext cx="99669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我的「决策力」几分？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1600200" y="4142232"/>
            <a:ext cx="9966960" cy="48463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 = 五大资产（A 股 / 美股 / 港股 / 黄金 / 区块链）我能给出当前结论  ·  1 = 一片模糊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0080" y="4864608"/>
            <a:ext cx="10881360" cy="1124712"/>
          </a:xfrm>
          <a:prstGeom prst="rect">
            <a:avLst/>
          </a:prstGeom>
          <a:solidFill>
            <a:srgbClr val="F8FAFC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68680" y="5152644"/>
            <a:ext cx="548640" cy="548640"/>
          </a:xfrm>
          <a:prstGeom prst="ellipse">
            <a:avLst/>
          </a:prstGeom>
          <a:solidFill>
            <a:srgbClr val="1E3A8A"/>
          </a:solidFill>
        </p:spPr>
      </p:sp>
      <p:sp>
        <p:nvSpPr>
          <p:cNvPr id="24" name="Text 22"/>
          <p:cNvSpPr/>
          <p:nvPr/>
        </p:nvSpPr>
        <p:spPr>
          <a:xfrm>
            <a:off x="868680" y="5152644"/>
            <a:ext cx="54864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1600200" y="4974336"/>
            <a:ext cx="9966960" cy="43891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我的「心力」几分？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1600200" y="5431536"/>
            <a:ext cx="9966960" cy="484632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 = 下跌时保持冷静、上涨时不 FOMO，能把估值 + 周期 + 仓位三把尺子真正用住  ·  1 = 总被情绪带着走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40080" y="6126480"/>
            <a:ext cx="108813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kern="0" spc="1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安静地给自己打分 —— 这是承诺三样东西的「落地能力检验」</a:t>
            </a:r>
            <a:endParaRPr lang="en-US" sz="1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A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436815" y="182880"/>
            <a:ext cx="4572000" cy="64922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?</a:t>
            </a:r>
            <a:endParaRPr lang="en-US" sz="48000" dirty="0"/>
          </a:p>
        </p:txBody>
      </p:sp>
      <p:sp>
        <p:nvSpPr>
          <p:cNvPr id="3" name="Shape 1"/>
          <p:cNvSpPr/>
          <p:nvPr/>
        </p:nvSpPr>
        <p:spPr>
          <a:xfrm>
            <a:off x="777240" y="2395728"/>
            <a:ext cx="201168" cy="2286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4" name="Text 2"/>
          <p:cNvSpPr/>
          <p:nvPr/>
        </p:nvSpPr>
        <p:spPr>
          <a:xfrm>
            <a:off x="1069848" y="2286000"/>
            <a:ext cx="54864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5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QUESTION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77240" y="2697480"/>
            <a:ext cx="7132320" cy="292608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3800" b="1" kern="0" spc="3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这套体系是怎么来的？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77240" y="6126480"/>
            <a:ext cx="109728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400" dirty="0">
                <a:solidFill>
                  <a:srgbClr val="FFE082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—— 接下来 30 分钟，介绍它背后的"场域"——</a:t>
            </a:r>
            <a:endParaRPr lang="en-US" sz="1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6 · 私董会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启昌私董会  ｜  复利人生的场域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640080" y="1874520"/>
            <a:ext cx="4389120" cy="452628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12" name="Shape 10"/>
          <p:cNvSpPr/>
          <p:nvPr/>
        </p:nvSpPr>
        <p:spPr>
          <a:xfrm>
            <a:off x="640080" y="1874520"/>
            <a:ext cx="4389120" cy="7315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39319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400+ 私董  ·  已运营 5 年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68680" y="2651760"/>
            <a:ext cx="3931920" cy="1554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3200" b="1" kern="0" spc="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一群人</a:t>
            </a:r>
            <a:endParaRPr lang="en-US" sz="32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3200" b="1" kern="0" spc="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推着你走</a:t>
            </a:r>
            <a:endParaRPr lang="en-US" sz="3200" dirty="0"/>
          </a:p>
        </p:txBody>
      </p:sp>
      <p:sp>
        <p:nvSpPr>
          <p:cNvPr id="15" name="Shape 13"/>
          <p:cNvSpPr/>
          <p:nvPr/>
        </p:nvSpPr>
        <p:spPr>
          <a:xfrm>
            <a:off x="868680" y="4343400"/>
            <a:ext cx="3931920" cy="36576"/>
          </a:xfrm>
          <a:prstGeom prst="rect">
            <a:avLst/>
          </a:prstGeom>
          <a:solidFill>
            <a:srgbClr val="FBBF24">
              <a:alpha val="70000"/>
            </a:srgbClr>
          </a:solidFill>
        </p:spPr>
      </p:sp>
      <p:sp>
        <p:nvSpPr>
          <p:cNvPr id="16" name="Text 14"/>
          <p:cNvSpPr/>
          <p:nvPr/>
        </p:nvSpPr>
        <p:spPr>
          <a:xfrm>
            <a:off x="868680" y="4480560"/>
            <a:ext cx="3931920" cy="1828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55000"/>
              </a:lnSpc>
              <a:buNone/>
            </a:pPr>
            <a:r>
              <a:rPr lang="en-US" sz="1300" i="1" dirty="0">
                <a:solidFill>
                  <a:srgbClr val="FFE082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这套投资体系不是一个人想出来的，是 400+ 私董在一个场域里用 5 年时间打磨出来的。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212080" y="1874520"/>
            <a:ext cx="6309360" cy="1386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212080" y="1874520"/>
            <a:ext cx="54864" cy="13868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9" name="Text 17"/>
          <p:cNvSpPr/>
          <p:nvPr/>
        </p:nvSpPr>
        <p:spPr>
          <a:xfrm>
            <a:off x="5394960" y="2011680"/>
            <a:ext cx="5943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📋  启昌每月发布「操作纪要」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394960" y="2468880"/>
            <a:ext cx="5943600" cy="701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让每个私董都看得见"老师正在怎么做"——每月一次复盘 + 提示。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212080" y="3444240"/>
            <a:ext cx="6309360" cy="1386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212080" y="3444240"/>
            <a:ext cx="54864" cy="13868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3" name="Text 21"/>
          <p:cNvSpPr/>
          <p:nvPr/>
        </p:nvSpPr>
        <p:spPr>
          <a:xfrm>
            <a:off x="5394960" y="3581400"/>
            <a:ext cx="5943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💰  6 大组合「真实跟投」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394960" y="4038600"/>
            <a:ext cx="5943600" cy="701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不只是讲课，是真金白银地一起跑——可追溯的实盘记录。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212080" y="5013960"/>
            <a:ext cx="6309360" cy="1386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212080" y="5013960"/>
            <a:ext cx="54864" cy="13868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7" name="Text 25"/>
          <p:cNvSpPr/>
          <p:nvPr/>
        </p:nvSpPr>
        <p:spPr>
          <a:xfrm>
            <a:off x="5394960" y="5151120"/>
            <a:ext cx="5943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🫂  「同频社群」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5394960" y="5608320"/>
            <a:ext cx="5943600" cy="7010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i 人也敢社交，熊市里有人推着你走——一群同频中产，不卷不躺。</a:t>
            </a:r>
            <a:endParaRPr lang="en-US" sz="1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6 · 私董会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私董会给你的三层价值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4884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965960" y="224028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思想层  ·  复利人生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263640" y="2148840"/>
            <a:ext cx="52578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四大复利（健康 / 认知 / 关系 / 投资）+ 反向复利清单，让"复利"从口号变成可执行的人生操作系统。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61188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61188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8" name="Text 16"/>
          <p:cNvSpPr/>
          <p:nvPr/>
        </p:nvSpPr>
        <p:spPr>
          <a:xfrm>
            <a:off x="868680" y="361188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65960" y="370332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方法层  ·  一把尺子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263640" y="3611880"/>
            <a:ext cx="52578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统一框架——估值 / 周期 / 仓位，五大资产都用同一套判断流程。今晚讲的就是这套方法的浓缩版。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" y="5074920"/>
            <a:ext cx="10881360" cy="1280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5074920"/>
            <a:ext cx="73152" cy="128016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3" name="Text 21"/>
          <p:cNvSpPr/>
          <p:nvPr/>
        </p:nvSpPr>
        <p:spPr>
          <a:xfrm>
            <a:off x="868680" y="507492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965960" y="516636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产品层  ·  六大组合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6263640" y="5074920"/>
            <a:ext cx="52578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小确幸 / 十年养基 / 马拉松健将 / 磐石计划 / 松柏计划 / 方舟计划——「0 预测 · 简单操作 · 最大化分散」。</a:t>
            </a:r>
            <a:endParaRPr lang="en-US" sz="11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6 · 私董会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为什么是启昌私董会？只有这里才有的 3 件事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103632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48840"/>
            <a:ext cx="73152" cy="103632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91440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965960" y="2240280"/>
            <a:ext cx="438912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✅ 真金白银的跟投，不是空讲课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37960" y="2148840"/>
            <a:ext cx="498348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6 大组合都是启昌带着 400+ 私董「真实下单」——不是模拟盘、不是 PPT 上的策略，是每月可追溯的实盘记录。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368040"/>
            <a:ext cx="10881360" cy="103632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368040"/>
            <a:ext cx="73152" cy="103632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8" name="Text 16"/>
          <p:cNvSpPr/>
          <p:nvPr/>
        </p:nvSpPr>
        <p:spPr>
          <a:xfrm>
            <a:off x="868680" y="3368040"/>
            <a:ext cx="91440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65960" y="3459480"/>
            <a:ext cx="438912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✅ 5 年穿越完整周期，可追溯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537960" y="3368040"/>
            <a:ext cx="498348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2021 启动 → 经历过 A 股牛熊、港股深跌、美股长牛、黄金两次新高、BTC 两轮周期——不是 1-2 年新社群，是穿越过完整周期的真实样本。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40080" y="4587240"/>
            <a:ext cx="10881360" cy="1036320"/>
          </a:xfrm>
          <a:prstGeom prst="rect">
            <a:avLst/>
          </a:prstGeom>
          <a:solidFill>
            <a:srgbClr val="F8FAFC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4587240"/>
            <a:ext cx="73152" cy="103632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3" name="Text 21"/>
          <p:cNvSpPr/>
          <p:nvPr/>
        </p:nvSpPr>
        <p:spPr>
          <a:xfrm>
            <a:off x="868680" y="4587240"/>
            <a:ext cx="91440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965960" y="4678680"/>
            <a:ext cx="438912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✅ 投资 + 终身事业双主线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6537960" y="4587240"/>
            <a:ext cx="4983480" cy="1036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其他社群只解决"怎么赚钱"，启昌私董会同时解决"赚到钱之后过什么样的人生"——这是 AI 时代独有的复利人生命题。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40080" y="5760720"/>
            <a:ext cx="10881360" cy="54864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27" name="Shape 25"/>
          <p:cNvSpPr/>
          <p:nvPr/>
        </p:nvSpPr>
        <p:spPr>
          <a:xfrm>
            <a:off x="640080" y="5760720"/>
            <a:ext cx="73152" cy="5486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8" name="Text 26"/>
          <p:cNvSpPr/>
          <p:nvPr/>
        </p:nvSpPr>
        <p:spPr>
          <a:xfrm>
            <a:off x="868680" y="5760720"/>
            <a:ext cx="105156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i="1" kern="0" spc="1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结论：不是市面上找不到投资社群，是找不到"既能跟投、又陪你穿越周期、还帮你打造小而美事业"的同一个地方。</a:t>
            </a:r>
            <a:endParaRPr lang="en-US" sz="13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7 · 双主线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在启昌私董会，构建 AI 时代的富足人生之路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40080" y="1600200"/>
            <a:ext cx="109728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两条主线并行  ·  投资未来 + 打造一份小而美的事业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1920240"/>
            <a:ext cx="10881360" cy="2288286"/>
          </a:xfrm>
          <a:prstGeom prst="rect">
            <a:avLst/>
          </a:prstGeom>
          <a:solidFill>
            <a:srgbClr val="EEF4FB"/>
          </a:solidFill>
          <a:ln w="7620">
            <a:solidFill>
              <a:srgbClr val="2B6CB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1920240"/>
            <a:ext cx="91440" cy="2288286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14" name="Text 12"/>
          <p:cNvSpPr/>
          <p:nvPr/>
        </p:nvSpPr>
        <p:spPr>
          <a:xfrm>
            <a:off x="914400" y="2029968"/>
            <a:ext cx="1051560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200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🟦  投资主线  ·  财富的复利（3 阶段）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914400" y="2560320"/>
            <a:ext cx="3383280" cy="1511046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51560" y="2651760"/>
            <a:ext cx="31089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1 年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51560" y="292608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投资学习期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51560" y="3337560"/>
            <a:ext cx="3108960" cy="642366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深度聚焦，建立认知。把"复利人生 + 一把尺子"方法论吃透，从活钱 / 保钱 / 稳钱 / 长钱四账户起步。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480560" y="2560320"/>
            <a:ext cx="3383280" cy="1511046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17720" y="2651760"/>
            <a:ext cx="31089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2-3 年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617720" y="292608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投资巩固期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617720" y="3337560"/>
            <a:ext cx="3108960" cy="642366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打造系统，穿越周期。六大组合开始真实跟投，跟着启昌操作纪要走过一轮完整周期，把"分批 + 估值纪律 + 再平衡"内化成肌肉记忆。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8046720" y="2560320"/>
            <a:ext cx="3383280" cy="1511046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83880" y="2651760"/>
            <a:ext cx="31089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4 年+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183880" y="2926080"/>
            <a:ext cx="31089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人生发展期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8183880" y="3337560"/>
            <a:ext cx="3108960" cy="642366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积累复利，探索未来。财富不再是问题，复利转向健康 / 认知 / 关系，以及在 AI 时代的下一程。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40080" y="4373118"/>
            <a:ext cx="10881360" cy="1707642"/>
          </a:xfrm>
          <a:prstGeom prst="rect">
            <a:avLst/>
          </a:prstGeom>
          <a:solidFill>
            <a:srgbClr val="FFFBEB"/>
          </a:solidFill>
          <a:ln w="10160">
            <a:solidFill>
              <a:srgbClr val="FBBF24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40080" y="4373118"/>
            <a:ext cx="91440" cy="170764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9" name="Text 27"/>
          <p:cNvSpPr/>
          <p:nvPr/>
        </p:nvSpPr>
        <p:spPr>
          <a:xfrm>
            <a:off x="914400" y="4482846"/>
            <a:ext cx="73152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🟨  终身事业主线  ·  人的复利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14400" y="4876038"/>
            <a:ext cx="1005840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💬 "未来是创作者经济 + 小而美创业的时代——把喜欢的事情当饭吃。"  ——启昌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914400" y="5378958"/>
            <a:ext cx="7772400" cy="61036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未来 5 年，私董会还会陪你打造一份「小而美的事业」——让你不只是有钱，也活出热爱。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8869680" y="5440680"/>
            <a:ext cx="2468880" cy="45720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33" name="Text 31"/>
          <p:cNvSpPr/>
          <p:nvPr/>
        </p:nvSpPr>
        <p:spPr>
          <a:xfrm>
            <a:off x="8869680" y="5440680"/>
            <a:ext cx="246888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详见下一页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640080" y="6263640"/>
            <a:ext cx="10881360" cy="45720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35" name="Text 33"/>
          <p:cNvSpPr/>
          <p:nvPr/>
        </p:nvSpPr>
        <p:spPr>
          <a:xfrm>
            <a:off x="640080" y="6263640"/>
            <a:ext cx="1088136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i="1" kern="0" spc="1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💡 核心心法：投资让你不再为钱发愁，终身事业让你活出热爱——两条主线在私董会一起跑。</a:t>
            </a:r>
            <a:endParaRPr lang="en-US" sz="1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7 · 终身事业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终身事业  ·  4 阶段成长系统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640080" y="1600200"/>
            <a:ext cx="109728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你怎么把"喜欢"变成"养活自己的小而美事业"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1920240"/>
            <a:ext cx="10881360" cy="50292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1920240"/>
            <a:ext cx="1060704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💬  "经过这几年的探索，我已经找到了实现自由的方式：资产配置 + 小而美轻创业 + 正念感恩之心。"  ——启昌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40080" y="2514600"/>
            <a:ext cx="1088136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像一棵树的生长过程：萌芽 → 抽枝 → 开花 → 结果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40080" y="2971800"/>
            <a:ext cx="2596896" cy="2423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40080" y="2971800"/>
            <a:ext cx="2596896" cy="54864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7" name="Text 15"/>
          <p:cNvSpPr/>
          <p:nvPr/>
        </p:nvSpPr>
        <p:spPr>
          <a:xfrm>
            <a:off x="777240" y="310896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3383280"/>
            <a:ext cx="2596896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🌱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731520" y="4023360"/>
            <a:ext cx="2414016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萌芽 · 探索营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77240" y="4526280"/>
            <a:ext cx="2322576" cy="7772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1-2 个月组队做一件感兴趣的事，先回答"这是不是我长期想做的"——避免在错的方向上耗 3 年。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241548" y="4119372"/>
            <a:ext cx="146304" cy="128016"/>
          </a:xfrm>
          <a:prstGeom prst="rightArrow">
            <a:avLst/>
          </a:prstGeom>
          <a:solidFill>
            <a:srgbClr val="FBBF24"/>
          </a:solidFill>
        </p:spPr>
      </p:sp>
      <p:sp>
        <p:nvSpPr>
          <p:cNvPr id="22" name="Shape 20"/>
          <p:cNvSpPr/>
          <p:nvPr/>
        </p:nvSpPr>
        <p:spPr>
          <a:xfrm>
            <a:off x="3401568" y="2971800"/>
            <a:ext cx="2596896" cy="2423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401568" y="2971800"/>
            <a:ext cx="2596896" cy="54864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4" name="Text 22"/>
          <p:cNvSpPr/>
          <p:nvPr/>
        </p:nvSpPr>
        <p:spPr>
          <a:xfrm>
            <a:off x="3538728" y="310896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401568" y="3383280"/>
            <a:ext cx="2596896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🌿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3493008" y="4023360"/>
            <a:ext cx="2414016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抽枝 · 行家平台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538728" y="4526280"/>
            <a:ext cx="2322576" cy="7772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8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在真实咨询中打磨手艺（银杏叶激励），获得市场反馈。借鉴启昌在腾讯内部从"行家"起步成长为投资顾问的路径。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6003036" y="4119372"/>
            <a:ext cx="146304" cy="128016"/>
          </a:xfrm>
          <a:prstGeom prst="rightArrow">
            <a:avLst/>
          </a:prstGeom>
          <a:solidFill>
            <a:srgbClr val="FBBF24"/>
          </a:solidFill>
        </p:spPr>
      </p:sp>
      <p:sp>
        <p:nvSpPr>
          <p:cNvPr id="29" name="Shape 27"/>
          <p:cNvSpPr/>
          <p:nvPr/>
        </p:nvSpPr>
        <p:spPr>
          <a:xfrm>
            <a:off x="6163056" y="2971800"/>
            <a:ext cx="2596896" cy="2423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163056" y="2971800"/>
            <a:ext cx="2596896" cy="54864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31" name="Text 29"/>
          <p:cNvSpPr/>
          <p:nvPr/>
        </p:nvSpPr>
        <p:spPr>
          <a:xfrm>
            <a:off x="6300216" y="310896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163056" y="3383280"/>
            <a:ext cx="2596896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🌸</a:t>
            </a:r>
            <a:endParaRPr lang="en-US" sz="3600" dirty="0"/>
          </a:p>
        </p:txBody>
      </p:sp>
      <p:sp>
        <p:nvSpPr>
          <p:cNvPr id="33" name="Text 31"/>
          <p:cNvSpPr/>
          <p:nvPr/>
        </p:nvSpPr>
        <p:spPr>
          <a:xfrm>
            <a:off x="6254496" y="4023360"/>
            <a:ext cx="2414016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开花 · 个人影响力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6300216" y="4526280"/>
            <a:ext cx="2322576" cy="7772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9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共读会嘉宾 / 财富破局课嘉宾 / 线下课嘉宾位——让你的故事被同频中产听见，有真才实学的人都应该有舞台。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8764524" y="4119372"/>
            <a:ext cx="146304" cy="128016"/>
          </a:xfrm>
          <a:prstGeom prst="rightArrow">
            <a:avLst/>
          </a:prstGeom>
          <a:solidFill>
            <a:srgbClr val="FBBF24"/>
          </a:solidFill>
        </p:spPr>
      </p:sp>
      <p:sp>
        <p:nvSpPr>
          <p:cNvPr id="36" name="Shape 34"/>
          <p:cNvSpPr/>
          <p:nvPr/>
        </p:nvSpPr>
        <p:spPr>
          <a:xfrm>
            <a:off x="8924544" y="2971800"/>
            <a:ext cx="2596896" cy="2423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924544" y="2971800"/>
            <a:ext cx="2596896" cy="54864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38" name="Text 36"/>
          <p:cNvSpPr/>
          <p:nvPr/>
        </p:nvSpPr>
        <p:spPr>
          <a:xfrm>
            <a:off x="9061704" y="3108960"/>
            <a:ext cx="457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8924544" y="3383280"/>
            <a:ext cx="2596896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🍎</a:t>
            </a:r>
            <a:endParaRPr lang="en-US" sz="3600" dirty="0"/>
          </a:p>
        </p:txBody>
      </p:sp>
      <p:sp>
        <p:nvSpPr>
          <p:cNvPr id="40" name="Text 38"/>
          <p:cNvSpPr/>
          <p:nvPr/>
        </p:nvSpPr>
        <p:spPr>
          <a:xfrm>
            <a:off x="9015984" y="4023360"/>
            <a:ext cx="2414016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结果 · 销售实战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9061704" y="4526280"/>
            <a:ext cx="2322576" cy="7772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ct val="145000"/>
              </a:lnSpc>
              <a:buNone/>
            </a:pPr>
            <a:r>
              <a:rPr lang="en-US" sz="8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春季销售力 &amp; 影响力实战营 + 富足盟友团，在真实项目（破局课）里突破销售卡点。AI 时代，会销售的人拥有无限的未来。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640080" y="5532120"/>
            <a:ext cx="10881360" cy="457200"/>
          </a:xfrm>
          <a:prstGeom prst="rect">
            <a:avLst/>
          </a:prstGeom>
          <a:solidFill>
            <a:srgbClr val="FFFBEB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22960" y="5532120"/>
            <a:ext cx="1069848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🤝 贯穿全程  ·  运营志愿者：想更早共建？随时可以以策划者 / 运营者 / 志愿者身份加入，把私董会本身做成你的实践项目。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640080" y="6126480"/>
            <a:ext cx="10881360" cy="45720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45" name="Text 43"/>
          <p:cNvSpPr/>
          <p:nvPr/>
        </p:nvSpPr>
        <p:spPr>
          <a:xfrm>
            <a:off x="822960" y="6126480"/>
            <a:ext cx="1069848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💡  共建邀请：这条主线还在路上，欢迎你以志愿者 / 行家 / 共建者身份一起把系统搭起来。</a:t>
            </a:r>
            <a:endParaRPr lang="en-US" sz="11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5730088" y="1874520"/>
            <a:ext cx="73152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8" name="Shape 6"/>
          <p:cNvSpPr/>
          <p:nvPr/>
        </p:nvSpPr>
        <p:spPr>
          <a:xfrm>
            <a:off x="5730088" y="4983480"/>
            <a:ext cx="73152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9" name="Shape 7"/>
          <p:cNvSpPr/>
          <p:nvPr/>
        </p:nvSpPr>
        <p:spPr>
          <a:xfrm>
            <a:off x="11249863" y="749808"/>
            <a:ext cx="237744" cy="23774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10" name="Shape 8"/>
          <p:cNvSpPr/>
          <p:nvPr/>
        </p:nvSpPr>
        <p:spPr>
          <a:xfrm>
            <a:off x="10280599" y="1517904"/>
            <a:ext cx="164592" cy="16459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11" name="Shape 9"/>
          <p:cNvSpPr/>
          <p:nvPr/>
        </p:nvSpPr>
        <p:spPr>
          <a:xfrm>
            <a:off x="11085271" y="5797296"/>
            <a:ext cx="201168" cy="20116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12" name="Text 10"/>
          <p:cNvSpPr/>
          <p:nvPr/>
        </p:nvSpPr>
        <p:spPr>
          <a:xfrm>
            <a:off x="640080" y="2103120"/>
            <a:ext cx="10911535" cy="2743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55000"/>
              </a:lnSpc>
              <a:buNone/>
            </a:pPr>
            <a:r>
              <a:rPr lang="en-US" sz="3600" b="1" kern="0" spc="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做  睡得着觉  的投资</a:t>
            </a:r>
            <a:endParaRPr lang="en-US" sz="3600" dirty="0"/>
          </a:p>
          <a:p>
            <a:pPr marL="0" indent="0" algn="ctr">
              <a:lnSpc>
                <a:spcPct val="155000"/>
              </a:lnSpc>
              <a:buNone/>
            </a:pPr>
            <a:r>
              <a:rPr lang="en-US" sz="3600" b="1" kern="0" spc="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做  喜欢  的事情</a:t>
            </a:r>
            <a:endParaRPr lang="en-US" sz="3600" dirty="0"/>
          </a:p>
          <a:p>
            <a:pPr marL="0" indent="0" algn="ctr">
              <a:lnSpc>
                <a:spcPct val="155000"/>
              </a:lnSpc>
              <a:buNone/>
            </a:pPr>
            <a:r>
              <a:rPr lang="en-US" sz="3600" b="1" kern="0" spc="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和  喜欢的人  在一起</a:t>
            </a:r>
            <a:endParaRPr lang="en-US" sz="36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7 · 对号入座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什么样的人适合加入私董会？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640080" y="1828800"/>
            <a:ext cx="10881360" cy="2492654"/>
          </a:xfrm>
          <a:prstGeom prst="rect">
            <a:avLst/>
          </a:prstGeom>
          <a:solidFill>
            <a:srgbClr val="ECFDF5"/>
          </a:solidFill>
          <a:ln w="10160">
            <a:solidFill>
              <a:srgbClr val="16A34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1828800"/>
            <a:ext cx="10881360" cy="73152"/>
          </a:xfrm>
          <a:prstGeom prst="rect">
            <a:avLst/>
          </a:prstGeom>
          <a:solidFill>
            <a:srgbClr val="16A34A"/>
          </a:solidFill>
        </p:spPr>
      </p:sp>
      <p:sp>
        <p:nvSpPr>
          <p:cNvPr id="13" name="Text 11"/>
          <p:cNvSpPr/>
          <p:nvPr/>
        </p:nvSpPr>
        <p:spPr>
          <a:xfrm>
            <a:off x="914400" y="1993392"/>
            <a:ext cx="104241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16A34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✅  想要的人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2514600"/>
            <a:ext cx="10424160" cy="42885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想要把投资从"赌运气"升级成"靠体系"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2943454"/>
            <a:ext cx="10424160" cy="42885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想要一群同频中产「一起跑」，而不是一个人闷头摸索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14400" y="3372307"/>
            <a:ext cx="10424160" cy="42885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想要启昌的「操作纪要 + 跟投系统」直接照做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914400" y="3801161"/>
            <a:ext cx="10424160" cy="428854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想要把"复利"从口号变成每年都能用的人生操作系统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40080" y="4550054"/>
            <a:ext cx="10881360" cy="1805026"/>
          </a:xfrm>
          <a:prstGeom prst="rect">
            <a:avLst/>
          </a:prstGeom>
          <a:solidFill>
            <a:srgbClr val="F8FAFC"/>
          </a:solidFill>
          <a:ln w="7620">
            <a:solidFill>
              <a:srgbClr val="47556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40080" y="4550054"/>
            <a:ext cx="10881360" cy="73152"/>
          </a:xfrm>
          <a:prstGeom prst="rect">
            <a:avLst/>
          </a:prstGeom>
          <a:solidFill>
            <a:srgbClr val="475569"/>
          </a:solidFill>
        </p:spPr>
      </p:sp>
      <p:sp>
        <p:nvSpPr>
          <p:cNvPr id="20" name="Text 18"/>
          <p:cNvSpPr/>
          <p:nvPr/>
        </p:nvSpPr>
        <p:spPr>
          <a:xfrm>
            <a:off x="914400" y="4714646"/>
            <a:ext cx="104241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❌  不适合的人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914400" y="5235854"/>
            <a:ext cx="10424160" cy="34259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想要短线暴富 / 跟着热点炒股的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14400" y="5578450"/>
            <a:ext cx="10424160" cy="34259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不愿意接受"长期主义 + 不预测"的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14400" y="5921045"/>
            <a:ext cx="10424160" cy="342595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不愿意学习 + 不愿意按纪律执行的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1 · 我们做对的 5 件事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房地产趋势预警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640080" y="1600200"/>
            <a:ext cx="109728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我们做对的第 1 件事  ·  过去 5 年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371600" y="2606040"/>
            <a:ext cx="9418320" cy="3520440"/>
          </a:xfrm>
          <a:prstGeom prst="rect">
            <a:avLst/>
          </a:prstGeom>
          <a:solidFill>
            <a:srgbClr val="EEF4FB"/>
          </a:solidFill>
        </p:spPr>
      </p:sp>
      <p:sp>
        <p:nvSpPr>
          <p:cNvPr id="13" name="Shape 11"/>
          <p:cNvSpPr/>
          <p:nvPr/>
        </p:nvSpPr>
        <p:spPr>
          <a:xfrm>
            <a:off x="1371600" y="2606040"/>
            <a:ext cx="9418320" cy="7315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4" name="Text 12"/>
          <p:cNvSpPr/>
          <p:nvPr/>
        </p:nvSpPr>
        <p:spPr>
          <a:xfrm>
            <a:off x="1691640" y="2697480"/>
            <a:ext cx="2194560" cy="1371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9600" dirty="0"/>
          </a:p>
        </p:txBody>
      </p:sp>
      <p:sp>
        <p:nvSpPr>
          <p:cNvPr id="15" name="Text 13"/>
          <p:cNvSpPr/>
          <p:nvPr/>
        </p:nvSpPr>
        <p:spPr>
          <a:xfrm>
            <a:off x="4023360" y="2788920"/>
            <a:ext cx="6400800" cy="3154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55000"/>
              </a:lnSpc>
              <a:buNone/>
            </a:pPr>
            <a:r>
              <a:rPr lang="en-US" sz="21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提醒房地产趋势的变化，关注「高杠杆风险」，建议不良资产「尽早处理」。</a:t>
            </a:r>
            <a:endParaRPr lang="en-US" sz="21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8 · 招新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今晚 23:59 · 私董会招新最后一晚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40080" y="1691640"/>
            <a:ext cx="108813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1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🎁 定金福利  ·  今晚截止 · 23:59 之后正式关闭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2286000"/>
            <a:ext cx="10881360" cy="711403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2286000"/>
            <a:ext cx="73152" cy="7114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4" name="Text 12"/>
          <p:cNvSpPr/>
          <p:nvPr/>
        </p:nvSpPr>
        <p:spPr>
          <a:xfrm>
            <a:off x="868680" y="2286000"/>
            <a:ext cx="914400" cy="71140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1965960" y="2377440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🎁 6 大组合完整跟投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5806440" y="2286000"/>
            <a:ext cx="5715000" cy="71140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小确幸 / 十年养基 / 马拉松 / 磐石 / 松柏 / 方舟——一次性解锁全部跟投权限。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3125419"/>
            <a:ext cx="10881360" cy="711403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" y="3125419"/>
            <a:ext cx="73152" cy="7114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9" name="Text 17"/>
          <p:cNvSpPr/>
          <p:nvPr/>
        </p:nvSpPr>
        <p:spPr>
          <a:xfrm>
            <a:off x="868680" y="3125419"/>
            <a:ext cx="914400" cy="71140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1965960" y="3216859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🎁 启昌每月操作纪要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5806440" y="3125419"/>
            <a:ext cx="5715000" cy="71140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当月起即生效——看得见"老师正在怎么做"。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40080" y="3964838"/>
            <a:ext cx="10881360" cy="711403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0080" y="3964838"/>
            <a:ext cx="73152" cy="7114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4" name="Text 22"/>
          <p:cNvSpPr/>
          <p:nvPr/>
        </p:nvSpPr>
        <p:spPr>
          <a:xfrm>
            <a:off x="868680" y="3964838"/>
            <a:ext cx="914400" cy="71140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5" name="Text 23"/>
          <p:cNvSpPr/>
          <p:nvPr/>
        </p:nvSpPr>
        <p:spPr>
          <a:xfrm>
            <a:off x="1965960" y="4056278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🎁 2026 春季线下大课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5806440" y="3964838"/>
            <a:ext cx="5715000" cy="71140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席位提前锁定——同频中产聚会，深度连麦交流。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640080" y="4804258"/>
            <a:ext cx="10881360" cy="711403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40080" y="4804258"/>
            <a:ext cx="73152" cy="7114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9" name="Text 27"/>
          <p:cNvSpPr/>
          <p:nvPr/>
        </p:nvSpPr>
        <p:spPr>
          <a:xfrm>
            <a:off x="868680" y="4804258"/>
            <a:ext cx="914400" cy="71140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3600" dirty="0"/>
          </a:p>
        </p:txBody>
      </p:sp>
      <p:sp>
        <p:nvSpPr>
          <p:cNvPr id="30" name="Text 28"/>
          <p:cNvSpPr/>
          <p:nvPr/>
        </p:nvSpPr>
        <p:spPr>
          <a:xfrm>
            <a:off x="1965960" y="4895698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🎁 入会陪跑官</a:t>
            </a:r>
            <a:endParaRPr lang="en-US" sz="1900" dirty="0"/>
          </a:p>
        </p:txBody>
      </p:sp>
      <p:sp>
        <p:nvSpPr>
          <p:cNvPr id="31" name="Text 29"/>
          <p:cNvSpPr/>
          <p:nvPr/>
        </p:nvSpPr>
        <p:spPr>
          <a:xfrm>
            <a:off x="5806440" y="4804258"/>
            <a:ext cx="5715000" cy="71140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手把手 90 天 Checklist，确保你真正用上工具与跟投系统。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640080" y="5643677"/>
            <a:ext cx="10881360" cy="711403"/>
          </a:xfrm>
          <a:prstGeom prst="rect">
            <a:avLst/>
          </a:prstGeom>
          <a:solidFill>
            <a:srgbClr val="F8FAFC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40080" y="5643677"/>
            <a:ext cx="73152" cy="7114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34" name="Text 32"/>
          <p:cNvSpPr/>
          <p:nvPr/>
        </p:nvSpPr>
        <p:spPr>
          <a:xfrm>
            <a:off x="868680" y="5643677"/>
            <a:ext cx="914400" cy="71140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05</a:t>
            </a:r>
            <a:endParaRPr lang="en-US" sz="3600" dirty="0"/>
          </a:p>
        </p:txBody>
      </p:sp>
      <p:sp>
        <p:nvSpPr>
          <p:cNvPr id="35" name="Text 33"/>
          <p:cNvSpPr/>
          <p:nvPr/>
        </p:nvSpPr>
        <p:spPr>
          <a:xfrm>
            <a:off x="1965960" y="5735117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🎁 定金复利</a:t>
            </a:r>
            <a:endParaRPr lang="en-US" sz="1900" dirty="0"/>
          </a:p>
        </p:txBody>
      </p:sp>
      <p:sp>
        <p:nvSpPr>
          <p:cNvPr id="36" name="Text 34"/>
          <p:cNvSpPr/>
          <p:nvPr/>
        </p:nvSpPr>
        <p:spPr>
          <a:xfrm>
            <a:off x="5806440" y="5643677"/>
            <a:ext cx="5715000" cy="711403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（启昌直播前最终确认补充版本）</a:t>
            </a:r>
            <a:endParaRPr lang="en-US" sz="13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8 · 嘉宾福利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13 份嘉宾福利  ·  定金用户专享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640080" y="1600200"/>
            <a:ext cx="109728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今晚下定金即送  ·  总价值约 ¥4-6 万元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1965960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1965960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4" name="Text 12"/>
          <p:cNvSpPr/>
          <p:nvPr/>
        </p:nvSpPr>
        <p:spPr>
          <a:xfrm>
            <a:off x="786384" y="2039112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黎雄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899666" y="2039112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¥999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86384" y="2331720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黎雄财富行动俱乐部创始人 / 价值投资践行者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786384" y="2606040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线上半天闭门投资主题分享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396996" y="1965960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396996" y="1965960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0" name="Text 18"/>
          <p:cNvSpPr/>
          <p:nvPr/>
        </p:nvSpPr>
        <p:spPr>
          <a:xfrm>
            <a:off x="3543300" y="2039112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田沐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656582" y="2039112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¥300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543300" y="2331720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头部心理连锁医疗 CEO / AI 时代心理养育实践者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543300" y="2606040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线上课程包（学习动力 + ADHD 专注力）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153912" y="1965960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153912" y="1965960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6" name="Text 24"/>
          <p:cNvSpPr/>
          <p:nvPr/>
        </p:nvSpPr>
        <p:spPr>
          <a:xfrm>
            <a:off x="6300216" y="2039112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Judy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413498" y="2039112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¥3,000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300216" y="2331720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收租生活派 / 复利投资者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300216" y="2606040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 名额 × 30 分钟 1V1 咨询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8910828" y="1965960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910828" y="1965960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2" name="Text 30"/>
          <p:cNvSpPr/>
          <p:nvPr/>
        </p:nvSpPr>
        <p:spPr>
          <a:xfrm>
            <a:off x="9057132" y="2039112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洋星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10170414" y="2039112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¥299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9057132" y="2331720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精力管理教练 / IP 操盘手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9057132" y="2606040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 基础无损伤线上跑步课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40080" y="3065526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40080" y="3065526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8" name="Text 36"/>
          <p:cNvSpPr/>
          <p:nvPr/>
        </p:nvSpPr>
        <p:spPr>
          <a:xfrm>
            <a:off x="786384" y="3138678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Rachel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1899666" y="3138678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¥999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786384" y="3431286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企业管理教练 / 职场转型教练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786384" y="3705606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《Rachel 进化实验室》季度体验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3396996" y="3065526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396996" y="3065526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44" name="Text 42"/>
          <p:cNvSpPr/>
          <p:nvPr/>
        </p:nvSpPr>
        <p:spPr>
          <a:xfrm>
            <a:off x="3543300" y="3138678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童刚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4656582" y="3138678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¥999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3543300" y="3431286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马拉松跑者 / 个人投资者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3543300" y="3705606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 期个人播客 (4 小时)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153912" y="3065526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153912" y="3065526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0" name="Text 48"/>
          <p:cNvSpPr/>
          <p:nvPr/>
        </p:nvSpPr>
        <p:spPr>
          <a:xfrm>
            <a:off x="6300216" y="3138678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郑勇气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7413498" y="3138678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¥2,000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6300216" y="3431286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教育创业者 / 投资人 / 创新创业导师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6300216" y="3705606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创业主题用户分享直播 1 场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8910828" y="3065526"/>
            <a:ext cx="2610612" cy="953262"/>
          </a:xfrm>
          <a:prstGeom prst="rect">
            <a:avLst/>
          </a:prstGeom>
          <a:solidFill>
            <a:srgbClr val="F8FAFC"/>
          </a:solidFill>
          <a:ln w="16510">
            <a:solidFill>
              <a:srgbClr val="FBBF24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8910828" y="3065526"/>
            <a:ext cx="54864" cy="95326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56" name="Text 54"/>
          <p:cNvSpPr/>
          <p:nvPr/>
        </p:nvSpPr>
        <p:spPr>
          <a:xfrm>
            <a:off x="9057132" y="3138678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谢华 / 华哥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10170414" y="3138678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¥2-4 万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9057132" y="3431286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上市公司高管 / 资深咨询顾问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9057132" y="3705606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全员深度连麦 / 小型私董会 1 场（3-4h）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640080" y="4165092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640080" y="4165092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62" name="Text 60"/>
          <p:cNvSpPr/>
          <p:nvPr/>
        </p:nvSpPr>
        <p:spPr>
          <a:xfrm>
            <a:off x="786384" y="4238244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孙志勇</a:t>
            </a:r>
            <a:endParaRPr lang="en-US" sz="1200" dirty="0"/>
          </a:p>
        </p:txBody>
      </p:sp>
      <p:sp>
        <p:nvSpPr>
          <p:cNvPr id="63" name="Text 61"/>
          <p:cNvSpPr/>
          <p:nvPr/>
        </p:nvSpPr>
        <p:spPr>
          <a:xfrm>
            <a:off x="1899666" y="4238244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¥999</a:t>
            </a:r>
            <a:endParaRPr lang="en-US" sz="1100" dirty="0"/>
          </a:p>
        </p:txBody>
      </p:sp>
      <p:sp>
        <p:nvSpPr>
          <p:cNvPr id="64" name="Text 62"/>
          <p:cNvSpPr/>
          <p:nvPr/>
        </p:nvSpPr>
        <p:spPr>
          <a:xfrm>
            <a:off x="786384" y="4530852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持续创业者 / 心理咨询师 / 健康管理师</a:t>
            </a: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786384" y="4805172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个人分享会《如何做出让自己安心的决策》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3396996" y="4165092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3396996" y="4165092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68" name="Text 66"/>
          <p:cNvSpPr/>
          <p:nvPr/>
        </p:nvSpPr>
        <p:spPr>
          <a:xfrm>
            <a:off x="3543300" y="4238244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嘉泽</a:t>
            </a:r>
            <a:endParaRPr lang="en-US" sz="1200" dirty="0"/>
          </a:p>
        </p:txBody>
      </p:sp>
      <p:sp>
        <p:nvSpPr>
          <p:cNvPr id="69" name="Text 67"/>
          <p:cNvSpPr/>
          <p:nvPr/>
        </p:nvSpPr>
        <p:spPr>
          <a:xfrm>
            <a:off x="4656582" y="4238244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¥999</a:t>
            </a:r>
            <a:endParaRPr lang="en-US" sz="1100" dirty="0"/>
          </a:p>
        </p:txBody>
      </p:sp>
      <p:sp>
        <p:nvSpPr>
          <p:cNvPr id="70" name="Text 68"/>
          <p:cNvSpPr/>
          <p:nvPr/>
        </p:nvSpPr>
        <p:spPr>
          <a:xfrm>
            <a:off x="3543300" y="4530852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盖洛普优势教练 / AI 赋能教练</a:t>
            </a:r>
            <a:endParaRPr lang="en-US" sz="800" dirty="0"/>
          </a:p>
        </p:txBody>
      </p:sp>
      <p:sp>
        <p:nvSpPr>
          <p:cNvPr id="71" name="Text 69"/>
          <p:cNvSpPr/>
          <p:nvPr/>
        </p:nvSpPr>
        <p:spPr>
          <a:xfrm>
            <a:off x="3543300" y="4805172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录播分享课《普通人快速上手 AI》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6153912" y="4165092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6153912" y="4165092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74" name="Text 72"/>
          <p:cNvSpPr/>
          <p:nvPr/>
        </p:nvSpPr>
        <p:spPr>
          <a:xfrm>
            <a:off x="6300216" y="4238244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豆豆</a:t>
            </a:r>
            <a:endParaRPr lang="en-US" sz="1200" dirty="0"/>
          </a:p>
        </p:txBody>
      </p:sp>
      <p:sp>
        <p:nvSpPr>
          <p:cNvPr id="75" name="Text 73"/>
          <p:cNvSpPr/>
          <p:nvPr/>
        </p:nvSpPr>
        <p:spPr>
          <a:xfrm>
            <a:off x="7413498" y="4238244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¥299</a:t>
            </a:r>
            <a:endParaRPr lang="en-US" sz="1100" dirty="0"/>
          </a:p>
        </p:txBody>
      </p:sp>
      <p:sp>
        <p:nvSpPr>
          <p:cNvPr id="76" name="Text 74"/>
          <p:cNvSpPr/>
          <p:nvPr/>
        </p:nvSpPr>
        <p:spPr>
          <a:xfrm>
            <a:off x="6300216" y="4530852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心理咨询师 / IP 陪跑教练</a:t>
            </a:r>
            <a:endParaRPr lang="en-US" sz="800" dirty="0"/>
          </a:p>
        </p:txBody>
      </p:sp>
      <p:sp>
        <p:nvSpPr>
          <p:cNvPr id="77" name="Text 75"/>
          <p:cNvSpPr/>
          <p:nvPr/>
        </p:nvSpPr>
        <p:spPr>
          <a:xfrm>
            <a:off x="6300216" y="4805172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音频课《拆开情绪的礼物》+《IP 100 思维》</a:t>
            </a:r>
            <a:endParaRPr lang="en-US" sz="900" dirty="0"/>
          </a:p>
        </p:txBody>
      </p:sp>
      <p:sp>
        <p:nvSpPr>
          <p:cNvPr id="78" name="Shape 76"/>
          <p:cNvSpPr/>
          <p:nvPr/>
        </p:nvSpPr>
        <p:spPr>
          <a:xfrm>
            <a:off x="8910828" y="4165092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8910828" y="4165092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80" name="Text 78"/>
          <p:cNvSpPr/>
          <p:nvPr/>
        </p:nvSpPr>
        <p:spPr>
          <a:xfrm>
            <a:off x="9057132" y="4238244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洋星 · 第二场</a:t>
            </a:r>
            <a:endParaRPr lang="en-US" sz="1200" dirty="0"/>
          </a:p>
        </p:txBody>
      </p:sp>
      <p:sp>
        <p:nvSpPr>
          <p:cNvPr id="81" name="Text 79"/>
          <p:cNvSpPr/>
          <p:nvPr/>
        </p:nvSpPr>
        <p:spPr>
          <a:xfrm>
            <a:off x="10170414" y="4238244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¥2,392</a:t>
            </a:r>
            <a:endParaRPr lang="en-US" sz="1100" dirty="0"/>
          </a:p>
        </p:txBody>
      </p:sp>
      <p:sp>
        <p:nvSpPr>
          <p:cNvPr id="82" name="Text 80"/>
          <p:cNvSpPr/>
          <p:nvPr/>
        </p:nvSpPr>
        <p:spPr>
          <a:xfrm>
            <a:off x="9057132" y="4530852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精力管理教练（额外名额）</a:t>
            </a:r>
            <a:endParaRPr lang="en-US" sz="800" dirty="0"/>
          </a:p>
        </p:txBody>
      </p:sp>
      <p:sp>
        <p:nvSpPr>
          <p:cNvPr id="83" name="Text 81"/>
          <p:cNvSpPr/>
          <p:nvPr/>
        </p:nvSpPr>
        <p:spPr>
          <a:xfrm>
            <a:off x="9057132" y="4805172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8 名额 × 跑步课</a:t>
            </a:r>
            <a:endParaRPr lang="en-US" sz="900" dirty="0"/>
          </a:p>
        </p:txBody>
      </p:sp>
      <p:sp>
        <p:nvSpPr>
          <p:cNvPr id="84" name="Shape 82"/>
          <p:cNvSpPr/>
          <p:nvPr/>
        </p:nvSpPr>
        <p:spPr>
          <a:xfrm>
            <a:off x="640080" y="5264658"/>
            <a:ext cx="2610612" cy="953262"/>
          </a:xfrm>
          <a:prstGeom prst="rect">
            <a:avLst/>
          </a:prstGeom>
          <a:solidFill>
            <a:srgbClr val="F8FAFC"/>
          </a:solidFill>
          <a:ln w="9525">
            <a:solidFill>
              <a:srgbClr val="94A3B8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640080" y="5264658"/>
            <a:ext cx="54864" cy="953262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86" name="Text 84"/>
          <p:cNvSpPr/>
          <p:nvPr/>
        </p:nvSpPr>
        <p:spPr>
          <a:xfrm>
            <a:off x="786384" y="5337810"/>
            <a:ext cx="1435837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甄甄</a:t>
            </a:r>
            <a:endParaRPr lang="en-US" sz="1200" dirty="0"/>
          </a:p>
        </p:txBody>
      </p:sp>
      <p:sp>
        <p:nvSpPr>
          <p:cNvPr id="87" name="Text 85"/>
          <p:cNvSpPr/>
          <p:nvPr/>
        </p:nvSpPr>
        <p:spPr>
          <a:xfrm>
            <a:off x="1899666" y="5337810"/>
            <a:ext cx="1161654" cy="256032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¥1,000</a:t>
            </a:r>
            <a:endParaRPr lang="en-US" sz="1100" dirty="0"/>
          </a:p>
        </p:txBody>
      </p:sp>
      <p:sp>
        <p:nvSpPr>
          <p:cNvPr id="88" name="Text 86"/>
          <p:cNvSpPr/>
          <p:nvPr/>
        </p:nvSpPr>
        <p:spPr>
          <a:xfrm>
            <a:off x="786384" y="5630418"/>
            <a:ext cx="2354580" cy="219456"/>
          </a:xfrm>
          <a:prstGeom prst="rect">
            <a:avLst/>
          </a:prstGeom>
          <a:noFill/>
        </p:spPr>
        <p:txBody>
          <a:bodyPr wrap="none" rtlCol="0" anchor="t">
            <a:normAutofit/>
          </a:bodyPr>
          <a:lstStyle/>
          <a:p>
            <a:pPr marL="0" indent="0">
              <a:buNone/>
            </a:pPr>
            <a:r>
              <a:rPr lang="en-US" sz="800" i="1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商业 IP 教练 / 一人公司实践者</a:t>
            </a:r>
            <a:endParaRPr lang="en-US" sz="800" dirty="0"/>
          </a:p>
        </p:txBody>
      </p:sp>
      <p:sp>
        <p:nvSpPr>
          <p:cNvPr id="89" name="Text 87"/>
          <p:cNvSpPr/>
          <p:nvPr/>
        </p:nvSpPr>
        <p:spPr>
          <a:xfrm>
            <a:off x="786384" y="5904738"/>
            <a:ext cx="2354580" cy="221742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 节产品设计思维课 + 课后微信交流</a:t>
            </a:r>
            <a:endParaRPr lang="en-US" sz="900" dirty="0"/>
          </a:p>
        </p:txBody>
      </p:sp>
      <p:sp>
        <p:nvSpPr>
          <p:cNvPr id="90" name="Shape 88"/>
          <p:cNvSpPr/>
          <p:nvPr/>
        </p:nvSpPr>
        <p:spPr>
          <a:xfrm>
            <a:off x="640080" y="6217920"/>
            <a:ext cx="10881360" cy="411480"/>
          </a:xfrm>
          <a:prstGeom prst="rect">
            <a:avLst/>
          </a:prstGeom>
          <a:solidFill>
            <a:srgbClr val="1E3A8A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640080" y="6217920"/>
            <a:ext cx="1088136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🎁  13 份嘉宾福利  ·  总价值约 ¥4-6 万元  ·  仅限今晚 23:59 前定金用户专享</a:t>
            </a:r>
            <a:endParaRPr lang="en-US" sz="13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8 · 早鸟价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早鸟前 80 名  ·  三大额外福利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640080" y="1691640"/>
            <a:ext cx="108813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1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你现在看到的价格，是私董会未来最便宜的价格  ·  越早加入越划算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2286000"/>
            <a:ext cx="10881360" cy="9906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2286000"/>
            <a:ext cx="73152" cy="99060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4" name="Text 12"/>
          <p:cNvSpPr/>
          <p:nvPr/>
        </p:nvSpPr>
        <p:spPr>
          <a:xfrm>
            <a:off x="868680" y="2286000"/>
            <a:ext cx="9144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1965960" y="2377440"/>
            <a:ext cx="475488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福利 ①  ·  价格福利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6903720" y="2286000"/>
            <a:ext cx="461772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早鸟前 80 名 · 原价 ¥39,800 → 限时 ¥25,000 · 「立省 ¥14,800」——这是私董会未来 5 年最便宜的价格。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40080" y="3459480"/>
            <a:ext cx="10881360" cy="9906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" y="3459480"/>
            <a:ext cx="73152" cy="99060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9" name="Text 17"/>
          <p:cNvSpPr/>
          <p:nvPr/>
        </p:nvSpPr>
        <p:spPr>
          <a:xfrm>
            <a:off x="868680" y="3459480"/>
            <a:ext cx="9144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1965960" y="3550920"/>
            <a:ext cx="475488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福利 ②  ·  全球投资线下课亲友票（送）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903720" y="3459480"/>
            <a:ext cx="461772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价值约 ¥6,999 · 让你的家人 / 闺蜜 / 同事免费旁听一次线下课——把家庭决策者一起带进财富对话。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40080" y="4632960"/>
            <a:ext cx="10881360" cy="990600"/>
          </a:xfrm>
          <a:prstGeom prst="rect">
            <a:avLst/>
          </a:prstGeom>
          <a:solidFill>
            <a:srgbClr val="F8FAFC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0080" y="4632960"/>
            <a:ext cx="73152" cy="99060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4" name="Text 22"/>
          <p:cNvSpPr/>
          <p:nvPr/>
        </p:nvSpPr>
        <p:spPr>
          <a:xfrm>
            <a:off x="868680" y="4632960"/>
            <a:ext cx="9144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5" name="Text 23"/>
          <p:cNvSpPr/>
          <p:nvPr/>
        </p:nvSpPr>
        <p:spPr>
          <a:xfrm>
            <a:off x="1965960" y="4724400"/>
            <a:ext cx="475488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福利 ③  ·  启昌轻创营 · 全套线上课（送）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903720" y="4632960"/>
            <a:ext cx="461772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价值 ¥39,800 · 把"小而美创业 / IP 打造"完整方法论给到你——不只解决怎么投，还解决怎么活出热爱。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40080" y="5760720"/>
            <a:ext cx="10881360" cy="54864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28" name="Shape 26"/>
          <p:cNvSpPr/>
          <p:nvPr/>
        </p:nvSpPr>
        <p:spPr>
          <a:xfrm>
            <a:off x="640080" y="5760720"/>
            <a:ext cx="73152" cy="5486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9" name="Text 27"/>
          <p:cNvSpPr/>
          <p:nvPr/>
        </p:nvSpPr>
        <p:spPr>
          <a:xfrm>
            <a:off x="868680" y="5760720"/>
            <a:ext cx="105156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i="1" kern="0" spc="1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🎁  三大福利合计价值 ¥61,599  ·  早鸟前 80 名独享</a:t>
            </a:r>
            <a:endParaRPr lang="en-US" sz="13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8 · 0 风险保障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今晚下定金  ·  你的 3 重保障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640080" y="1691640"/>
            <a:ext cx="1088136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100" dirty="0">
                <a:solidFill>
                  <a:srgbClr val="2B6CB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i 人也敢按下决定键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2286000"/>
            <a:ext cx="10881360" cy="9906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2286000"/>
            <a:ext cx="73152" cy="99060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4" name="Text 12"/>
          <p:cNvSpPr/>
          <p:nvPr/>
        </p:nvSpPr>
        <p:spPr>
          <a:xfrm>
            <a:off x="868680" y="2286000"/>
            <a:ext cx="9144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1965960" y="237744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🛡️ 定金可退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6263640" y="2286000"/>
            <a:ext cx="52578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今晚 23:59 前下定金锁席位；之后任何时刻反悔，定金「全额退回」，不问理由。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3459480"/>
            <a:ext cx="10881360" cy="9906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0080" y="3459480"/>
            <a:ext cx="73152" cy="99060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9" name="Text 17"/>
          <p:cNvSpPr/>
          <p:nvPr/>
        </p:nvSpPr>
        <p:spPr>
          <a:xfrm>
            <a:off x="868680" y="3459480"/>
            <a:ext cx="9144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1965960" y="355092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🛡️ 入会 30 天无理由可退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263640" y="3459480"/>
            <a:ext cx="52578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正式入会 30 天内觉得"不是我要的"，「全额退课费」，不留尾巴。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0080" y="4632960"/>
            <a:ext cx="10881360" cy="99060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0080" y="4632960"/>
            <a:ext cx="73152" cy="99060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4" name="Text 22"/>
          <p:cNvSpPr/>
          <p:nvPr/>
        </p:nvSpPr>
        <p:spPr>
          <a:xfrm>
            <a:off x="868680" y="4632960"/>
            <a:ext cx="9144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5" name="Text 23"/>
          <p:cNvSpPr/>
          <p:nvPr/>
        </p:nvSpPr>
        <p:spPr>
          <a:xfrm>
            <a:off x="1965960" y="4724400"/>
            <a:ext cx="41148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🛡️ 运营官支持</a:t>
            </a:r>
            <a:endParaRPr lang="en-US" sz="1900" dirty="0"/>
          </a:p>
        </p:txBody>
      </p:sp>
      <p:sp>
        <p:nvSpPr>
          <p:cNvPr id="26" name="Text 24"/>
          <p:cNvSpPr/>
          <p:nvPr/>
        </p:nvSpPr>
        <p:spPr>
          <a:xfrm>
            <a:off x="6263640" y="4632960"/>
            <a:ext cx="5257800" cy="990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入会后碰到问题，可申请跟运营官沟通获得建议——保证有人接住你的疑问。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40080" y="5760720"/>
            <a:ext cx="10881360" cy="548640"/>
          </a:xfrm>
          <a:prstGeom prst="rect">
            <a:avLst/>
          </a:prstGeom>
          <a:solidFill>
            <a:srgbClr val="1E3A8A"/>
          </a:solidFill>
        </p:spPr>
      </p:sp>
      <p:sp>
        <p:nvSpPr>
          <p:cNvPr id="28" name="Shape 26"/>
          <p:cNvSpPr/>
          <p:nvPr/>
        </p:nvSpPr>
        <p:spPr>
          <a:xfrm>
            <a:off x="640080" y="5760720"/>
            <a:ext cx="73152" cy="54864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9" name="Text 27"/>
          <p:cNvSpPr/>
          <p:nvPr/>
        </p:nvSpPr>
        <p:spPr>
          <a:xfrm>
            <a:off x="868680" y="5760720"/>
            <a:ext cx="105156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i="1" kern="0" spc="1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💡 核心理由：私董会做的是长期关系，不是一锤子买卖——给你足够的"反悔权"和"问得到人"，是因为我们对自己的产品有信心。</a:t>
            </a:r>
            <a:endParaRPr lang="en-US" sz="13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5730088" y="1874520"/>
            <a:ext cx="73152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8" name="Shape 6"/>
          <p:cNvSpPr/>
          <p:nvPr/>
        </p:nvSpPr>
        <p:spPr>
          <a:xfrm>
            <a:off x="5730088" y="4983480"/>
            <a:ext cx="73152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9" name="Shape 7"/>
          <p:cNvSpPr/>
          <p:nvPr/>
        </p:nvSpPr>
        <p:spPr>
          <a:xfrm>
            <a:off x="11249863" y="749808"/>
            <a:ext cx="237744" cy="23774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10" name="Shape 8"/>
          <p:cNvSpPr/>
          <p:nvPr/>
        </p:nvSpPr>
        <p:spPr>
          <a:xfrm>
            <a:off x="10280599" y="1517904"/>
            <a:ext cx="164592" cy="16459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11" name="Shape 9"/>
          <p:cNvSpPr/>
          <p:nvPr/>
        </p:nvSpPr>
        <p:spPr>
          <a:xfrm>
            <a:off x="11085271" y="5797296"/>
            <a:ext cx="201168" cy="20116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12" name="Text 10"/>
          <p:cNvSpPr/>
          <p:nvPr/>
        </p:nvSpPr>
        <p:spPr>
          <a:xfrm>
            <a:off x="640080" y="2103120"/>
            <a:ext cx="10911535" cy="2743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55000"/>
              </a:lnSpc>
              <a:buNone/>
            </a:pPr>
            <a:r>
              <a:rPr lang="en-US" sz="2200" b="1" kern="0" spc="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我们的目标，不是收益最大化</a:t>
            </a:r>
            <a:endParaRPr lang="en-US" sz="2200" dirty="0"/>
          </a:p>
          <a:p>
            <a:pPr marL="0" indent="0" algn="ctr">
              <a:lnSpc>
                <a:spcPct val="155000"/>
              </a:lnSpc>
              <a:buNone/>
            </a:pPr>
            <a:r>
              <a:rPr lang="en-US" sz="2200" b="1" kern="0" spc="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而是  内心安宁最大化</a:t>
            </a:r>
            <a:endParaRPr lang="en-US" sz="2200" dirty="0"/>
          </a:p>
          <a:p>
            <a:pPr marL="0" indent="0" algn="ctr">
              <a:lnSpc>
                <a:spcPct val="155000"/>
              </a:lnSpc>
              <a:buNone/>
            </a:pPr>
            <a:endParaRPr lang="en-US" sz="2200" dirty="0"/>
          </a:p>
          <a:p>
            <a:pPr marL="0" indent="0" algn="ctr">
              <a:lnSpc>
                <a:spcPct val="155000"/>
              </a:lnSpc>
              <a:buNone/>
            </a:pPr>
            <a:r>
              <a:rPr lang="en-US" sz="2200" b="1" kern="0" spc="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我们的目标，不是赌短期暴富</a:t>
            </a:r>
            <a:endParaRPr lang="en-US" sz="2200" dirty="0"/>
          </a:p>
          <a:p>
            <a:pPr marL="0" indent="0" algn="ctr">
              <a:lnSpc>
                <a:spcPct val="155000"/>
              </a:lnSpc>
              <a:buNone/>
            </a:pPr>
            <a:r>
              <a:rPr lang="en-US" sz="2200" b="1" kern="0" spc="3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而是构建一套  不容易输  的反脆弱投资体系</a:t>
            </a:r>
            <a:endParaRPr lang="en-US" sz="22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5730088" y="1874520"/>
            <a:ext cx="73152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8" name="Shape 6"/>
          <p:cNvSpPr/>
          <p:nvPr/>
        </p:nvSpPr>
        <p:spPr>
          <a:xfrm>
            <a:off x="5730088" y="4983480"/>
            <a:ext cx="731520" cy="2743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9" name="Shape 7"/>
          <p:cNvSpPr/>
          <p:nvPr/>
        </p:nvSpPr>
        <p:spPr>
          <a:xfrm>
            <a:off x="11249863" y="749808"/>
            <a:ext cx="237744" cy="23774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10" name="Shape 8"/>
          <p:cNvSpPr/>
          <p:nvPr/>
        </p:nvSpPr>
        <p:spPr>
          <a:xfrm>
            <a:off x="10280599" y="1517904"/>
            <a:ext cx="164592" cy="16459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11" name="Shape 9"/>
          <p:cNvSpPr/>
          <p:nvPr/>
        </p:nvSpPr>
        <p:spPr>
          <a:xfrm>
            <a:off x="11085271" y="5797296"/>
            <a:ext cx="201168" cy="20116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12" name="Text 10"/>
          <p:cNvSpPr/>
          <p:nvPr/>
        </p:nvSpPr>
        <p:spPr>
          <a:xfrm>
            <a:off x="640080" y="2103120"/>
            <a:ext cx="10911535" cy="2743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lnSpc>
                <a:spcPct val="155000"/>
              </a:lnSpc>
              <a:buNone/>
            </a:pPr>
            <a:r>
              <a:rPr lang="en-US" sz="4400" b="1" kern="0" spc="6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做  金钱的主人</a:t>
            </a:r>
            <a:endParaRPr lang="en-US" sz="4400" dirty="0"/>
          </a:p>
          <a:p>
            <a:pPr marL="0" indent="0" algn="ctr">
              <a:lnSpc>
                <a:spcPct val="155000"/>
              </a:lnSpc>
              <a:buNone/>
            </a:pPr>
            <a:r>
              <a:rPr lang="en-US" sz="4400" b="1" kern="0" spc="6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创造  富足人生</a:t>
            </a:r>
            <a:endParaRPr lang="en-US" sz="44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8 · 倒计时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今晚 23:59 之后……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1280160"/>
          </a:xfrm>
          <a:prstGeom prst="rect">
            <a:avLst/>
          </a:prstGeom>
          <a:solidFill>
            <a:srgbClr val="F8FAFC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48840"/>
            <a:ext cx="73152" cy="1280160"/>
          </a:xfrm>
          <a:prstGeom prst="rect">
            <a:avLst/>
          </a:prstGeom>
          <a:solidFill>
            <a:srgbClr val="DC2626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DC2626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965960" y="2240280"/>
            <a:ext cx="50292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🚫 定金福利关闭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7178040" y="2148840"/>
            <a:ext cx="4343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23:59 之后定金通道正式关闭，13 嘉宾福利清单同步结束。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3611880"/>
            <a:ext cx="10881360" cy="1280160"/>
          </a:xfrm>
          <a:prstGeom prst="rect">
            <a:avLst/>
          </a:prstGeom>
          <a:solidFill>
            <a:srgbClr val="F8FAFC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611880"/>
            <a:ext cx="73152" cy="1280160"/>
          </a:xfrm>
          <a:prstGeom prst="rect">
            <a:avLst/>
          </a:prstGeom>
          <a:solidFill>
            <a:srgbClr val="DC2626"/>
          </a:solidFill>
        </p:spPr>
      </p:sp>
      <p:sp>
        <p:nvSpPr>
          <p:cNvPr id="18" name="Text 16"/>
          <p:cNvSpPr/>
          <p:nvPr/>
        </p:nvSpPr>
        <p:spPr>
          <a:xfrm>
            <a:off x="868680" y="361188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DC2626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65960" y="3703320"/>
            <a:ext cx="50292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🚫 </a:t>
            </a:r>
            <a:r>
              <a:rPr lang="zh-CN" alt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私董会</a:t>
            </a:r>
            <a:r>
              <a:rPr lang="en-US" altLang="zh-CN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2026</a:t>
            </a:r>
            <a:r>
              <a:rPr lang="zh-CN" alt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集中招新通道</a:t>
            </a:r>
            <a:r>
              <a:rPr lang="zh-CN" alt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关闭</a:t>
            </a:r>
            <a:endParaRPr lang="zh-CN" altLang="en-US" sz="1500" b="1" kern="0" spc="100" dirty="0">
              <a:solidFill>
                <a:srgbClr val="0F172A"/>
              </a:solidFill>
              <a:latin typeface="PingFang SC" pitchFamily="34" charset="0"/>
              <a:ea typeface="PingFang SC" pitchFamily="34" charset="-122"/>
              <a:cs typeface="PingFang SC" pitchFamily="34" charset="-12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7178040" y="3611880"/>
            <a:ext cx="4343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提前锁定的优惠通道关闭，恢复非定金用户标准报名价。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40080" y="5074920"/>
            <a:ext cx="10881360" cy="1280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5074920"/>
            <a:ext cx="73152" cy="1280160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23" name="Text 21"/>
          <p:cNvSpPr/>
          <p:nvPr/>
        </p:nvSpPr>
        <p:spPr>
          <a:xfrm>
            <a:off x="868680" y="507492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965960" y="5166360"/>
            <a:ext cx="50292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✅ 现在扫码</a:t>
            </a:r>
            <a:r>
              <a:rPr lang="zh-CN" alt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，</a:t>
            </a:r>
            <a:r>
              <a:rPr lang="en-US" sz="15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直接下定金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7178040" y="5074920"/>
            <a:ext cx="4343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立即行动 → </a:t>
            </a:r>
            <a:r>
              <a:rPr lang="zh-CN" alt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开启富足人生</a:t>
            </a:r>
            <a:r>
              <a:rPr lang="en-US" sz="12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。</a:t>
            </a:r>
            <a:endParaRPr lang="en-US" sz="12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A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28170" y="1271016"/>
            <a:ext cx="201168" cy="20116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3" name="Shape 1"/>
          <p:cNvSpPr/>
          <p:nvPr/>
        </p:nvSpPr>
        <p:spPr>
          <a:xfrm>
            <a:off x="10280645" y="1746504"/>
            <a:ext cx="164592" cy="16459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4" name="Shape 2"/>
          <p:cNvSpPr/>
          <p:nvPr/>
        </p:nvSpPr>
        <p:spPr>
          <a:xfrm>
            <a:off x="2365187" y="5230368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5" name="Shape 3"/>
          <p:cNvSpPr/>
          <p:nvPr/>
        </p:nvSpPr>
        <p:spPr>
          <a:xfrm>
            <a:off x="10637252" y="5669280"/>
            <a:ext cx="182880" cy="182880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6031840" y="941832"/>
            <a:ext cx="128016" cy="128016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7" name="Text 5"/>
          <p:cNvSpPr/>
          <p:nvPr/>
        </p:nvSpPr>
        <p:spPr>
          <a:xfrm>
            <a:off x="0" y="2286000"/>
            <a:ext cx="12191695" cy="2011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0" b="1" kern="0" spc="30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谢  谢</a:t>
            </a:r>
            <a:endParaRPr lang="en-US" sz="11000" dirty="0"/>
          </a:p>
        </p:txBody>
      </p:sp>
      <p:sp>
        <p:nvSpPr>
          <p:cNvPr id="8" name="Shape 6"/>
          <p:cNvSpPr/>
          <p:nvPr/>
        </p:nvSpPr>
        <p:spPr>
          <a:xfrm>
            <a:off x="5410048" y="4434840"/>
            <a:ext cx="1371600" cy="27432"/>
          </a:xfrm>
          <a:prstGeom prst="rect">
            <a:avLst/>
          </a:prstGeom>
          <a:solidFill>
            <a:srgbClr val="FFE082">
              <a:alpha val="60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0" y="4663440"/>
            <a:ext cx="12191695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kern="0" spc="3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启昌私董会  ·  投资总结 &amp; 2026 投资展望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0" y="5166360"/>
            <a:ext cx="12191695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kern="0" spc="200" dirty="0">
                <a:solidFill>
                  <a:srgbClr val="FFE082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期待在私董会见到你  ·  一起赚睡得着觉的钱  ·  一起过复利的人生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1 · 我们做对的 5 件事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低估值策略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640080" y="1600200"/>
            <a:ext cx="109728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我们做对的第 2 件事  ·  过去 5 年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371600" y="2606040"/>
            <a:ext cx="9418320" cy="3520440"/>
          </a:xfrm>
          <a:prstGeom prst="rect">
            <a:avLst/>
          </a:prstGeom>
          <a:solidFill>
            <a:srgbClr val="EEF4FB"/>
          </a:solidFill>
        </p:spPr>
      </p:sp>
      <p:sp>
        <p:nvSpPr>
          <p:cNvPr id="13" name="Shape 11"/>
          <p:cNvSpPr/>
          <p:nvPr/>
        </p:nvSpPr>
        <p:spPr>
          <a:xfrm>
            <a:off x="1371600" y="2606040"/>
            <a:ext cx="9418320" cy="7315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4" name="Text 12"/>
          <p:cNvSpPr/>
          <p:nvPr/>
        </p:nvSpPr>
        <p:spPr>
          <a:xfrm>
            <a:off x="1691640" y="2697480"/>
            <a:ext cx="2194560" cy="1371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9600" dirty="0"/>
          </a:p>
        </p:txBody>
      </p:sp>
      <p:sp>
        <p:nvSpPr>
          <p:cNvPr id="15" name="Text 13"/>
          <p:cNvSpPr/>
          <p:nvPr/>
        </p:nvSpPr>
        <p:spPr>
          <a:xfrm>
            <a:off x="4023360" y="2788920"/>
            <a:ext cx="6400800" cy="3154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55000"/>
              </a:lnSpc>
              <a:buNone/>
            </a:pPr>
            <a:r>
              <a:rPr lang="en-US" sz="21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严格按照策略进行，「回撤较低」，十年养基目前已经「实现正收益」。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1 · 我们做对的 5 件事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资产配置升级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640080" y="1600200"/>
            <a:ext cx="109728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我们做对的第 3 件事  ·  过去 5 年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371600" y="2606040"/>
            <a:ext cx="9418320" cy="3520440"/>
          </a:xfrm>
          <a:prstGeom prst="rect">
            <a:avLst/>
          </a:prstGeom>
          <a:solidFill>
            <a:srgbClr val="EEF4FB"/>
          </a:solidFill>
        </p:spPr>
      </p:sp>
      <p:sp>
        <p:nvSpPr>
          <p:cNvPr id="13" name="Shape 11"/>
          <p:cNvSpPr/>
          <p:nvPr/>
        </p:nvSpPr>
        <p:spPr>
          <a:xfrm>
            <a:off x="1371600" y="2606040"/>
            <a:ext cx="9418320" cy="7315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4" name="Text 12"/>
          <p:cNvSpPr/>
          <p:nvPr/>
        </p:nvSpPr>
        <p:spPr>
          <a:xfrm>
            <a:off x="1691640" y="2697480"/>
            <a:ext cx="2194560" cy="1371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9600" dirty="0"/>
          </a:p>
        </p:txBody>
      </p:sp>
      <p:sp>
        <p:nvSpPr>
          <p:cNvPr id="15" name="Text 13"/>
          <p:cNvSpPr/>
          <p:nvPr/>
        </p:nvSpPr>
        <p:spPr>
          <a:xfrm>
            <a:off x="4023360" y="2788920"/>
            <a:ext cx="6400800" cy="3154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55000"/>
              </a:lnSpc>
              <a:buNone/>
            </a:pPr>
            <a:r>
              <a:rPr lang="en-US" sz="18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根据时代大变化，重点发展资产配置策略，「松柏计划和磐石计划表现比预期更好」。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1 · 我们做对的 5 件事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黄金定投布局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640080" y="1600200"/>
            <a:ext cx="109728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我们做对的第 4 件事  ·  过去 5 年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371600" y="2606040"/>
            <a:ext cx="9418320" cy="3520440"/>
          </a:xfrm>
          <a:prstGeom prst="rect">
            <a:avLst/>
          </a:prstGeom>
          <a:solidFill>
            <a:srgbClr val="EEF4FB"/>
          </a:solidFill>
        </p:spPr>
      </p:sp>
      <p:sp>
        <p:nvSpPr>
          <p:cNvPr id="13" name="Shape 11"/>
          <p:cNvSpPr/>
          <p:nvPr/>
        </p:nvSpPr>
        <p:spPr>
          <a:xfrm>
            <a:off x="1371600" y="2606040"/>
            <a:ext cx="9418320" cy="7315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4" name="Text 12"/>
          <p:cNvSpPr/>
          <p:nvPr/>
        </p:nvSpPr>
        <p:spPr>
          <a:xfrm>
            <a:off x="1691640" y="2697480"/>
            <a:ext cx="2194560" cy="1371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9600" dirty="0"/>
          </a:p>
        </p:txBody>
      </p:sp>
      <p:sp>
        <p:nvSpPr>
          <p:cNvPr id="15" name="Text 13"/>
          <p:cNvSpPr/>
          <p:nvPr/>
        </p:nvSpPr>
        <p:spPr>
          <a:xfrm>
            <a:off x="4023360" y="2788920"/>
            <a:ext cx="6400800" cy="3154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55000"/>
              </a:lnSpc>
              <a:buNone/>
            </a:pPr>
            <a:r>
              <a:rPr lang="en-US" sz="21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从 2022 年起，建议将黄金作为家庭资产的「压舱石」，用「定投方式」买入。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1 · 我们做对的 5 件事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000" b="1" kern="0" spc="2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利用区块链周期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640080" y="1600200"/>
            <a:ext cx="109728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kern="0" spc="200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我们做对的第 5 件事  ·  过去 5 年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371600" y="2606040"/>
            <a:ext cx="9418320" cy="3520440"/>
          </a:xfrm>
          <a:prstGeom prst="rect">
            <a:avLst/>
          </a:prstGeom>
          <a:solidFill>
            <a:srgbClr val="EEF4FB"/>
          </a:solidFill>
        </p:spPr>
      </p:sp>
      <p:sp>
        <p:nvSpPr>
          <p:cNvPr id="13" name="Shape 11"/>
          <p:cNvSpPr/>
          <p:nvPr/>
        </p:nvSpPr>
        <p:spPr>
          <a:xfrm>
            <a:off x="1371600" y="2606040"/>
            <a:ext cx="9418320" cy="73152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14" name="Text 12"/>
          <p:cNvSpPr/>
          <p:nvPr/>
        </p:nvSpPr>
        <p:spPr>
          <a:xfrm>
            <a:off x="1691640" y="2697480"/>
            <a:ext cx="2194560" cy="1371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600" b="1" dirty="0">
                <a:solidFill>
                  <a:srgbClr val="FBBF2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05</a:t>
            </a:r>
            <a:endParaRPr lang="en-US" sz="9600" dirty="0"/>
          </a:p>
        </p:txBody>
      </p:sp>
      <p:sp>
        <p:nvSpPr>
          <p:cNvPr id="15" name="Text 13"/>
          <p:cNvSpPr/>
          <p:nvPr/>
        </p:nvSpPr>
        <p:spPr>
          <a:xfrm>
            <a:off x="4023360" y="2788920"/>
            <a:ext cx="6400800" cy="31546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55000"/>
              </a:lnSpc>
              <a:buNone/>
            </a:pPr>
            <a:r>
              <a:rPr lang="en-US" sz="18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在区块链市场：2023 / 2024 熊市明确建议「分批买入」；2025 牛市明确建议「分批卖出」。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807647" y="320040"/>
            <a:ext cx="32004" cy="41148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3" name="Shape 1"/>
          <p:cNvSpPr/>
          <p:nvPr/>
        </p:nvSpPr>
        <p:spPr>
          <a:xfrm>
            <a:off x="11551615" y="402336"/>
            <a:ext cx="146304" cy="146304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4" name="Shape 2"/>
          <p:cNvSpPr/>
          <p:nvPr/>
        </p:nvSpPr>
        <p:spPr>
          <a:xfrm>
            <a:off x="11231575" y="6492240"/>
            <a:ext cx="237744" cy="25603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5" name="Shape 3"/>
          <p:cNvSpPr/>
          <p:nvPr/>
        </p:nvSpPr>
        <p:spPr>
          <a:xfrm>
            <a:off x="11515039" y="6492240"/>
            <a:ext cx="128016" cy="25603"/>
          </a:xfrm>
          <a:prstGeom prst="rect">
            <a:avLst/>
          </a:prstGeom>
          <a:solidFill>
            <a:srgbClr val="FBBF24"/>
          </a:solidFill>
        </p:spPr>
      </p:sp>
      <p:sp>
        <p:nvSpPr>
          <p:cNvPr id="6" name="Shape 4"/>
          <p:cNvSpPr/>
          <p:nvPr/>
        </p:nvSpPr>
        <p:spPr>
          <a:xfrm>
            <a:off x="11752783" y="6446520"/>
            <a:ext cx="109728" cy="109728"/>
          </a:xfrm>
          <a:prstGeom prst="star4">
            <a:avLst/>
          </a:prstGeom>
          <a:solidFill>
            <a:srgbClr val="FBBF24"/>
          </a:solidFill>
        </p:spPr>
      </p:sp>
      <p:sp>
        <p:nvSpPr>
          <p:cNvPr id="7" name="Shape 5"/>
          <p:cNvSpPr/>
          <p:nvPr/>
        </p:nvSpPr>
        <p:spPr>
          <a:xfrm>
            <a:off x="443484" y="6341364"/>
            <a:ext cx="118872" cy="118872"/>
          </a:xfrm>
          <a:prstGeom prst="star4">
            <a:avLst/>
          </a:prstGeom>
          <a:solidFill>
            <a:srgbClr val="FFE082"/>
          </a:solidFill>
        </p:spPr>
      </p:sp>
      <p:sp>
        <p:nvSpPr>
          <p:cNvPr id="8" name="Shape 6"/>
          <p:cNvSpPr/>
          <p:nvPr/>
        </p:nvSpPr>
        <p:spPr>
          <a:xfrm>
            <a:off x="640080" y="676656"/>
            <a:ext cx="201168" cy="22860"/>
          </a:xfrm>
          <a:prstGeom prst="rect">
            <a:avLst/>
          </a:prstGeom>
          <a:solidFill>
            <a:srgbClr val="FBBF24">
              <a:alpha val="85000"/>
            </a:srgbClr>
          </a:solidFill>
        </p:spPr>
      </p:sp>
      <p:sp>
        <p:nvSpPr>
          <p:cNvPr id="9" name="Text 7"/>
          <p:cNvSpPr/>
          <p:nvPr/>
        </p:nvSpPr>
        <p:spPr>
          <a:xfrm>
            <a:off x="932688" y="566928"/>
            <a:ext cx="7315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94A3B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PART 1 · 自我反思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0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如果重来一次，我们在哪些事情上可以做得更好？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40080" y="214884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214884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3" name="Text 11"/>
          <p:cNvSpPr/>
          <p:nvPr/>
        </p:nvSpPr>
        <p:spPr>
          <a:xfrm>
            <a:off x="868680" y="214884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965960" y="2240280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美股指数关注不足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5806440" y="2148840"/>
            <a:ext cx="57150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对美股指数的关注和研究不够多，导致在出现 20% 的下跌良机时，缺乏足够的信心和果断去进行买入操作。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61188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61188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18" name="Text 16"/>
          <p:cNvSpPr/>
          <p:nvPr/>
        </p:nvSpPr>
        <p:spPr>
          <a:xfrm>
            <a:off x="868680" y="361188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65960" y="3703320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 股底部投入不够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5806440" y="3611880"/>
            <a:ext cx="57150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 2024 年 9 月 A 股市场情绪最惨淡、估值最低的时候，行动略显保守，也许应该一次性地投入更多筹码。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40080" y="5074920"/>
            <a:ext cx="10881360" cy="128016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5074920"/>
            <a:ext cx="73152" cy="1280160"/>
          </a:xfrm>
          <a:prstGeom prst="rect">
            <a:avLst/>
          </a:prstGeom>
          <a:solidFill>
            <a:srgbClr val="2B6CB0"/>
          </a:solidFill>
        </p:spPr>
      </p:sp>
      <p:sp>
        <p:nvSpPr>
          <p:cNvPr id="23" name="Text 21"/>
          <p:cNvSpPr/>
          <p:nvPr/>
        </p:nvSpPr>
        <p:spPr>
          <a:xfrm>
            <a:off x="868680" y="5074920"/>
            <a:ext cx="9144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E3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965960" y="5166360"/>
            <a:ext cx="3657600" cy="5029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rgbClr val="0F172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风险提示不够果断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5806440" y="5074920"/>
            <a:ext cx="571500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lnSpc>
                <a:spcPct val="145000"/>
              </a:lnSpc>
              <a:buNone/>
            </a:pPr>
            <a:r>
              <a:rPr lang="en-US" sz="1100" dirty="0">
                <a:solidFill>
                  <a:srgbClr val="475569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当私董会成员遇到明显带有高风险特征的投机项目时，风险提示应该更加鲜明、果断，以避免不必要的损失。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10293</Words>
  <Application>WPS 演示</Application>
  <PresentationFormat>On-screen Show (16:9)</PresentationFormat>
  <Paragraphs>1167</Paragraphs>
  <Slides>47</Slides>
  <Notes>47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47</vt:i4>
      </vt:variant>
    </vt:vector>
  </HeadingPairs>
  <TitlesOfParts>
    <vt:vector size="69" baseType="lpstr">
      <vt:lpstr>Arial</vt:lpstr>
      <vt:lpstr>宋体</vt:lpstr>
      <vt:lpstr>Wingdings</vt:lpstr>
      <vt:lpstr>PingFang SC</vt:lpstr>
      <vt:lpstr>苹方-简</vt:lpstr>
      <vt:lpstr>PingFang SC</vt:lpstr>
      <vt:lpstr>PingFang SC</vt:lpstr>
      <vt:lpstr>宋体-简</vt:lpstr>
      <vt:lpstr>Calibri</vt:lpstr>
      <vt:lpstr>Helvetica Neue</vt:lpstr>
      <vt:lpstr>微软雅黑</vt:lpstr>
      <vt:lpstr>汉仪旗黑</vt:lpstr>
      <vt:lpstr>宋体</vt:lpstr>
      <vt:lpstr>Arial Unicode MS</vt:lpstr>
      <vt:lpstr>等线</vt:lpstr>
      <vt:lpstr>汉仪中等线KW</vt:lpstr>
      <vt:lpstr>汉仪书宋二KW</vt:lpstr>
      <vt:lpstr>Arial</vt:lpstr>
      <vt:lpstr>PingFang SC</vt:lpstr>
      <vt:lpstr>Apple Color Emoji</vt:lpstr>
      <vt:lpstr>Apple Symbols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财富破局课 2026 · 加餐分享 · 投资总结 &amp; 2026 展望</dc:title>
  <dc:creator>启昌</dc:creator>
  <dc:subject>PptxGenJS Presentation</dc:subject>
  <cp:lastModifiedBy>WPS_273106823</cp:lastModifiedBy>
  <cp:revision>3</cp:revision>
  <dcterms:created xsi:type="dcterms:W3CDTF">2026-05-18T08:48:09Z</dcterms:created>
  <dcterms:modified xsi:type="dcterms:W3CDTF">2026-05-18T08:48:09Z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21497F342A601A773AD20A6A5214F07E_42</vt:lpwstr>
  </property>
  <property fmtid="{D5CDD505-2E9C-101B-9397-08002B2CF9AE}" pid="3" name="KSOProductBuildVer">
    <vt:lpwstr>2052-12.1.25869.25869</vt:lpwstr>
  </property>
</Properties>
</file>