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305" r:id="rId8"/>
    <p:sldId id="30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7" r:id="rId46"/>
    <p:sldId id="299" r:id="rId47"/>
    <p:sldId id="300" r:id="rId48"/>
    <p:sldId id="301" r:id="rId49"/>
    <p:sldId id="303" r:id="rId50"/>
    <p:sldId id="304" r:id="rId5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真实价值能力评估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1E3A8A"/>
              </a:solidFill>
              <a:effectLst/>
            </c:spPr>
          </c:dPt>
          <c:dPt>
            <c:idx val="1"/>
            <c:bubble3D val="0"/>
            <c:spPr>
              <a:solidFill>
                <a:srgbClr val="FBBF24"/>
              </a:solidFill>
              <a:effectLst/>
            </c:spPr>
          </c:dPt>
          <c:dPt>
            <c:idx val="2"/>
            <c:bubble3D val="0"/>
            <c:spPr>
              <a:solidFill>
                <a:srgbClr val="94A3B8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FFFF"/>
                      </a:solidFill>
                      <a:latin typeface="苹方-简" panose="020B0400000000000000" pitchFamily="34" charset="-122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FFFF"/>
                      </a:solidFill>
                      <a:latin typeface="苹方-简" panose="020B0400000000000000" pitchFamily="34" charset="-122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FFFF"/>
                      </a:solidFill>
                      <a:latin typeface="苹方-简" panose="020B0400000000000000" pitchFamily="34" charset="-122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rgbClr val="000000"/>
                    </a:solidFill>
                    <a:latin typeface="Arial" panose="020B0704020202020204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平台赋予的价值 70%</c:v>
                </c:pt>
                <c:pt idx="1">
                  <c:v>个人真实能力 20%</c:v>
                </c:pt>
                <c:pt idx="2">
                  <c:v>运气与时机 10%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F172A"/>
              </a:solidFill>
              <a:latin typeface="苹方-简" panose="020B0400000000000000" pitchFamily="34" charset="-122"/>
              <a:ea typeface="+mn-ea"/>
              <a:cs typeface="苹方-简" panose="020B0400000000000000" pitchFamily="34" charset="-122"/>
            </a:defRPr>
          </a:pPr>
        </a:p>
      </c:txPr>
    </c:legend>
    <c:plotVisOnly val="1"/>
    <c:dispBlanksAs val="span"/>
    <c:showDLblsOverMax val="0"/>
    <c:extLst>
      <c:ext uri="{0b15fc19-7d7d-44ad-8c2d-2c3a37ce22c3}">
        <chartProps xmlns="https://web.wps.cn/et/2018/main" chartId="{2bba391a-4980-40be-9317-1f24682e3101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 能力边界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94A3B8"/>
              </a:solidFill>
              <a:effectLst/>
            </c:spPr>
          </c:dPt>
          <c:dPt>
            <c:idx val="1"/>
            <c:bubble3D val="0"/>
            <c:spPr>
              <a:solidFill>
                <a:srgbClr val="FBBF24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FFFF"/>
                      </a:solidFill>
                      <a:latin typeface="苹方-简" panose="020B0400000000000000" pitchFamily="34" charset="-122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FFFF"/>
                      </a:solidFill>
                      <a:latin typeface="苹方-简" panose="020B0400000000000000" pitchFamily="34" charset="-122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rgbClr val="000000"/>
                    </a:solidFill>
                    <a:latin typeface="Arial" panose="020B0704020202020204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AI 能做的</c:v>
                </c:pt>
                <c:pt idx="1">
                  <c:v>AI 不能做的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F172A"/>
              </a:solidFill>
              <a:latin typeface="苹方-简" panose="020B0400000000000000" pitchFamily="34" charset="-122"/>
              <a:ea typeface="+mn-ea"/>
              <a:cs typeface="苹方-简" panose="020B0400000000000000" pitchFamily="34" charset="-122"/>
            </a:defRPr>
          </a:pPr>
        </a:p>
      </c:txPr>
    </c:legend>
    <c:plotVisOnly val="1"/>
    <c:dispBlanksAs val="span"/>
    <c:showDLblsOverMax val="0"/>
    <c:extLst>
      <c:ext uri="{0b15fc19-7d7d-44ad-8c2d-2c3a37ce22c3}">
        <chartProps xmlns="https://web.wps.cn/et/2018/main" chartId="{a6149f6e-098f-4df2-ba4a-2cf5ee6afef9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5" Type="http://schemas.openxmlformats.org/officeDocument/2006/relationships/notesSlide" Target="../notesSlides/notesSlide38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3.png"/><Relationship Id="rId22" Type="http://schemas.openxmlformats.org/officeDocument/2006/relationships/image" Target="../media/image2.png"/><Relationship Id="rId21" Type="http://schemas.openxmlformats.org/officeDocument/2006/relationships/tags" Target="../tags/tag20.xml"/><Relationship Id="rId20" Type="http://schemas.openxmlformats.org/officeDocument/2006/relationships/image" Target="../media/image1.png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705432" y="0"/>
            <a:ext cx="5486263" cy="68580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" name="Shape 1"/>
          <p:cNvSpPr/>
          <p:nvPr/>
        </p:nvSpPr>
        <p:spPr>
          <a:xfrm>
            <a:off x="9448564" y="-1828800"/>
            <a:ext cx="5029200" cy="4114800"/>
          </a:xfrm>
          <a:prstGeom prst="ellipse">
            <a:avLst/>
          </a:prstGeom>
          <a:solidFill>
            <a:srgbClr val="2B6CB0">
              <a:alpha val="25000"/>
            </a:srgbClr>
          </a:solidFill>
        </p:spPr>
      </p:sp>
      <p:sp>
        <p:nvSpPr>
          <p:cNvPr id="4" name="Shape 2"/>
          <p:cNvSpPr/>
          <p:nvPr/>
        </p:nvSpPr>
        <p:spPr>
          <a:xfrm>
            <a:off x="9631437" y="411480"/>
            <a:ext cx="182880" cy="182880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5" name="Shape 3"/>
          <p:cNvSpPr/>
          <p:nvPr/>
        </p:nvSpPr>
        <p:spPr>
          <a:xfrm>
            <a:off x="10874989" y="850392"/>
            <a:ext cx="219456" cy="219456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8826785" y="1618488"/>
            <a:ext cx="146304" cy="146304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7" name="Shape 5"/>
          <p:cNvSpPr/>
          <p:nvPr/>
        </p:nvSpPr>
        <p:spPr>
          <a:xfrm>
            <a:off x="10189207" y="2615184"/>
            <a:ext cx="164592" cy="164592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8" name="Shape 6"/>
          <p:cNvSpPr/>
          <p:nvPr/>
        </p:nvSpPr>
        <p:spPr>
          <a:xfrm>
            <a:off x="8250727" y="341985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9" name="Shape 7"/>
          <p:cNvSpPr/>
          <p:nvPr/>
        </p:nvSpPr>
        <p:spPr>
          <a:xfrm>
            <a:off x="11304748" y="4187952"/>
            <a:ext cx="128016" cy="128016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0" name="Shape 8"/>
          <p:cNvSpPr/>
          <p:nvPr/>
        </p:nvSpPr>
        <p:spPr>
          <a:xfrm>
            <a:off x="9357124" y="4892040"/>
            <a:ext cx="182880" cy="182880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582390" y="5641848"/>
            <a:ext cx="146304" cy="146304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8561616" y="6199632"/>
            <a:ext cx="128016" cy="128016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777240" y="2167128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14" name="Text 12"/>
          <p:cNvSpPr/>
          <p:nvPr/>
        </p:nvSpPr>
        <p:spPr>
          <a:xfrm>
            <a:off x="1069848" y="2057400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WEALTH BREAKTHROUGH · DAY 4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777240" y="3291840"/>
            <a:ext cx="1691640" cy="146304"/>
          </a:xfrm>
          <a:prstGeom prst="rect">
            <a:avLst/>
          </a:prstGeom>
          <a:solidFill>
            <a:srgbClr val="FFE082">
              <a:alpha val="90000"/>
            </a:srgbClr>
          </a:solidFill>
        </p:spPr>
      </p:sp>
      <p:sp>
        <p:nvSpPr>
          <p:cNvPr id="16" name="Text 14"/>
          <p:cNvSpPr/>
          <p:nvPr/>
        </p:nvSpPr>
        <p:spPr>
          <a:xfrm>
            <a:off x="599440" y="2468880"/>
            <a:ext cx="640080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时代的</a:t>
            </a:r>
            <a:r>
              <a:rPr lang="en-US" sz="54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财富</a:t>
            </a:r>
            <a:r>
              <a:rPr lang="en-US" sz="54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趋势</a:t>
            </a:r>
            <a:endParaRPr lang="en-US" sz="5400" dirty="0"/>
          </a:p>
        </p:txBody>
      </p:sp>
      <p:sp>
        <p:nvSpPr>
          <p:cNvPr id="17" name="Text 15"/>
          <p:cNvSpPr/>
          <p:nvPr/>
        </p:nvSpPr>
        <p:spPr>
          <a:xfrm>
            <a:off x="777240" y="3931920"/>
            <a:ext cx="5943600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55000"/>
              </a:lnSpc>
              <a:buNone/>
            </a:pPr>
            <a:r>
              <a:rPr lang="en-US" sz="2200" kern="0" spc="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当旧地图失效，</a:t>
            </a:r>
            <a:endParaRPr lang="en-US" sz="2200" dirty="0"/>
          </a:p>
          <a:p>
            <a:pPr marL="0" indent="0">
              <a:lnSpc>
                <a:spcPct val="155000"/>
              </a:lnSpc>
              <a:buNone/>
            </a:pPr>
            <a:r>
              <a:rPr lang="en-US" sz="2200" kern="0" spc="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你如何前进？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77240" y="5852160"/>
            <a:ext cx="7315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启昌</a:t>
            </a:r>
            <a:r>
              <a:rPr lang="en-US" sz="12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  主讲  /  Day 4  ·  AI 时代的财富趋势  /  2026.05.15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NEW REALITY · DATA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新  现  实  ：  知  识  获  取  成  本  趋  近  于  零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贬值资产 · 第一部分 · 关键数据与趋势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2697480"/>
            <a:ext cx="3474720" cy="27432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269748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868680" y="2926080"/>
            <a:ext cx="301752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高校毕业生 · 创历史新高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68680" y="3474720"/>
            <a:ext cx="3017520" cy="10972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600" b="1" kern="0" spc="1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1179万</a:t>
            </a:r>
            <a:endParaRPr lang="en-US" sz="5600" dirty="0"/>
          </a:p>
        </p:txBody>
      </p:sp>
      <p:sp>
        <p:nvSpPr>
          <p:cNvPr id="18" name="Text 16"/>
          <p:cNvSpPr/>
          <p:nvPr/>
        </p:nvSpPr>
        <p:spPr>
          <a:xfrm>
            <a:off x="868680" y="4663440"/>
            <a:ext cx="301752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2024 中国高校毕业生</a:t>
            </a:r>
            <a:endParaRPr lang="en-US" sz="12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学历竞争加剧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343400" y="2697480"/>
            <a:ext cx="3474720" cy="27432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343400" y="269748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1" name="Text 19"/>
          <p:cNvSpPr/>
          <p:nvPr/>
        </p:nvSpPr>
        <p:spPr>
          <a:xfrm>
            <a:off x="4572000" y="2926080"/>
            <a:ext cx="301752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阅读速度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572000" y="3474720"/>
            <a:ext cx="3017520" cy="10972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600" b="1" kern="0" spc="1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&lt; 1分钟</a:t>
            </a:r>
            <a:endParaRPr lang="en-US" sz="5600" dirty="0"/>
          </a:p>
        </p:txBody>
      </p:sp>
      <p:sp>
        <p:nvSpPr>
          <p:cNvPr id="23" name="Text 21"/>
          <p:cNvSpPr/>
          <p:nvPr/>
        </p:nvSpPr>
        <p:spPr>
          <a:xfrm>
            <a:off x="4572000" y="4663440"/>
            <a:ext cx="301752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Claude 读完一本书</a:t>
            </a:r>
            <a:endParaRPr lang="en-US" sz="12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（~75,000 字）并提炼要点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8046720" y="2697480"/>
            <a:ext cx="3474720" cy="27432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046720" y="269748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6" name="Text 24"/>
          <p:cNvSpPr/>
          <p:nvPr/>
        </p:nvSpPr>
        <p:spPr>
          <a:xfrm>
            <a:off x="8275320" y="2926080"/>
            <a:ext cx="301752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GPT-4 美国医师执照考试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8275320" y="3474720"/>
            <a:ext cx="3017520" cy="10972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1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93%/95%/92%</a:t>
            </a:r>
            <a:endParaRPr lang="en-US" sz="3200" dirty="0"/>
          </a:p>
        </p:txBody>
      </p:sp>
      <p:sp>
        <p:nvSpPr>
          <p:cNvPr id="28" name="Text 26"/>
          <p:cNvSpPr/>
          <p:nvPr/>
        </p:nvSpPr>
        <p:spPr>
          <a:xfrm>
            <a:off x="8275320" y="4663440"/>
            <a:ext cx="301752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Step 1 / 2 / 3 准确率</a:t>
            </a:r>
            <a:endParaRPr lang="en-US" sz="12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传统专业壁垒瓦解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640080" y="562356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0" name="Text 28"/>
          <p:cNvSpPr/>
          <p:nvPr/>
        </p:nvSpPr>
        <p:spPr>
          <a:xfrm>
            <a:off x="640080" y="5623560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知识获取成本 → 趋近于零（边际成本 ≈ 0）· AI 正在抹平信息差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40080" y="6217920"/>
            <a:ext cx="987552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数据来源：教育部、人社部 2024 / 教育部《2024 年全国教育事业发展统计公报》／Anthropic 100K Context 公告（2023.05）／JMIR Medical Education、PMC 论文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当  知  识  可  以  瞬  间  调  取  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 的  竞  争  优  势  不  再  是 「 知  道  什  么 」 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而  是 「 能  用  知  识  做  出  什  么  判  断 」 。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DECAY · 2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地  位  的  旧  逻  辑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331720"/>
            <a:ext cx="5212080" cy="32918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2331720"/>
            <a:ext cx="73152" cy="3291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5" name="Text 13"/>
          <p:cNvSpPr/>
          <p:nvPr/>
        </p:nvSpPr>
        <p:spPr>
          <a:xfrm>
            <a:off x="914400" y="2514600"/>
            <a:ext cx="47548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过去有效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914400" y="2971800"/>
            <a:ext cx="4754880" cy="24231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头衔 = 资源获取权 = 安全感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高职位代表资源分配权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更高薪酬 + 更好福利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更稳定的职业前景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355080" y="2331720"/>
            <a:ext cx="5166360" cy="329184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18" name="Shape 16"/>
          <p:cNvSpPr/>
          <p:nvPr/>
        </p:nvSpPr>
        <p:spPr>
          <a:xfrm>
            <a:off x="6355080" y="2331720"/>
            <a:ext cx="73152" cy="32918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9" name="Text 17"/>
          <p:cNvSpPr/>
          <p:nvPr/>
        </p:nvSpPr>
        <p:spPr>
          <a:xfrm>
            <a:off x="6629400" y="2514600"/>
            <a:ext cx="4709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现在失效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629400" y="2971800"/>
            <a:ext cx="4709160" cy="24231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中层管理岗位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大幅缩减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层级正在消融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权威被"真实"取代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779008" y="3794760"/>
            <a:ext cx="640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→</a:t>
            </a:r>
            <a:endParaRPr lang="en-US" sz="2800" dirty="0"/>
          </a:p>
        </p:txBody>
      </p:sp>
      <p:sp>
        <p:nvSpPr>
          <p:cNvPr id="22" name="Shape 20"/>
          <p:cNvSpPr/>
          <p:nvPr/>
        </p:nvSpPr>
        <p:spPr>
          <a:xfrm>
            <a:off x="640080" y="5852160"/>
            <a:ext cx="10881360" cy="64008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3" name="Shape 21"/>
          <p:cNvSpPr/>
          <p:nvPr/>
        </p:nvSpPr>
        <p:spPr>
          <a:xfrm>
            <a:off x="640080" y="5852160"/>
            <a:ext cx="73152" cy="64008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4" name="Text 22"/>
          <p:cNvSpPr/>
          <p:nvPr/>
        </p:nvSpPr>
        <p:spPr>
          <a:xfrm>
            <a:off x="868680" y="5852160"/>
            <a:ext cx="105156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时代，组织扁平化加速。当离开平台时，真正的价值才会显现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TRAP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平  台  依  赖  症  ：  最  危  险  的  认  知  陷  阱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103120"/>
            <a:ext cx="51206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真  实  价  值  能  力  评  估</a:t>
            </a:r>
            <a:endParaRPr lang="en-US" sz="1400" dirty="0"/>
          </a:p>
        </p:txBody>
      </p:sp>
      <p:graphicFrame>
        <p:nvGraphicFramePr>
          <p:cNvPr id="14" name="Chart 0"/>
          <p:cNvGraphicFramePr/>
          <p:nvPr/>
        </p:nvGraphicFramePr>
        <p:xfrm>
          <a:off x="640080" y="2468880"/>
          <a:ext cx="5120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 12"/>
          <p:cNvSpPr/>
          <p:nvPr/>
        </p:nvSpPr>
        <p:spPr>
          <a:xfrm>
            <a:off x="6126480" y="2286000"/>
            <a:ext cx="544068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危  险  信  号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6126480" y="2834640"/>
            <a:ext cx="5440680" cy="8229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126480" y="2834640"/>
            <a:ext cx="64008" cy="8229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18" name="Text 15"/>
          <p:cNvSpPr/>
          <p:nvPr/>
        </p:nvSpPr>
        <p:spPr>
          <a:xfrm>
            <a:off x="6263640" y="2834640"/>
            <a:ext cx="45720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⚠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766560" y="2834640"/>
            <a:ext cx="470916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离开平台后，资源和人脉迅速流失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126480" y="3794760"/>
            <a:ext cx="5440680" cy="8229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126480" y="3794760"/>
            <a:ext cx="64008" cy="8229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22" name="Text 19"/>
          <p:cNvSpPr/>
          <p:nvPr/>
        </p:nvSpPr>
        <p:spPr>
          <a:xfrm>
            <a:off x="6263640" y="3794760"/>
            <a:ext cx="45720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⚠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6766560" y="3794760"/>
            <a:ext cx="470916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市场需要的不是"管理经验"，而是"具体能力"</a:t>
            </a:r>
            <a:endParaRPr lang="en-US" sz="1300" dirty="0"/>
          </a:p>
        </p:txBody>
      </p:sp>
      <p:sp>
        <p:nvSpPr>
          <p:cNvPr id="24" name="Shape 21"/>
          <p:cNvSpPr/>
          <p:nvPr/>
        </p:nvSpPr>
        <p:spPr>
          <a:xfrm>
            <a:off x="6126480" y="4754880"/>
            <a:ext cx="5440680" cy="8229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126480" y="4754880"/>
            <a:ext cx="64008" cy="8229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26" name="Text 23"/>
          <p:cNvSpPr/>
          <p:nvPr/>
        </p:nvSpPr>
        <p:spPr>
          <a:xfrm>
            <a:off x="6263640" y="4754880"/>
            <a:ext cx="45720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⚠</a:t>
            </a:r>
            <a:endParaRPr lang="en-US" sz="1800" dirty="0"/>
          </a:p>
        </p:txBody>
      </p:sp>
      <p:sp>
        <p:nvSpPr>
          <p:cNvPr id="27" name="Text 24"/>
          <p:cNvSpPr/>
          <p:nvPr/>
        </p:nvSpPr>
        <p:spPr>
          <a:xfrm>
            <a:off x="6766560" y="4754880"/>
            <a:ext cx="470916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被优化后，6 个月找不到工作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640080" y="6355080"/>
            <a:ext cx="1088136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i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建立可迁移的核心能力，而不是依赖平台的授权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6815" y="182880"/>
            <a:ext cx="4572000" cy="6492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?</a:t>
            </a:r>
            <a:endParaRPr lang="en-US" sz="48000" dirty="0"/>
          </a:p>
        </p:txBody>
      </p:sp>
      <p:sp>
        <p:nvSpPr>
          <p:cNvPr id="3" name="Shape 1"/>
          <p:cNvSpPr/>
          <p:nvPr/>
        </p:nvSpPr>
        <p:spPr>
          <a:xfrm>
            <a:off x="777240" y="2395728"/>
            <a:ext cx="201168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" name="Text 2"/>
          <p:cNvSpPr/>
          <p:nvPr/>
        </p:nvSpPr>
        <p:spPr>
          <a:xfrm>
            <a:off x="1069848" y="228600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QUESTION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7132320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我 为 什 么 离 开 腾 讯 ？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 时  代  ，  组  织  扁  平  化  。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层  级  正  在  消  融  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权  威  正  在  被 「 真  实 」 取  代  。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DECAY · 3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  能  的  旧  逻  辑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kern="0" spc="3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 值 资 产 · 第 三 部 分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246888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3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过 去 ， 深 耕 一 个 领 域 意 味 着 成 为 该 领 域 的 专 家 — 这 种 专 业 性 构 成 了 个 人 的 核 心 竞 争 力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1371600" y="3108960"/>
            <a:ext cx="9418320" cy="5943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371600" y="3108960"/>
            <a:ext cx="73152" cy="59436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7" name="Text 15"/>
          <p:cNvSpPr/>
          <p:nvPr/>
        </p:nvSpPr>
        <p:spPr>
          <a:xfrm>
            <a:off x="1554480" y="3108960"/>
            <a:ext cx="22860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稀缺性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4023360" y="3108960"/>
            <a:ext cx="667512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技能门槛高 · 深度积累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1371600" y="3813048"/>
            <a:ext cx="9418320" cy="5943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371600" y="3813048"/>
            <a:ext cx="73152" cy="59436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21" name="Text 19"/>
          <p:cNvSpPr/>
          <p:nvPr/>
        </p:nvSpPr>
        <p:spPr>
          <a:xfrm>
            <a:off x="1554480" y="3813048"/>
            <a:ext cx="22860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稳定性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4023360" y="3813048"/>
            <a:ext cx="667512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长期价值 · 竞争壁垒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1371600" y="4517136"/>
            <a:ext cx="9418320" cy="5943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1371600" y="4517136"/>
            <a:ext cx="73152" cy="59436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25" name="Text 23"/>
          <p:cNvSpPr/>
          <p:nvPr/>
        </p:nvSpPr>
        <p:spPr>
          <a:xfrm>
            <a:off x="1554480" y="4517136"/>
            <a:ext cx="22860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时间成本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4023360" y="4517136"/>
            <a:ext cx="667512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10 年成为专家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640080" y="5989320"/>
            <a:ext cx="10881360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8" name="Shape 26"/>
          <p:cNvSpPr/>
          <p:nvPr/>
        </p:nvSpPr>
        <p:spPr>
          <a:xfrm>
            <a:off x="640080" y="5989320"/>
            <a:ext cx="73152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9" name="Text 27"/>
          <p:cNvSpPr/>
          <p:nvPr/>
        </p:nvSpPr>
        <p:spPr>
          <a:xfrm>
            <a:off x="868680" y="5989320"/>
            <a:ext cx="105156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 能 的 价 值 在 于 不 可 替 代 性  ·  但 过 去 专 家 地 位 的 稀 缺 性 ， 正 在 被 AI 打 破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REPLACEMENT SPEED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替  代  速  度  表  ：  AI  技  能  替  代  进  度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不同技能类型被 AI 替代的程度与速度对比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2606040"/>
            <a:ext cx="1828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视觉设计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2606040" y="2715768"/>
            <a:ext cx="5943600" cy="28346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2606040" y="2715768"/>
            <a:ext cx="4457700" cy="283464"/>
          </a:xfrm>
          <a:prstGeom prst="rect">
            <a:avLst/>
          </a:prstGeom>
          <a:solidFill>
            <a:srgbClr val="EA8A1F"/>
          </a:solidFill>
        </p:spPr>
      </p:sp>
      <p:sp>
        <p:nvSpPr>
          <p:cNvPr id="17" name="Text 15"/>
          <p:cNvSpPr/>
          <p:nvPr/>
        </p:nvSpPr>
        <p:spPr>
          <a:xfrm>
            <a:off x="2606040" y="2606040"/>
            <a:ext cx="44577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高风险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86800" y="2606040"/>
            <a:ext cx="2880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Midjourney · DALL·E</a:t>
            </a:r>
            <a:endParaRPr lang="en-US" sz="11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Stable Diffusion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40080" y="3273552"/>
            <a:ext cx="1828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文案写作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2606040" y="3383280"/>
            <a:ext cx="5943600" cy="28346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2606040" y="3383280"/>
            <a:ext cx="4457700" cy="283464"/>
          </a:xfrm>
          <a:prstGeom prst="rect">
            <a:avLst/>
          </a:prstGeom>
          <a:solidFill>
            <a:srgbClr val="EA8A1F"/>
          </a:solidFill>
        </p:spPr>
      </p:sp>
      <p:sp>
        <p:nvSpPr>
          <p:cNvPr id="22" name="Text 20"/>
          <p:cNvSpPr/>
          <p:nvPr/>
        </p:nvSpPr>
        <p:spPr>
          <a:xfrm>
            <a:off x="2606040" y="3273552"/>
            <a:ext cx="44577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高风险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686800" y="3273552"/>
            <a:ext cx="2880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GPT-4 · Claude · Jasper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40080" y="3941064"/>
            <a:ext cx="1828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代码编写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2606040" y="4050792"/>
            <a:ext cx="5943600" cy="28346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2606040" y="4050792"/>
            <a:ext cx="2971800" cy="283464"/>
          </a:xfrm>
          <a:prstGeom prst="rect">
            <a:avLst/>
          </a:prstGeom>
          <a:solidFill>
            <a:srgbClr val="94A3B8"/>
          </a:solidFill>
        </p:spPr>
      </p:sp>
      <p:sp>
        <p:nvSpPr>
          <p:cNvPr id="27" name="Text 25"/>
          <p:cNvSpPr/>
          <p:nvPr/>
        </p:nvSpPr>
        <p:spPr>
          <a:xfrm>
            <a:off x="2606040" y="3941064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中风险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8686800" y="3941064"/>
            <a:ext cx="2880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Copilot · Cursor</a:t>
            </a:r>
            <a:endParaRPr lang="en-US" sz="11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CodeWhisperer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640080" y="4608576"/>
            <a:ext cx="1828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翻译同传</a:t>
            </a: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2606040" y="4718304"/>
            <a:ext cx="5943600" cy="28346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2606040" y="4718304"/>
            <a:ext cx="5646420" cy="283464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32" name="Text 30"/>
          <p:cNvSpPr/>
          <p:nvPr/>
        </p:nvSpPr>
        <p:spPr>
          <a:xfrm>
            <a:off x="2606040" y="4608576"/>
            <a:ext cx="56464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极高风险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8686800" y="4608576"/>
            <a:ext cx="2880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GPT-4 实时翻译 · DeepL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40080" y="5276088"/>
            <a:ext cx="1828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数据分析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2606040" y="5385816"/>
            <a:ext cx="5943600" cy="28346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2606040" y="5385816"/>
            <a:ext cx="4457700" cy="283464"/>
          </a:xfrm>
          <a:prstGeom prst="rect">
            <a:avLst/>
          </a:prstGeom>
          <a:solidFill>
            <a:srgbClr val="EA8A1F"/>
          </a:solidFill>
        </p:spPr>
      </p:sp>
      <p:sp>
        <p:nvSpPr>
          <p:cNvPr id="37" name="Text 35"/>
          <p:cNvSpPr/>
          <p:nvPr/>
        </p:nvSpPr>
        <p:spPr>
          <a:xfrm>
            <a:off x="2606040" y="5276088"/>
            <a:ext cx="44577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高风险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8686800" y="5276088"/>
            <a:ext cx="2880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ChatGPT Advanced · Tableau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40080" y="5760720"/>
            <a:ext cx="10881360" cy="50292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40080" y="5760720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i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风险分级：中风险 = AI 作为辅助工具  ·  高风险 = 多数工作流可被替代  ·  极高风险 = 行业结构已重塑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HALF-LIFE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  能  半  衰  期  ：  从  1 0  年  到  2 . 5  年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29968"/>
            <a:ext cx="10881360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i="1" kern="0" spc="3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 值 资 产 · 第 三 部 分 · 技 能 贬 值 加 速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0080" y="233172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你花了 10 年成为专家，可能 2 年就被追上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292608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16" name="Text 14"/>
          <p:cNvSpPr/>
          <p:nvPr/>
        </p:nvSpPr>
        <p:spPr>
          <a:xfrm>
            <a:off x="269748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0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438912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18" name="Text 16"/>
          <p:cNvSpPr/>
          <p:nvPr/>
        </p:nvSpPr>
        <p:spPr>
          <a:xfrm>
            <a:off x="416052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85216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562356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6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731520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22" name="Text 20"/>
          <p:cNvSpPr/>
          <p:nvPr/>
        </p:nvSpPr>
        <p:spPr>
          <a:xfrm>
            <a:off x="708660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9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877824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24" name="Text 22"/>
          <p:cNvSpPr/>
          <p:nvPr/>
        </p:nvSpPr>
        <p:spPr>
          <a:xfrm>
            <a:off x="854964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12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10241280" y="2788920"/>
            <a:ext cx="0" cy="2971800"/>
          </a:xfrm>
          <a:prstGeom prst="line">
            <a:avLst/>
          </a:prstGeom>
          <a:noFill/>
          <a:ln w="6350">
            <a:solidFill>
              <a:srgbClr val="E2E8F0"/>
            </a:solidFill>
            <a:prstDash val="dash"/>
          </a:ln>
        </p:spPr>
      </p:sp>
      <p:sp>
        <p:nvSpPr>
          <p:cNvPr id="26" name="Text 24"/>
          <p:cNvSpPr/>
          <p:nvPr/>
        </p:nvSpPr>
        <p:spPr>
          <a:xfrm>
            <a:off x="10012680" y="5779008"/>
            <a:ext cx="457200" cy="228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15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640080" y="3122676"/>
            <a:ext cx="2194560" cy="4389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 去 成 为 专 家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2926080" y="3159252"/>
            <a:ext cx="6096000" cy="3657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9" name="Shape 27"/>
          <p:cNvSpPr/>
          <p:nvPr/>
        </p:nvSpPr>
        <p:spPr>
          <a:xfrm>
            <a:off x="7802880" y="3122676"/>
            <a:ext cx="36576" cy="43891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0" name="Text 28"/>
          <p:cNvSpPr/>
          <p:nvPr/>
        </p:nvSpPr>
        <p:spPr>
          <a:xfrm>
            <a:off x="9095232" y="3159252"/>
            <a:ext cx="1280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10 - 15  年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40080" y="3744468"/>
            <a:ext cx="2194560" cy="4389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一 般 技 能（当 前）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2926080" y="3781044"/>
            <a:ext cx="2438400" cy="3657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3" name="Text 31"/>
          <p:cNvSpPr/>
          <p:nvPr/>
        </p:nvSpPr>
        <p:spPr>
          <a:xfrm>
            <a:off x="5437632" y="3781044"/>
            <a:ext cx="1280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5.0  年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40080" y="4366260"/>
            <a:ext cx="2194560" cy="4389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 术 类 技 能（当 前）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2926080" y="4402836"/>
            <a:ext cx="1219200" cy="3657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6" name="Text 34"/>
          <p:cNvSpPr/>
          <p:nvPr/>
        </p:nvSpPr>
        <p:spPr>
          <a:xfrm>
            <a:off x="4218432" y="4402836"/>
            <a:ext cx="1280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2.5  年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640080" y="4988052"/>
            <a:ext cx="2194560" cy="4389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WEF 预 测 2 0 3 0  年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2926080" y="5024628"/>
            <a:ext cx="1219200" cy="3657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9" name="Text 37"/>
          <p:cNvSpPr/>
          <p:nvPr/>
        </p:nvSpPr>
        <p:spPr>
          <a:xfrm>
            <a:off x="4218432" y="5024628"/>
            <a:ext cx="1280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2.5  年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640080" y="585216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1" name="Text 39"/>
          <p:cNvSpPr/>
          <p:nvPr/>
        </p:nvSpPr>
        <p:spPr>
          <a:xfrm>
            <a:off x="640080" y="5852160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过去 → 现在 → 未来：成为专家所需时间断崖式坍缩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640080" y="6446520"/>
            <a:ext cx="108813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数据来源：IBM Institute for Business Value · 一般技能半衰期约 5 年、技术类约 2.5 年；WEF 预测 2030 年平均技能半衰期降至 2.5 年（注：原稿"麦肯锡"为误归因，已订正）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6815" y="182880"/>
            <a:ext cx="4572000" cy="6492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?</a:t>
            </a:r>
            <a:endParaRPr lang="en-US" sz="48000" dirty="0"/>
          </a:p>
        </p:txBody>
      </p:sp>
      <p:sp>
        <p:nvSpPr>
          <p:cNvPr id="3" name="Shape 1"/>
          <p:cNvSpPr/>
          <p:nvPr/>
        </p:nvSpPr>
        <p:spPr>
          <a:xfrm>
            <a:off x="777240" y="2395728"/>
            <a:ext cx="201168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" name="Text 2"/>
          <p:cNvSpPr/>
          <p:nvPr/>
        </p:nvSpPr>
        <p:spPr>
          <a:xfrm>
            <a:off x="1069848" y="228600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QUESTION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7132320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无 法 替 代 什 么 ？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777240" y="6126480"/>
            <a:ext cx="109728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400" dirty="0">
                <a:solidFill>
                  <a:srgbClr val="FFE082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增 值 资 产 的 底 层 逻 辑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OBSERVATION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一  个  观  察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78892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kern="0" spc="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过去两年，我注意到一个现象：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1188720" y="3520440"/>
            <a:ext cx="9784080" cy="155448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188720" y="3520440"/>
            <a:ext cx="73152" cy="155448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1188720" y="3520440"/>
            <a:ext cx="9784080" cy="1554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那  些  最  努  力  的  人  ，</a:t>
            </a:r>
            <a:endParaRPr lang="en-US" sz="3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往  往  是  最  焦  虑  的  人  。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GROWING ASSETS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无法替代的三种能力 · 越来越值钱的三种资产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468880"/>
            <a:ext cx="347472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2468880"/>
            <a:ext cx="3474720" cy="73152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5" name="Text 13"/>
          <p:cNvSpPr/>
          <p:nvPr/>
        </p:nvSpPr>
        <p:spPr>
          <a:xfrm>
            <a:off x="914400" y="2697480"/>
            <a:ext cx="29260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认知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914400" y="3108960"/>
            <a:ext cx="292608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判断力</a:t>
            </a:r>
            <a:endParaRPr lang="en-US" sz="3200" dirty="0"/>
          </a:p>
        </p:txBody>
      </p:sp>
      <p:sp>
        <p:nvSpPr>
          <p:cNvPr id="17" name="Shape 15"/>
          <p:cNvSpPr/>
          <p:nvPr/>
        </p:nvSpPr>
        <p:spPr>
          <a:xfrm>
            <a:off x="1188720" y="4023360"/>
            <a:ext cx="23774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18" name="Text 16"/>
          <p:cNvSpPr/>
          <p:nvPr/>
        </p:nvSpPr>
        <p:spPr>
          <a:xfrm>
            <a:off x="914400" y="411480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→  金融资产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4400" y="4709160"/>
            <a:ext cx="2926080" cy="1188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明智投资与风险观察</a:t>
            </a:r>
            <a:endParaRPr lang="en-US" sz="1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构建管理财富的核心系统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343400" y="2468880"/>
            <a:ext cx="347472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343400" y="2468880"/>
            <a:ext cx="3474720" cy="73152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22" name="Text 20"/>
          <p:cNvSpPr/>
          <p:nvPr/>
        </p:nvSpPr>
        <p:spPr>
          <a:xfrm>
            <a:off x="4617720" y="2697480"/>
            <a:ext cx="29260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关系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617720" y="3108960"/>
            <a:ext cx="292608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连接力</a:t>
            </a:r>
            <a:endParaRPr lang="en-US" sz="3200" dirty="0"/>
          </a:p>
        </p:txBody>
      </p:sp>
      <p:sp>
        <p:nvSpPr>
          <p:cNvPr id="24" name="Shape 22"/>
          <p:cNvSpPr/>
          <p:nvPr/>
        </p:nvSpPr>
        <p:spPr>
          <a:xfrm>
            <a:off x="4892040" y="4023360"/>
            <a:ext cx="23774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25" name="Text 23"/>
          <p:cNvSpPr/>
          <p:nvPr/>
        </p:nvSpPr>
        <p:spPr>
          <a:xfrm>
            <a:off x="4617720" y="411480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→  信任资产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4617720" y="4709160"/>
            <a:ext cx="2926080" cy="1188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AI 生成的内容海洋中</a:t>
            </a:r>
            <a:endParaRPr lang="en-US" sz="1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建立真实的人类连接网络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8046720" y="2468880"/>
            <a:ext cx="347472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8046720" y="2468880"/>
            <a:ext cx="3474720" cy="73152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9" name="Text 27"/>
          <p:cNvSpPr/>
          <p:nvPr/>
        </p:nvSpPr>
        <p:spPr>
          <a:xfrm>
            <a:off x="8321040" y="2697480"/>
            <a:ext cx="29260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心力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8321040" y="3108960"/>
            <a:ext cx="292608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定  力</a:t>
            </a:r>
            <a:endParaRPr lang="en-US" sz="3200" dirty="0"/>
          </a:p>
        </p:txBody>
      </p:sp>
      <p:sp>
        <p:nvSpPr>
          <p:cNvPr id="31" name="Shape 29"/>
          <p:cNvSpPr/>
          <p:nvPr/>
        </p:nvSpPr>
        <p:spPr>
          <a:xfrm>
            <a:off x="8595360" y="4023360"/>
            <a:ext cx="23774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32" name="Text 30"/>
          <p:cNvSpPr/>
          <p:nvPr/>
        </p:nvSpPr>
        <p:spPr>
          <a:xfrm>
            <a:off x="8321040" y="411480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→  心力资产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321040" y="4709160"/>
            <a:ext cx="2926080" cy="1188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在外部动荡与变化之中</a:t>
            </a:r>
            <a:endParaRPr lang="en-US" sz="1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保持内在的极致稳定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640080" y="612648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5" name="Text 33"/>
          <p:cNvSpPr/>
          <p:nvPr/>
        </p:nvSpPr>
        <p:spPr>
          <a:xfrm>
            <a:off x="640080" y="6126480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三 力  =  AI 时 代 的 财 富 新 地 图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CONCEPT · FINANCIAL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  融  资  产  的  定  义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可以进行风险管理、并产生稳健增值的资产 · 涵盖从底层安全保障到长期高收益的多元化配置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2651760"/>
            <a:ext cx="5349240" cy="14173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2651760"/>
            <a:ext cx="73152" cy="14173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914400" y="2834640"/>
            <a:ext cx="48006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现金与存款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914400" y="3337560"/>
            <a:ext cx="4800600" cy="640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流动性与安全底座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应对突发风险的基础保障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172200" y="2651760"/>
            <a:ext cx="5349240" cy="14173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172200" y="2651760"/>
            <a:ext cx="73152" cy="14173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0" name="Text 18"/>
          <p:cNvSpPr/>
          <p:nvPr/>
        </p:nvSpPr>
        <p:spPr>
          <a:xfrm>
            <a:off x="6446520" y="2834640"/>
            <a:ext cx="48006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固定收益类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446520" y="3337560"/>
            <a:ext cx="4800600" cy="640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债券与稳健理财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资产组合的稳定器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40080" y="4251960"/>
            <a:ext cx="5349240" cy="14173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40080" y="4251960"/>
            <a:ext cx="73152" cy="14173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4" name="Text 22"/>
          <p:cNvSpPr/>
          <p:nvPr/>
        </p:nvSpPr>
        <p:spPr>
          <a:xfrm>
            <a:off x="914400" y="4434840"/>
            <a:ext cx="48006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权益类资产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914400" y="4937760"/>
            <a:ext cx="4800600" cy="640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股票与偏股基金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获取企业长期盈利增长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172200" y="4251960"/>
            <a:ext cx="5349240" cy="14173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172200" y="4251960"/>
            <a:ext cx="73152" cy="14173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8" name="Text 26"/>
          <p:cNvSpPr/>
          <p:nvPr/>
        </p:nvSpPr>
        <p:spPr>
          <a:xfrm>
            <a:off x="6446520" y="4434840"/>
            <a:ext cx="48006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另类资产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6446520" y="4937760"/>
            <a:ext cx="4800600" cy="640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数字资产、黄金等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独特避险属性 / 超额收益潜力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640080" y="5852160"/>
            <a:ext cx="10881360" cy="7772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1" name="Shape 29"/>
          <p:cNvSpPr/>
          <p:nvPr/>
        </p:nvSpPr>
        <p:spPr>
          <a:xfrm>
            <a:off x="640080" y="5852160"/>
            <a:ext cx="73152" cy="7772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2" name="Text 30"/>
          <p:cNvSpPr/>
          <p:nvPr/>
        </p:nvSpPr>
        <p:spPr>
          <a:xfrm>
            <a:off x="868680" y="5852160"/>
            <a:ext cx="1051560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 融 资 产 持 续 增 值  =  深 度 认 知  ×  情 绪 管 理 能 力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BOUNDARY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 的  边  界  ：  什  么  能  做  ，  什  么  不  能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在金融投资领域，AI 的能力边界与人类的不可替代性</a:t>
            </a:r>
            <a:endParaRPr lang="en-US" sz="1400" dirty="0"/>
          </a:p>
        </p:txBody>
      </p:sp>
      <p:graphicFrame>
        <p:nvGraphicFramePr>
          <p:cNvPr id="14" name="Chart 0"/>
          <p:cNvGraphicFramePr/>
          <p:nvPr/>
        </p:nvGraphicFramePr>
        <p:xfrm>
          <a:off x="640080" y="2606040"/>
          <a:ext cx="42062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 12"/>
          <p:cNvSpPr/>
          <p:nvPr/>
        </p:nvSpPr>
        <p:spPr>
          <a:xfrm>
            <a:off x="640080" y="5760720"/>
            <a:ext cx="420624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15%  才是你的护城河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120640" y="2606040"/>
            <a:ext cx="31546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能 做 的  85%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5120640" y="3108960"/>
            <a:ext cx="315468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257800" y="3108960"/>
            <a:ext cx="2880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分析财报 → 快速解析财务数据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5120640" y="3749040"/>
            <a:ext cx="315468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257800" y="3749040"/>
            <a:ext cx="2880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生成投资建议 → 基于历史数据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5120640" y="4389120"/>
            <a:ext cx="315468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257800" y="4389120"/>
            <a:ext cx="2880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回测历史数据 → 验证策略表现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5120640" y="5029200"/>
            <a:ext cx="315468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257800" y="5029200"/>
            <a:ext cx="2880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优化资产配置 → 自动调整组合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8412480" y="2606040"/>
            <a:ext cx="31546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不 能 做 的  15%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8412480" y="3108960"/>
            <a:ext cx="3154680" cy="548640"/>
          </a:xfrm>
          <a:prstGeom prst="rect">
            <a:avLst/>
          </a:prstGeom>
          <a:solidFill>
            <a:srgbClr val="EEF4FB"/>
          </a:solidFill>
          <a:ln w="5080">
            <a:solidFill>
              <a:srgbClr val="2B6CB0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8412480" y="3108960"/>
            <a:ext cx="54864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8" name="Text 25"/>
          <p:cNvSpPr/>
          <p:nvPr/>
        </p:nvSpPr>
        <p:spPr>
          <a:xfrm>
            <a:off x="8577072" y="3108960"/>
            <a:ext cx="2898648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陪你穿越关键决策时刻 → 决策的支持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8412480" y="3749040"/>
            <a:ext cx="3154680" cy="548640"/>
          </a:xfrm>
          <a:prstGeom prst="rect">
            <a:avLst/>
          </a:prstGeom>
          <a:solidFill>
            <a:srgbClr val="EEF4FB"/>
          </a:solidFill>
          <a:ln w="5080">
            <a:solidFill>
              <a:srgbClr val="2B6CB0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8412480" y="3749040"/>
            <a:ext cx="54864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1" name="Text 28"/>
          <p:cNvSpPr/>
          <p:nvPr/>
        </p:nvSpPr>
        <p:spPr>
          <a:xfrm>
            <a:off x="8577072" y="3749040"/>
            <a:ext cx="2898648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管理你的恐惧与贪婪 → 情绪管理</a:t>
            </a:r>
            <a:endParaRPr lang="en-US" sz="1000" dirty="0"/>
          </a:p>
        </p:txBody>
      </p:sp>
      <p:sp>
        <p:nvSpPr>
          <p:cNvPr id="32" name="Shape 29"/>
          <p:cNvSpPr/>
          <p:nvPr/>
        </p:nvSpPr>
        <p:spPr>
          <a:xfrm>
            <a:off x="8412480" y="4389120"/>
            <a:ext cx="3154680" cy="548640"/>
          </a:xfrm>
          <a:prstGeom prst="rect">
            <a:avLst/>
          </a:prstGeom>
          <a:solidFill>
            <a:srgbClr val="EEF4FB"/>
          </a:solidFill>
          <a:ln w="5080">
            <a:solidFill>
              <a:srgbClr val="2B6CB0"/>
            </a:solidFill>
            <a:prstDash val="solid"/>
          </a:ln>
        </p:spPr>
      </p:sp>
      <p:sp>
        <p:nvSpPr>
          <p:cNvPr id="33" name="Shape 30"/>
          <p:cNvSpPr/>
          <p:nvPr/>
        </p:nvSpPr>
        <p:spPr>
          <a:xfrm>
            <a:off x="8412480" y="4389120"/>
            <a:ext cx="54864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4" name="Text 31"/>
          <p:cNvSpPr/>
          <p:nvPr/>
        </p:nvSpPr>
        <p:spPr>
          <a:xfrm>
            <a:off x="8577072" y="4389120"/>
            <a:ext cx="2898648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在市场崩溃时保持理性 → 极端判断力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8412480" y="5029200"/>
            <a:ext cx="3154680" cy="548640"/>
          </a:xfrm>
          <a:prstGeom prst="rect">
            <a:avLst/>
          </a:prstGeom>
          <a:solidFill>
            <a:srgbClr val="EEF4FB"/>
          </a:solidFill>
          <a:ln w="5080">
            <a:solidFill>
              <a:srgbClr val="2B6CB0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8412480" y="5029200"/>
            <a:ext cx="54864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7" name="Text 34"/>
          <p:cNvSpPr/>
          <p:nvPr/>
        </p:nvSpPr>
        <p:spPr>
          <a:xfrm>
            <a:off x="8577072" y="5029200"/>
            <a:ext cx="2898648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建立属于你的投资哲学 → 个性化理念</a:t>
            </a:r>
            <a:endParaRPr lang="en-US" sz="1000" dirty="0"/>
          </a:p>
        </p:txBody>
      </p:sp>
      <p:sp>
        <p:nvSpPr>
          <p:cNvPr id="38" name="Shape 35"/>
          <p:cNvSpPr/>
          <p:nvPr/>
        </p:nvSpPr>
        <p:spPr>
          <a:xfrm>
            <a:off x="640080" y="626364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9" name="Text 36"/>
          <p:cNvSpPr/>
          <p:nvPr/>
        </p:nvSpPr>
        <p:spPr>
          <a:xfrm>
            <a:off x="640080" y="6263640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 融 资 产 持 续 增 值 的 核 心  =  深 度 认 知  ×  情 绪 管 理 能 力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可以给你信息，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但无法给你「系统的认知和情绪的稳定」。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这才是真正的竞争力。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CONCEPT · TRUST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  任  资  产  的  定  义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1874520"/>
            <a:ext cx="1088136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AI 生成的内容海洋里 · 一个真实的人类连接 价值千金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036527" y="240030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036527" y="240030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5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差异化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966448" y="240030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966448" y="240030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5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时间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5501488" y="493776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501488" y="493776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5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一致性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5272888" y="3017520"/>
            <a:ext cx="1645920" cy="1645920"/>
          </a:xfrm>
          <a:prstGeom prst="ellipse">
            <a:avLst/>
          </a:prstGeom>
          <a:solidFill>
            <a:srgbClr val="FBBF24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272888" y="3017520"/>
            <a:ext cx="1645920" cy="1645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900" b="1" kern="0" spc="5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信任</a:t>
            </a:r>
            <a:endParaRPr lang="en-US" sz="1900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900" b="1" kern="0" spc="5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资产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365760" y="2811780"/>
            <a:ext cx="3487887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真实独特的个人经历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338048" y="2811780"/>
            <a:ext cx="3487887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长期积累的信任关系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352648" y="621792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持续稳定的价值输出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40080" y="6537960"/>
            <a:ext cx="10881360" cy="3200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6" name="Shape 24"/>
          <p:cNvSpPr/>
          <p:nvPr/>
        </p:nvSpPr>
        <p:spPr>
          <a:xfrm>
            <a:off x="640080" y="6537960"/>
            <a:ext cx="73152" cy="3200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7" name="Text 25"/>
          <p:cNvSpPr/>
          <p:nvPr/>
        </p:nvSpPr>
        <p:spPr>
          <a:xfrm>
            <a:off x="868680" y="6537960"/>
            <a:ext cx="105156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  任  资  产    =    差  异  化    ×    时  间    ×    一  致  性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WHY TRUST GROWS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为  什  么  信  任  在  增  值  ？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AI 生成的内容海洋里，一个真实的人类连接，价值千金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2606040"/>
            <a:ext cx="5440680" cy="45720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15" name="Text 13"/>
          <p:cNvSpPr/>
          <p:nvPr/>
        </p:nvSpPr>
        <p:spPr>
          <a:xfrm>
            <a:off x="640080" y="260604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外  部  世  界  ·  4  大  痛  点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080760" y="2606040"/>
            <a:ext cx="5440680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7" name="Text 15"/>
          <p:cNvSpPr/>
          <p:nvPr/>
        </p:nvSpPr>
        <p:spPr>
          <a:xfrm>
            <a:off x="6080760" y="260604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 的  优  势  ·  4  大  价  值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640080" y="3063240"/>
            <a:ext cx="544068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77240" y="306324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信息泛滥（严重）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080760" y="3063240"/>
            <a:ext cx="5440680" cy="5029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217920" y="306324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真实的经历（独特）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40080" y="356616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77240" y="356616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内容同质化（严重）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080760" y="356616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217920" y="356616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独特的视角（稀缺）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40080" y="4069080"/>
            <a:ext cx="544068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77240" y="406908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生成内容（激增）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6080760" y="4069080"/>
            <a:ext cx="5440680" cy="5029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217920" y="406908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人类的温度（珍贵）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640080" y="457200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77240" y="457200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算法推荐茧房（困住）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6080760" y="457200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217920" y="457200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跨界的连接（价值）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640080" y="5897880"/>
            <a:ext cx="10881360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5" name="Shape 33"/>
          <p:cNvSpPr/>
          <p:nvPr/>
        </p:nvSpPr>
        <p:spPr>
          <a:xfrm>
            <a:off x="640080" y="5897880"/>
            <a:ext cx="73152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6" name="Text 34"/>
          <p:cNvSpPr/>
          <p:nvPr/>
        </p:nvSpPr>
        <p:spPr>
          <a:xfrm>
            <a:off x="868680" y="5897880"/>
            <a:ext cx="105156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外 部 ：信 息 过 载 + 信 任 缺 失（危 机）  →  你 的 ：真 实 + 独 特 + 有 温 度（增 值）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人  们  不  再  为 「 信  息 」 付  费  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而  为 「 真  实  的  人 」 付  费  。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 的  故  事  、  选  择  、  笨  拙  与  成  长  ——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这  些  是  AI  无  法  复  制  的  。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CONCEPT · MENTAL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  力  资  产   ·  最  底  层  最  重  要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4" name="Shape 12"/>
          <p:cNvSpPr/>
          <p:nvPr/>
        </p:nvSpPr>
        <p:spPr>
          <a:xfrm>
            <a:off x="1920240" y="2514600"/>
            <a:ext cx="3200400" cy="1188720"/>
          </a:xfrm>
          <a:prstGeom prst="trapezoid">
            <a:avLst/>
          </a:prstGeom>
          <a:solidFill>
            <a:srgbClr val="EEF4FB"/>
          </a:solidFill>
          <a:ln w="17780">
            <a:solidFill>
              <a:srgbClr val="2B6CB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920240" y="2514600"/>
            <a:ext cx="320040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  融  资  产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234440" y="3794760"/>
            <a:ext cx="4572000" cy="1188720"/>
          </a:xfrm>
          <a:prstGeom prst="trapezoid">
            <a:avLst/>
          </a:prstGeom>
          <a:solidFill>
            <a:srgbClr val="2B6CB0"/>
          </a:solidFill>
          <a:ln w="17780">
            <a:solidFill>
              <a:srgbClr val="1E3A8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234440" y="3794760"/>
            <a:ext cx="457200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kern="0" spc="4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  任  资  产</a:t>
            </a:r>
            <a:endParaRPr lang="en-US" sz="2000" dirty="0"/>
          </a:p>
        </p:txBody>
      </p:sp>
      <p:sp>
        <p:nvSpPr>
          <p:cNvPr id="24" name="Shape 22"/>
          <p:cNvSpPr/>
          <p:nvPr/>
        </p:nvSpPr>
        <p:spPr>
          <a:xfrm>
            <a:off x="548640" y="5074920"/>
            <a:ext cx="5943600" cy="1188720"/>
          </a:xfrm>
          <a:prstGeom prst="trapezoid">
            <a:avLst/>
          </a:prstGeom>
          <a:solidFill>
            <a:srgbClr val="FBBF24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" y="5074920"/>
            <a:ext cx="594360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  力  资  产</a:t>
            </a:r>
            <a:endParaRPr lang="en-US" sz="2600" dirty="0"/>
          </a:p>
        </p:txBody>
      </p:sp>
      <p:sp>
        <p:nvSpPr>
          <p:cNvPr id="29" name="Shape 27"/>
          <p:cNvSpPr/>
          <p:nvPr/>
        </p:nvSpPr>
        <p:spPr>
          <a:xfrm>
            <a:off x="640080" y="6492240"/>
            <a:ext cx="10881360" cy="3657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0" name="Shape 28"/>
          <p:cNvSpPr/>
          <p:nvPr/>
        </p:nvSpPr>
        <p:spPr>
          <a:xfrm>
            <a:off x="640080" y="6492240"/>
            <a:ext cx="73152" cy="3657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1" name="Text 29"/>
          <p:cNvSpPr/>
          <p:nvPr/>
        </p:nvSpPr>
        <p:spPr>
          <a:xfrm>
            <a:off x="868680" y="6492240"/>
            <a:ext cx="105156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心力资产是其他所有资产的基础 — 没有心力，其他资产难以发挥作用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WHY MENTAL GROWS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为  什  么  心  力  在  增  值  ？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外部动荡中保持内在稳定的能力，正在成为最稀缺的资产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2606040"/>
            <a:ext cx="5440680" cy="45720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15" name="Text 13"/>
          <p:cNvSpPr/>
          <p:nvPr/>
        </p:nvSpPr>
        <p:spPr>
          <a:xfrm>
            <a:off x="640080" y="260604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外  部  世  界  ·  4  大  挑  战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080760" y="2606040"/>
            <a:ext cx="5440680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7" name="Text 15"/>
          <p:cNvSpPr/>
          <p:nvPr/>
        </p:nvSpPr>
        <p:spPr>
          <a:xfrm>
            <a:off x="6080760" y="260604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 的  内  心  ·  4  大  需  求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640080" y="3063240"/>
            <a:ext cx="544068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77240" y="306324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信息爆炸（数据 20 年扩张约 10 万倍）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080760" y="3063240"/>
            <a:ext cx="5440680" cy="5029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217920" y="306324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需要稳定（在动荡中保持内在稳定）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40080" y="356616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77240" y="356616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变化加速（产品 / 行业生命周期被压缩）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080760" y="3566160"/>
            <a:ext cx="544068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217920" y="356616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需要定力（面对诱惑时保持专注）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40080" y="4069080"/>
            <a:ext cx="544068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77240" y="406908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情绪过载（焦虑传播 + 每日数百决策）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6080760" y="4069080"/>
            <a:ext cx="5440680" cy="5029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217920" y="4069080"/>
            <a:ext cx="5166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需要清晰（情绪稳定 + 方向感）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640080" y="5897880"/>
            <a:ext cx="10881360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1" name="Shape 29"/>
          <p:cNvSpPr/>
          <p:nvPr/>
        </p:nvSpPr>
        <p:spPr>
          <a:xfrm>
            <a:off x="640080" y="5897880"/>
            <a:ext cx="73152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2" name="Text 30"/>
          <p:cNvSpPr/>
          <p:nvPr/>
        </p:nvSpPr>
        <p:spPr>
          <a:xfrm>
            <a:off x="868680" y="5897880"/>
            <a:ext cx="105156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 力 资 产 公 式  =  决 策 质 量  ×  长 期 坚 持 能 力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365760" y="6419088"/>
            <a:ext cx="1143000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ct val="135000"/>
              </a:lnSpc>
              <a:buNone/>
            </a:pPr>
            <a:r>
              <a:rPr lang="en-US" sz="8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数据来源：IDC、Wikipedia "Information Explosion"：全球数据总量过去 20 年扩张约 10 万倍</a:t>
            </a:r>
            <a:endParaRPr lang="en-US" sz="800" dirty="0"/>
          </a:p>
          <a:p>
            <a:pPr marL="0" indent="0" algn="r">
              <a:lnSpc>
                <a:spcPct val="135000"/>
              </a:lnSpc>
              <a:buNone/>
            </a:pPr>
            <a:r>
              <a:rPr lang="en-US" sz="8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摩尔定律 + 吉尔德定律 + 智能手机互联网产品迭代实例（变化加速无单一权威统计源）</a:t>
            </a:r>
            <a:endParaRPr 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THREE ORIGINS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  力  的  三  个  来  源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606040"/>
            <a:ext cx="3474720" cy="365760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14" name="Shape 12"/>
          <p:cNvSpPr/>
          <p:nvPr/>
        </p:nvSpPr>
        <p:spPr>
          <a:xfrm>
            <a:off x="640080" y="260604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5" name="Shape 13"/>
          <p:cNvSpPr/>
          <p:nvPr/>
        </p:nvSpPr>
        <p:spPr>
          <a:xfrm>
            <a:off x="2011680" y="2971800"/>
            <a:ext cx="731520" cy="731520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16" name="Text 14"/>
          <p:cNvSpPr/>
          <p:nvPr/>
        </p:nvSpPr>
        <p:spPr>
          <a:xfrm>
            <a:off x="2011680" y="2971800"/>
            <a:ext cx="731520" cy="7315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I</a:t>
            </a:r>
            <a:endParaRPr lang="en-US" sz="2600" dirty="0"/>
          </a:p>
        </p:txBody>
      </p:sp>
      <p:sp>
        <p:nvSpPr>
          <p:cNvPr id="17" name="Shape 15"/>
          <p:cNvSpPr/>
          <p:nvPr/>
        </p:nvSpPr>
        <p:spPr>
          <a:xfrm>
            <a:off x="2103120" y="3767328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8" name="Text 16"/>
          <p:cNvSpPr/>
          <p:nvPr/>
        </p:nvSpPr>
        <p:spPr>
          <a:xfrm>
            <a:off x="914400" y="393192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被 看 见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1188720" y="4572000"/>
            <a:ext cx="2377440" cy="18288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0" name="Text 18"/>
          <p:cNvSpPr/>
          <p:nvPr/>
        </p:nvSpPr>
        <p:spPr>
          <a:xfrm>
            <a:off x="914400" y="470916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不孤独 — "原来我不是一个人"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14400" y="5349240"/>
            <a:ext cx="2926080" cy="7772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在困惑和迷茫时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有人看见你的存在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让你感到不再孤独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343400" y="2606040"/>
            <a:ext cx="3474720" cy="365760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23" name="Shape 21"/>
          <p:cNvSpPr/>
          <p:nvPr/>
        </p:nvSpPr>
        <p:spPr>
          <a:xfrm>
            <a:off x="4343400" y="260604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4" name="Shape 22"/>
          <p:cNvSpPr/>
          <p:nvPr/>
        </p:nvSpPr>
        <p:spPr>
          <a:xfrm>
            <a:off x="5715000" y="2971800"/>
            <a:ext cx="731520" cy="731520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25" name="Text 23"/>
          <p:cNvSpPr/>
          <p:nvPr/>
        </p:nvSpPr>
        <p:spPr>
          <a:xfrm>
            <a:off x="5715000" y="2971800"/>
            <a:ext cx="731520" cy="7315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II</a:t>
            </a:r>
            <a:endParaRPr lang="en-US" sz="2600" dirty="0"/>
          </a:p>
        </p:txBody>
      </p:sp>
      <p:sp>
        <p:nvSpPr>
          <p:cNvPr id="26" name="Shape 24"/>
          <p:cNvSpPr/>
          <p:nvPr/>
        </p:nvSpPr>
        <p:spPr>
          <a:xfrm>
            <a:off x="5806440" y="3767328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7" name="Text 25"/>
          <p:cNvSpPr/>
          <p:nvPr/>
        </p:nvSpPr>
        <p:spPr>
          <a:xfrm>
            <a:off x="4617720" y="393192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被 托 举</a:t>
            </a:r>
            <a:endParaRPr lang="en-US" sz="2400" dirty="0"/>
          </a:p>
        </p:txBody>
      </p:sp>
      <p:sp>
        <p:nvSpPr>
          <p:cNvPr id="28" name="Shape 26"/>
          <p:cNvSpPr/>
          <p:nvPr/>
        </p:nvSpPr>
        <p:spPr>
          <a:xfrm>
            <a:off x="4892040" y="4572000"/>
            <a:ext cx="2377440" cy="18288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9" name="Text 27"/>
          <p:cNvSpPr/>
          <p:nvPr/>
        </p:nvSpPr>
        <p:spPr>
          <a:xfrm>
            <a:off x="4617720" y="470916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有支持 — "低谷时有人拉我一把"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4617720" y="5349240"/>
            <a:ext cx="2926080" cy="7772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在低谷和困难时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有人托举你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给你力量和支持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8046720" y="2606040"/>
            <a:ext cx="3474720" cy="365760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32" name="Shape 30"/>
          <p:cNvSpPr/>
          <p:nvPr/>
        </p:nvSpPr>
        <p:spPr>
          <a:xfrm>
            <a:off x="8046720" y="2606040"/>
            <a:ext cx="34747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3" name="Shape 31"/>
          <p:cNvSpPr/>
          <p:nvPr/>
        </p:nvSpPr>
        <p:spPr>
          <a:xfrm>
            <a:off x="9418320" y="2971800"/>
            <a:ext cx="731520" cy="731520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34" name="Text 32"/>
          <p:cNvSpPr/>
          <p:nvPr/>
        </p:nvSpPr>
        <p:spPr>
          <a:xfrm>
            <a:off x="9418320" y="2971800"/>
            <a:ext cx="731520" cy="7315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III</a:t>
            </a:r>
            <a:endParaRPr lang="en-US" sz="2600" dirty="0"/>
          </a:p>
        </p:txBody>
      </p:sp>
      <p:sp>
        <p:nvSpPr>
          <p:cNvPr id="35" name="Shape 33"/>
          <p:cNvSpPr/>
          <p:nvPr/>
        </p:nvSpPr>
        <p:spPr>
          <a:xfrm>
            <a:off x="9509760" y="3767328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6" name="Text 34"/>
          <p:cNvSpPr/>
          <p:nvPr/>
        </p:nvSpPr>
        <p:spPr>
          <a:xfrm>
            <a:off x="8321040" y="393192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被 启 发</a:t>
            </a:r>
            <a:endParaRPr lang="en-US" sz="2400" dirty="0"/>
          </a:p>
        </p:txBody>
      </p:sp>
      <p:sp>
        <p:nvSpPr>
          <p:cNvPr id="37" name="Shape 35"/>
          <p:cNvSpPr/>
          <p:nvPr/>
        </p:nvSpPr>
        <p:spPr>
          <a:xfrm>
            <a:off x="8595360" y="4572000"/>
            <a:ext cx="2377440" cy="18288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8" name="Text 36"/>
          <p:cNvSpPr/>
          <p:nvPr/>
        </p:nvSpPr>
        <p:spPr>
          <a:xfrm>
            <a:off x="8321040" y="4709160"/>
            <a:ext cx="2926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有指引 — "困惑时有人点拨一下"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8321040" y="5349240"/>
            <a:ext cx="2926080" cy="7772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在迷茫和困惑时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有人启发你</a:t>
            </a:r>
            <a:endParaRPr lang="en-US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给你方向和指引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WHY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一  个  追  问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743200"/>
            <a:ext cx="10881360" cy="10058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400" b="1" kern="0" spc="1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为   什   么   ？</a:t>
            </a:r>
            <a:endParaRPr lang="en-US" sz="5400" dirty="0"/>
          </a:p>
        </p:txBody>
      </p:sp>
      <p:sp>
        <p:nvSpPr>
          <p:cNvPr id="14" name="Text 12"/>
          <p:cNvSpPr/>
          <p:nvPr/>
        </p:nvSpPr>
        <p:spPr>
          <a:xfrm>
            <a:off x="640080" y="420624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kern="0" spc="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当我们把"努力"当作唯一的成功标准时，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640080" y="4846320"/>
            <a:ext cx="10881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kern="0" spc="3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往往忽略了 </a:t>
            </a:r>
            <a:r>
              <a:rPr lang="en-US" sz="22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方向感</a:t>
            </a:r>
            <a:r>
              <a:rPr lang="en-US" sz="2200" kern="0" spc="3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 和 </a:t>
            </a:r>
            <a:r>
              <a:rPr lang="en-US" sz="2200" b="1" kern="0" spc="3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判断力</a:t>
            </a:r>
            <a:r>
              <a:rPr lang="en-US" sz="2200" kern="0" spc="3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 的重要性。</a:t>
            </a:r>
            <a:endParaRPr lang="en-US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WEALTH ASSET MODEL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  足  人  生  资  产  模  型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4036527" y="240030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036527" y="240030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金融资产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6966448" y="240030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966448" y="240030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信任资产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501488" y="4937760"/>
            <a:ext cx="1188720" cy="118872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BF2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501488" y="4937760"/>
            <a:ext cx="1188720" cy="1188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心力资产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5272888" y="3017520"/>
            <a:ext cx="1645920" cy="1645920"/>
          </a:xfrm>
          <a:prstGeom prst="ellipse">
            <a:avLst/>
          </a:prstGeom>
          <a:solidFill>
            <a:srgbClr val="FBBF24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272888" y="3017520"/>
            <a:ext cx="1645920" cy="1645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900" b="1" kern="0" spc="5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富足</a:t>
            </a:r>
            <a:endParaRPr lang="en-US" sz="1900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900" b="1" kern="0" spc="5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人生</a:t>
            </a:r>
            <a:endParaRPr lang="en-US" sz="1900" dirty="0"/>
          </a:p>
        </p:txBody>
      </p:sp>
      <p:sp>
        <p:nvSpPr>
          <p:cNvPr id="21" name="Text 19"/>
          <p:cNvSpPr/>
          <p:nvPr/>
        </p:nvSpPr>
        <p:spPr>
          <a:xfrm>
            <a:off x="365760" y="2811780"/>
            <a:ext cx="3487887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财富管理能力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8338048" y="2811780"/>
            <a:ext cx="3487887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真实人际连接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352648" y="621792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内在稳定性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40080" y="6537960"/>
            <a:ext cx="10881360" cy="3200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5" name="Shape 23"/>
          <p:cNvSpPr/>
          <p:nvPr/>
        </p:nvSpPr>
        <p:spPr>
          <a:xfrm>
            <a:off x="640080" y="6537960"/>
            <a:ext cx="73152" cy="3200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6" name="Text 24"/>
          <p:cNvSpPr/>
          <p:nvPr/>
        </p:nvSpPr>
        <p:spPr>
          <a:xfrm>
            <a:off x="868680" y="6537960"/>
            <a:ext cx="105156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  足  人  生    =    金  融  资  产    ×    信  任  资  产    ×    心  力  资  产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6815" y="182880"/>
            <a:ext cx="4572000" cy="6492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?</a:t>
            </a:r>
            <a:endParaRPr lang="en-US" sz="48000" dirty="0"/>
          </a:p>
        </p:txBody>
      </p:sp>
      <p:sp>
        <p:nvSpPr>
          <p:cNvPr id="3" name="Shape 1"/>
          <p:cNvSpPr/>
          <p:nvPr/>
        </p:nvSpPr>
        <p:spPr>
          <a:xfrm>
            <a:off x="777240" y="2395728"/>
            <a:ext cx="201168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" name="Text 2"/>
          <p:cNvSpPr/>
          <p:nvPr/>
        </p:nvSpPr>
        <p:spPr>
          <a:xfrm>
            <a:off x="1069848" y="228600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QUESTION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7132320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 代 ，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如 何 让 三 大 核 心 资 产 增 值 ？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如 何 创 造 自 由 幸 福 的 人 生 ？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WHAT IS IT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zh-CN" alt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启</a:t>
            </a:r>
            <a:r>
              <a:rPr lang="en-US" altLang="zh-CN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  </a:t>
            </a:r>
            <a:r>
              <a:rPr lang="zh-CN" alt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昌</a:t>
            </a:r>
            <a:r>
              <a:rPr lang="en-US" altLang="zh-CN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  </a:t>
            </a: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  董  会  是  什  么  ？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468880"/>
            <a:ext cx="5212080" cy="347472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14" name="Shape 12"/>
          <p:cNvSpPr/>
          <p:nvPr/>
        </p:nvSpPr>
        <p:spPr>
          <a:xfrm>
            <a:off x="640080" y="2468880"/>
            <a:ext cx="73152" cy="347472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5" name="Shape 13"/>
          <p:cNvSpPr/>
          <p:nvPr/>
        </p:nvSpPr>
        <p:spPr>
          <a:xfrm>
            <a:off x="2971800" y="3154680"/>
            <a:ext cx="54864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6" name="Shape 14"/>
          <p:cNvSpPr/>
          <p:nvPr/>
        </p:nvSpPr>
        <p:spPr>
          <a:xfrm>
            <a:off x="2697480" y="3246120"/>
            <a:ext cx="1097280" cy="2286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7" name="Text 15"/>
          <p:cNvSpPr/>
          <p:nvPr/>
        </p:nvSpPr>
        <p:spPr>
          <a:xfrm>
            <a:off x="640080" y="3337560"/>
            <a:ext cx="52120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8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PORT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40080" y="3703320"/>
            <a:ext cx="5212080" cy="1828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5000"/>
              </a:lnSpc>
              <a:buNone/>
            </a:pPr>
            <a:r>
              <a:rPr lang="en-US" sz="28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长  期  主  义  者  的</a:t>
            </a:r>
            <a:endParaRPr lang="en-US" sz="2800" dirty="0"/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8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  富  港  湾</a:t>
            </a:r>
            <a:endParaRPr lang="en-US" sz="2800" dirty="0"/>
          </a:p>
        </p:txBody>
      </p:sp>
      <p:sp>
        <p:nvSpPr>
          <p:cNvPr id="19" name="Shape 17"/>
          <p:cNvSpPr/>
          <p:nvPr/>
        </p:nvSpPr>
        <p:spPr>
          <a:xfrm>
            <a:off x="6355080" y="2468880"/>
            <a:ext cx="5166360" cy="34747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0" name="Shape 18"/>
          <p:cNvSpPr/>
          <p:nvPr/>
        </p:nvSpPr>
        <p:spPr>
          <a:xfrm>
            <a:off x="6355080" y="2468880"/>
            <a:ext cx="73152" cy="34747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1" name="Shape 19"/>
          <p:cNvSpPr/>
          <p:nvPr/>
        </p:nvSpPr>
        <p:spPr>
          <a:xfrm>
            <a:off x="8389620" y="3154680"/>
            <a:ext cx="109728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2" name="Shape 20"/>
          <p:cNvSpPr/>
          <p:nvPr/>
        </p:nvSpPr>
        <p:spPr>
          <a:xfrm>
            <a:off x="8663940" y="3246120"/>
            <a:ext cx="54864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3" name="Text 21"/>
          <p:cNvSpPr/>
          <p:nvPr/>
        </p:nvSpPr>
        <p:spPr>
          <a:xfrm>
            <a:off x="6355080" y="333756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8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CAMPUS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355080" y="3703320"/>
            <a:ext cx="5166360" cy="1828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5000"/>
              </a:lnSpc>
              <a:buNone/>
            </a:pPr>
            <a:r>
              <a:rPr lang="en-US" sz="28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终  身  学  习  者  的</a:t>
            </a:r>
            <a:endParaRPr lang="en-US" sz="2800" dirty="0"/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800" b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  足  人  生  大  学</a:t>
            </a:r>
            <a:endParaRPr lang="en-US" sz="2800" dirty="0"/>
          </a:p>
        </p:txBody>
      </p:sp>
      <p:sp>
        <p:nvSpPr>
          <p:cNvPr id="25" name="Shape 23"/>
          <p:cNvSpPr/>
          <p:nvPr/>
        </p:nvSpPr>
        <p:spPr>
          <a:xfrm>
            <a:off x="640080" y="6126480"/>
            <a:ext cx="10881360" cy="45720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6" name="Text 24"/>
          <p:cNvSpPr/>
          <p:nvPr/>
        </p:nvSpPr>
        <p:spPr>
          <a:xfrm>
            <a:off x="640080" y="612648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启 昌 私 董 会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CLOSED LOOP SYSTEM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  足  人  生  系  统  ·  四  层  交  付  闭  环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5158588" y="3566160"/>
            <a:ext cx="1874520" cy="1097280"/>
          </a:xfrm>
          <a:prstGeom prst="hexagon">
            <a:avLst/>
          </a:prstGeom>
          <a:solidFill>
            <a:srgbClr val="FBBF24"/>
          </a:solidFill>
          <a:ln w="22860">
            <a:solidFill>
              <a:srgbClr val="1E3A8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158588" y="3566160"/>
            <a:ext cx="1874520" cy="10972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富  足  生  态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587088" y="1897380"/>
            <a:ext cx="3017520" cy="960120"/>
          </a:xfrm>
          <a:prstGeom prst="rect">
            <a:avLst/>
          </a:prstGeom>
          <a:solidFill>
            <a:srgbClr val="FFFFFF"/>
          </a:solidFill>
          <a:ln w="15240">
            <a:solidFill>
              <a:srgbClr val="1E3A8A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587088" y="1897380"/>
            <a:ext cx="30175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7" name="Text 15"/>
          <p:cNvSpPr/>
          <p:nvPr/>
        </p:nvSpPr>
        <p:spPr>
          <a:xfrm>
            <a:off x="4587088" y="2080260"/>
            <a:ext cx="301752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认  知  升  级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587088" y="2519172"/>
            <a:ext cx="30175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方  向  感  与  框  架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8244688" y="3634740"/>
            <a:ext cx="3017520" cy="960120"/>
          </a:xfrm>
          <a:prstGeom prst="rect">
            <a:avLst/>
          </a:prstGeom>
          <a:solidFill>
            <a:srgbClr val="FFFFFF"/>
          </a:solidFill>
          <a:ln w="15240">
            <a:solidFill>
              <a:srgbClr val="1E3A8A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244688" y="3634740"/>
            <a:ext cx="30175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1" name="Text 19"/>
          <p:cNvSpPr/>
          <p:nvPr/>
        </p:nvSpPr>
        <p:spPr>
          <a:xfrm>
            <a:off x="8244688" y="3817620"/>
            <a:ext cx="301752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教  练  陪  跑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44688" y="4256532"/>
            <a:ext cx="30175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贴  身  指  引  推  动  力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87088" y="5372100"/>
            <a:ext cx="3017520" cy="960120"/>
          </a:xfrm>
          <a:prstGeom prst="rect">
            <a:avLst/>
          </a:prstGeom>
          <a:solidFill>
            <a:srgbClr val="FFFFFF"/>
          </a:solidFill>
          <a:ln w="15240">
            <a:solidFill>
              <a:srgbClr val="1E3A8A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587088" y="5372100"/>
            <a:ext cx="30175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5" name="Text 23"/>
          <p:cNvSpPr/>
          <p:nvPr/>
        </p:nvSpPr>
        <p:spPr>
          <a:xfrm>
            <a:off x="4587088" y="5554980"/>
            <a:ext cx="301752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机  会  捕  捉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587088" y="5993892"/>
            <a:ext cx="30175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实  战  投  资  实  践  场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929488" y="3634740"/>
            <a:ext cx="3017520" cy="960120"/>
          </a:xfrm>
          <a:prstGeom prst="rect">
            <a:avLst/>
          </a:prstGeom>
          <a:solidFill>
            <a:srgbClr val="FFFFFF"/>
          </a:solidFill>
          <a:ln w="15240">
            <a:solidFill>
              <a:srgbClr val="1E3A8A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29488" y="3634740"/>
            <a:ext cx="301752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9" name="Text 27"/>
          <p:cNvSpPr/>
          <p:nvPr/>
        </p:nvSpPr>
        <p:spPr>
          <a:xfrm>
            <a:off x="929488" y="3817620"/>
            <a:ext cx="301752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同  频  连  接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29488" y="4256532"/>
            <a:ext cx="30175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深  度  社  交  归  属  感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6059272" y="3017520"/>
            <a:ext cx="109728" cy="109728"/>
          </a:xfrm>
          <a:prstGeom prst="ellipse">
            <a:avLst/>
          </a:prstGeom>
          <a:solidFill>
            <a:srgbClr val="FBBF24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513168" y="4078224"/>
            <a:ext cx="109728" cy="109728"/>
          </a:xfrm>
          <a:prstGeom prst="ellipse">
            <a:avLst/>
          </a:prstGeom>
          <a:solidFill>
            <a:srgbClr val="FBBF24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059272" y="5166360"/>
            <a:ext cx="109728" cy="109728"/>
          </a:xfrm>
          <a:prstGeom prst="ellipse">
            <a:avLst/>
          </a:prstGeom>
          <a:solidFill>
            <a:srgbClr val="FBBF24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4632808" y="4078224"/>
            <a:ext cx="109728" cy="109728"/>
          </a:xfrm>
          <a:prstGeom prst="ellipse">
            <a:avLst/>
          </a:prstGeom>
          <a:solidFill>
            <a:srgbClr val="FBBF24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40080" y="644652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四  层  协  同  ·  闭  环  驱  动  ·  富  足  生  态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COGNITION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认  知  升  级  —  方  向  感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28600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Text 12"/>
          <p:cNvSpPr/>
          <p:nvPr/>
        </p:nvSpPr>
        <p:spPr>
          <a:xfrm>
            <a:off x="64008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模块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26720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内容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89432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核心价值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40080" y="2788920"/>
            <a:ext cx="10881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复利人生大课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35864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系统学习复利思维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98576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建立财富管理底层框架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640080" y="3337560"/>
            <a:ext cx="1088136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全球投资课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35864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跨市场配置策略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98576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国际视野与多元配置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640080" y="3886200"/>
            <a:ext cx="10881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3152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每月实时答疑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35864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个性化指导建议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798576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回应具体困惑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640080" y="4434840"/>
            <a:ext cx="1088136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31520" y="443484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主题训练营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4358640" y="443484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深度学习特定领域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7985760" y="443484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深度学习特定领域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640080" y="5623560"/>
            <a:ext cx="10881360" cy="59436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40080" y="5623560"/>
            <a:ext cx="1088136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给 你 一 张 清 晰 的 地 图  ·  知 道 自 己 在 哪 、 要 去 哪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COACH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教  练  陪  跑  —  推  动  力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28600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Text 12"/>
          <p:cNvSpPr/>
          <p:nvPr/>
        </p:nvSpPr>
        <p:spPr>
          <a:xfrm>
            <a:off x="64008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模块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26720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功能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894320" y="2286000"/>
            <a:ext cx="3627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核心价值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40080" y="2788920"/>
            <a:ext cx="10881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专属小群贴身陪伴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35864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有问题随时问 · 有人盯着你做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985760" y="278892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持续行动不中断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640080" y="3337560"/>
            <a:ext cx="10881360" cy="54864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财富内参会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35864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每月深度复盘 · 看见自己进步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985760" y="333756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进步轨迹可视化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640080" y="3886200"/>
            <a:ext cx="10881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3152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关键时刻指点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35864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市场波动时 · 有人帮你稳住心态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7985760" y="3886200"/>
            <a:ext cx="34442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稳定心态 · 保持定力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640080" y="5623560"/>
            <a:ext cx="10881360" cy="59436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40080" y="5623560"/>
            <a:ext cx="1088136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关 键 节 点 推 你 一 把  ·  3 6 5  天 持 续 支 持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BEYOND AI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可以分析信息，但无法帮你构建一套完整的</a:t>
            </a:r>
            <a:r>
              <a:rPr lang="zh-CN" altLang="en-US" sz="2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财富</a:t>
            </a:r>
            <a:r>
              <a:rPr lang="en-US" sz="2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管理系统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这是私董会能做到的，也是真正的竞争力所在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2606040"/>
            <a:ext cx="3474720" cy="37033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5" name="Shape 13"/>
          <p:cNvSpPr/>
          <p:nvPr/>
        </p:nvSpPr>
        <p:spPr>
          <a:xfrm>
            <a:off x="640080" y="2606040"/>
            <a:ext cx="347472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640080" y="2880360"/>
            <a:ext cx="34747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01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822960" y="3383280"/>
            <a:ext cx="31089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系  统  的  认  知</a:t>
            </a:r>
            <a:endParaRPr lang="en-US" sz="1900" dirty="0"/>
          </a:p>
        </p:txBody>
      </p:sp>
      <p:sp>
        <p:nvSpPr>
          <p:cNvPr id="18" name="Shape 16"/>
          <p:cNvSpPr/>
          <p:nvPr/>
        </p:nvSpPr>
        <p:spPr>
          <a:xfrm>
            <a:off x="2103120" y="4114800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9" name="Text 17"/>
          <p:cNvSpPr/>
          <p:nvPr/>
        </p:nvSpPr>
        <p:spPr>
          <a:xfrm>
            <a:off x="914400" y="425196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3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建立属于自己的投资哲学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914400" y="4846320"/>
            <a:ext cx="2926080" cy="1371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1100" dirty="0">
                <a:solidFill>
                  <a:srgbClr val="CBD5E1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私董会带你建立属于自己的投资哲学  ·  而非依赖 AI 生成的建议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343400" y="2606040"/>
            <a:ext cx="3474720" cy="37033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2" name="Shape 20"/>
          <p:cNvSpPr/>
          <p:nvPr/>
        </p:nvSpPr>
        <p:spPr>
          <a:xfrm>
            <a:off x="4343400" y="2606040"/>
            <a:ext cx="347472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3" name="Text 21"/>
          <p:cNvSpPr/>
          <p:nvPr/>
        </p:nvSpPr>
        <p:spPr>
          <a:xfrm>
            <a:off x="4343400" y="2880360"/>
            <a:ext cx="34747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02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526280" y="3383280"/>
            <a:ext cx="31089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情  绪  的  稳  定</a:t>
            </a:r>
            <a:endParaRPr lang="en-US" sz="1900" dirty="0"/>
          </a:p>
        </p:txBody>
      </p:sp>
      <p:sp>
        <p:nvSpPr>
          <p:cNvPr id="25" name="Shape 23"/>
          <p:cNvSpPr/>
          <p:nvPr/>
        </p:nvSpPr>
        <p:spPr>
          <a:xfrm>
            <a:off x="5806440" y="4114800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6" name="Text 24"/>
          <p:cNvSpPr/>
          <p:nvPr/>
        </p:nvSpPr>
        <p:spPr>
          <a:xfrm>
            <a:off x="4617720" y="425196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3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在波动时保持理性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617720" y="4846320"/>
            <a:ext cx="2926080" cy="1371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1100" dirty="0">
                <a:solidFill>
                  <a:srgbClr val="CBD5E1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私董会陪你在市场波动时保持理性  ·  管理恐惧与贪婪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8046720" y="2606040"/>
            <a:ext cx="3474720" cy="37033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9" name="Shape 27"/>
          <p:cNvSpPr/>
          <p:nvPr/>
        </p:nvSpPr>
        <p:spPr>
          <a:xfrm>
            <a:off x="8046720" y="2606040"/>
            <a:ext cx="347472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0" name="Text 28"/>
          <p:cNvSpPr/>
          <p:nvPr/>
        </p:nvSpPr>
        <p:spPr>
          <a:xfrm>
            <a:off x="8046720" y="2880360"/>
            <a:ext cx="347472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4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03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8229600" y="3383280"/>
            <a:ext cx="31089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决  策  的  支  持</a:t>
            </a:r>
            <a:endParaRPr lang="en-US" sz="1900" dirty="0"/>
          </a:p>
        </p:txBody>
      </p:sp>
      <p:sp>
        <p:nvSpPr>
          <p:cNvPr id="32" name="Shape 30"/>
          <p:cNvSpPr/>
          <p:nvPr/>
        </p:nvSpPr>
        <p:spPr>
          <a:xfrm>
            <a:off x="9509760" y="4114800"/>
            <a:ext cx="5486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3" name="Text 31"/>
          <p:cNvSpPr/>
          <p:nvPr/>
        </p:nvSpPr>
        <p:spPr>
          <a:xfrm>
            <a:off x="8321040" y="4251960"/>
            <a:ext cx="2926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3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陪你穿越关键决策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8321040" y="4846320"/>
            <a:ext cx="2926080" cy="13716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1100" dirty="0">
                <a:solidFill>
                  <a:srgbClr val="CBD5E1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私董会陪你穿越每一个关键决策时刻  ·  让决策不再孤独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40080" y="644652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系  统  ·  情  绪  ·  决  策  —  AI  给  不  了  你  的  ， 私  董  会  给  你</a:t>
            </a:r>
            <a:endParaRPr 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PORTFOLIO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机 会 捕 捉 · 六 大 投 资 组 合（截 至 2 0 2 6 - 0 5 - 0 6）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240280"/>
            <a:ext cx="108813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Text 12"/>
          <p:cNvSpPr/>
          <p:nvPr/>
        </p:nvSpPr>
        <p:spPr>
          <a:xfrm>
            <a:off x="640080" y="224028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组合名称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057400" y="224028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策略定位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931920" y="2240280"/>
            <a:ext cx="4114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业绩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046720" y="224028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最大回撤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418320" y="224028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特点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40080" y="2743200"/>
            <a:ext cx="1088136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40080" y="274320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小确幸计划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2057400" y="274320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稳钱策略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0" y="274320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累计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709160" y="274320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+1.25%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172200" y="274320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成立 0.72 年 †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8046720" y="274320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低风险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9418320" y="274320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1-3 年内要用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640080" y="3246120"/>
            <a:ext cx="1088136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40080" y="324612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十年养基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2057400" y="324612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指数定投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4114800" y="324612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年化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709160" y="324612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+6.97%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172200" y="324612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持有 3.97 年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8046720" y="324612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低风险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9418320" y="324612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每月定投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640080" y="3749040"/>
            <a:ext cx="1088136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40080" y="374904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马拉松健将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2057400" y="374904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主动基金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4114800" y="374904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年化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4709160" y="374904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+4.03%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172200" y="374904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持有 3.94 年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8046720" y="374904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中风险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9418320" y="374904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优秀主动型基金</a:t>
            </a:r>
            <a:endParaRPr lang="en-US" sz="1200" dirty="0"/>
          </a:p>
        </p:txBody>
      </p:sp>
      <p:sp>
        <p:nvSpPr>
          <p:cNvPr id="43" name="Shape 41"/>
          <p:cNvSpPr/>
          <p:nvPr/>
        </p:nvSpPr>
        <p:spPr>
          <a:xfrm>
            <a:off x="640080" y="4251960"/>
            <a:ext cx="10881360" cy="5029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40080" y="425196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磐石计划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2057400" y="425196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全球配置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4114800" y="425196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年化</a:t>
            </a:r>
            <a:endParaRPr lang="en-US" sz="1400" dirty="0"/>
          </a:p>
        </p:txBody>
      </p:sp>
      <p:sp>
        <p:nvSpPr>
          <p:cNvPr id="47" name="Text 45"/>
          <p:cNvSpPr/>
          <p:nvPr/>
        </p:nvSpPr>
        <p:spPr>
          <a:xfrm>
            <a:off x="4709160" y="425196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+13.76%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172200" y="425196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持有 1.72 年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8046720" y="425196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中风险</a:t>
            </a:r>
            <a:endParaRPr lang="en-US" sz="1300" dirty="0"/>
          </a:p>
        </p:txBody>
      </p:sp>
      <p:sp>
        <p:nvSpPr>
          <p:cNvPr id="50" name="Text 48"/>
          <p:cNvSpPr/>
          <p:nvPr/>
        </p:nvSpPr>
        <p:spPr>
          <a:xfrm>
            <a:off x="9418320" y="425196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有海外账户</a:t>
            </a:r>
            <a:endParaRPr lang="en-US" sz="1200" dirty="0"/>
          </a:p>
        </p:txBody>
      </p:sp>
      <p:sp>
        <p:nvSpPr>
          <p:cNvPr id="51" name="Shape 49"/>
          <p:cNvSpPr/>
          <p:nvPr/>
        </p:nvSpPr>
        <p:spPr>
          <a:xfrm>
            <a:off x="640080" y="4754880"/>
            <a:ext cx="10881360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40080" y="475488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松柏计划</a:t>
            </a:r>
            <a:endParaRPr lang="en-US" sz="1300" dirty="0"/>
          </a:p>
        </p:txBody>
      </p:sp>
      <p:sp>
        <p:nvSpPr>
          <p:cNvPr id="53" name="Text 51"/>
          <p:cNvSpPr/>
          <p:nvPr/>
        </p:nvSpPr>
        <p:spPr>
          <a:xfrm>
            <a:off x="2057400" y="475488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境内全球配置</a:t>
            </a:r>
            <a:endParaRPr lang="en-US" sz="1200" dirty="0"/>
          </a:p>
        </p:txBody>
      </p:sp>
      <p:sp>
        <p:nvSpPr>
          <p:cNvPr id="54" name="Text 52"/>
          <p:cNvSpPr/>
          <p:nvPr/>
        </p:nvSpPr>
        <p:spPr>
          <a:xfrm>
            <a:off x="4114800" y="475488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累计</a:t>
            </a:r>
            <a:endParaRPr lang="en-US" sz="1400" dirty="0"/>
          </a:p>
        </p:txBody>
      </p:sp>
      <p:sp>
        <p:nvSpPr>
          <p:cNvPr id="55" name="Text 53"/>
          <p:cNvSpPr/>
          <p:nvPr/>
        </p:nvSpPr>
        <p:spPr>
          <a:xfrm>
            <a:off x="4709160" y="475488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+12.18%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172200" y="475488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成立 0.66 年 †</a:t>
            </a:r>
            <a:endParaRPr lang="en-US" sz="1100" dirty="0"/>
          </a:p>
        </p:txBody>
      </p:sp>
      <p:sp>
        <p:nvSpPr>
          <p:cNvPr id="57" name="Text 55"/>
          <p:cNvSpPr/>
          <p:nvPr/>
        </p:nvSpPr>
        <p:spPr>
          <a:xfrm>
            <a:off x="8046720" y="475488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中风险</a:t>
            </a:r>
            <a:endParaRPr lang="en-US" sz="1300" dirty="0"/>
          </a:p>
        </p:txBody>
      </p:sp>
      <p:sp>
        <p:nvSpPr>
          <p:cNvPr id="58" name="Text 56"/>
          <p:cNvSpPr/>
          <p:nvPr/>
        </p:nvSpPr>
        <p:spPr>
          <a:xfrm>
            <a:off x="9418320" y="475488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系统配置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640080" y="5257800"/>
            <a:ext cx="1088136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40080" y="525780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方舟计划</a:t>
            </a:r>
            <a:endParaRPr lang="en-US" sz="1300" dirty="0"/>
          </a:p>
        </p:txBody>
      </p:sp>
      <p:sp>
        <p:nvSpPr>
          <p:cNvPr id="61" name="Text 59"/>
          <p:cNvSpPr/>
          <p:nvPr/>
        </p:nvSpPr>
        <p:spPr>
          <a:xfrm>
            <a:off x="2057400" y="5257800"/>
            <a:ext cx="18745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区块链等前沿</a:t>
            </a:r>
            <a:endParaRPr lang="en-US" sz="1200" dirty="0"/>
          </a:p>
        </p:txBody>
      </p:sp>
      <p:sp>
        <p:nvSpPr>
          <p:cNvPr id="62" name="Text 60"/>
          <p:cNvSpPr/>
          <p:nvPr/>
        </p:nvSpPr>
        <p:spPr>
          <a:xfrm>
            <a:off x="4114800" y="5257800"/>
            <a:ext cx="594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累计</a:t>
            </a:r>
            <a:endParaRPr lang="en-US" sz="1400" dirty="0"/>
          </a:p>
        </p:txBody>
      </p:sp>
      <p:sp>
        <p:nvSpPr>
          <p:cNvPr id="63" name="Text 61"/>
          <p:cNvSpPr/>
          <p:nvPr/>
        </p:nvSpPr>
        <p:spPr>
          <a:xfrm>
            <a:off x="4709160" y="5257800"/>
            <a:ext cx="14173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+15.27%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172200" y="5257800"/>
            <a:ext cx="17830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成立 0.24 年 †</a:t>
            </a:r>
            <a:endParaRPr lang="en-US" sz="1100" dirty="0"/>
          </a:p>
        </p:txBody>
      </p:sp>
      <p:sp>
        <p:nvSpPr>
          <p:cNvPr id="65" name="Text 63"/>
          <p:cNvSpPr/>
          <p:nvPr/>
        </p:nvSpPr>
        <p:spPr>
          <a:xfrm>
            <a:off x="8046720" y="5257800"/>
            <a:ext cx="13716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高风险</a:t>
            </a:r>
            <a:endParaRPr lang="en-US" sz="1300" dirty="0"/>
          </a:p>
        </p:txBody>
      </p:sp>
      <p:sp>
        <p:nvSpPr>
          <p:cNvPr id="66" name="Text 64"/>
          <p:cNvSpPr/>
          <p:nvPr/>
        </p:nvSpPr>
        <p:spPr>
          <a:xfrm>
            <a:off x="9418320" y="5257800"/>
            <a:ext cx="21031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能承受高波动</a:t>
            </a:r>
            <a:endParaRPr lang="en-US" sz="1200" dirty="0"/>
          </a:p>
        </p:txBody>
      </p:sp>
      <p:sp>
        <p:nvSpPr>
          <p:cNvPr id="67" name="Shape 65"/>
          <p:cNvSpPr/>
          <p:nvPr/>
        </p:nvSpPr>
        <p:spPr>
          <a:xfrm>
            <a:off x="640080" y="5760720"/>
            <a:ext cx="10881360" cy="45720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640080" y="576072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i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从稳健到激进 · 覆盖所有人生阶段和风险偏好 · † 不到 1 年只展示累计 · 历史业绩不代表未来表现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640080" y="6263640"/>
            <a:ext cx="108813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数据来源：私董会投资组合业绩工具 · 数据截至 2026-05-06 · 口径：年化=TWR · 累计=单位净值总涨幅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BELONGING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同 频 链 接 — 心 力 三 来 源 在 私 董 会 的 落 地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不是抽象概念 · 是私董会每天在发生的事 · 滋养型社群 · 不焦虑、不鸡血、不攀比</a:t>
            </a:r>
            <a:endParaRPr lang="en-US" sz="1400" dirty="0"/>
          </a:p>
        </p:txBody>
      </p:sp>
      <p:sp>
        <p:nvSpPr>
          <p:cNvPr id="14" name="Shape 12"/>
          <p:cNvSpPr/>
          <p:nvPr>
            <p:custDataLst>
              <p:tags r:id="rId1"/>
            </p:custDataLst>
          </p:nvPr>
        </p:nvSpPr>
        <p:spPr>
          <a:xfrm>
            <a:off x="818515" y="2633345"/>
            <a:ext cx="2853690" cy="2331720"/>
          </a:xfrm>
          <a:prstGeom prst="rect">
            <a:avLst/>
          </a:prstGeom>
          <a:solidFill>
            <a:srgbClr val="EEF4FB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15" name="Shape 13"/>
          <p:cNvSpPr/>
          <p:nvPr>
            <p:custDataLst>
              <p:tags r:id="rId2"/>
            </p:custDataLst>
          </p:nvPr>
        </p:nvSpPr>
        <p:spPr>
          <a:xfrm>
            <a:off x="495148" y="2560320"/>
            <a:ext cx="352044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>
            <p:custDataLst>
              <p:tags r:id="rId3"/>
            </p:custDataLst>
          </p:nvPr>
        </p:nvSpPr>
        <p:spPr>
          <a:xfrm>
            <a:off x="495148" y="2560320"/>
            <a:ext cx="3520440" cy="2331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【证言图】证言 5.15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kern="0" spc="1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owen · 富足日记</a:t>
            </a:r>
            <a:endParaRPr lang="en-US" sz="1000" dirty="0"/>
          </a:p>
        </p:txBody>
      </p:sp>
      <p:sp>
        <p:nvSpPr>
          <p:cNvPr id="17" name="Shape 15"/>
          <p:cNvSpPr/>
          <p:nvPr>
            <p:custDataLst>
              <p:tags r:id="rId4"/>
            </p:custDataLst>
          </p:nvPr>
        </p:nvSpPr>
        <p:spPr>
          <a:xfrm>
            <a:off x="495148" y="5056632"/>
            <a:ext cx="36576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8" name="Text 16"/>
          <p:cNvSpPr/>
          <p:nvPr>
            <p:custDataLst>
              <p:tags r:id="rId5"/>
            </p:custDataLst>
          </p:nvPr>
        </p:nvSpPr>
        <p:spPr>
          <a:xfrm>
            <a:off x="495148" y="5184648"/>
            <a:ext cx="3520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① 被 看 见</a:t>
            </a:r>
            <a:endParaRPr lang="en-US" sz="1400" dirty="0"/>
          </a:p>
        </p:txBody>
      </p:sp>
      <p:sp>
        <p:nvSpPr>
          <p:cNvPr id="19" name="Text 17"/>
          <p:cNvSpPr/>
          <p:nvPr>
            <p:custDataLst>
              <p:tags r:id="rId6"/>
            </p:custDataLst>
          </p:nvPr>
        </p:nvSpPr>
        <p:spPr>
          <a:xfrm>
            <a:off x="495148" y="5605272"/>
            <a:ext cx="3520440" cy="9601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进群第一周就有人记住你的名字、行业、纠结点 — 不再是"屏幕里的孤独投资人"</a:t>
            </a:r>
            <a:endParaRPr lang="en-US" sz="1100" dirty="0"/>
          </a:p>
        </p:txBody>
      </p:sp>
      <p:sp>
        <p:nvSpPr>
          <p:cNvPr id="20" name="Shape 18"/>
          <p:cNvSpPr/>
          <p:nvPr>
            <p:custDataLst>
              <p:tags r:id="rId7"/>
            </p:custDataLst>
          </p:nvPr>
        </p:nvSpPr>
        <p:spPr>
          <a:xfrm>
            <a:off x="4650105" y="2721610"/>
            <a:ext cx="2825750" cy="2331720"/>
          </a:xfrm>
          <a:prstGeom prst="rect">
            <a:avLst/>
          </a:prstGeom>
          <a:solidFill>
            <a:srgbClr val="EEF4FB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21" name="Shape 19"/>
          <p:cNvSpPr/>
          <p:nvPr>
            <p:custDataLst>
              <p:tags r:id="rId8"/>
            </p:custDataLst>
          </p:nvPr>
        </p:nvSpPr>
        <p:spPr>
          <a:xfrm>
            <a:off x="4335628" y="2560320"/>
            <a:ext cx="352044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2" name="Text 20"/>
          <p:cNvSpPr/>
          <p:nvPr>
            <p:custDataLst>
              <p:tags r:id="rId9"/>
            </p:custDataLst>
          </p:nvPr>
        </p:nvSpPr>
        <p:spPr>
          <a:xfrm>
            <a:off x="4709160" y="2560320"/>
            <a:ext cx="2744470" cy="2331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【证言图】证言 5.31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Jo · 私董</a:t>
            </a:r>
            <a:endParaRPr lang="en-US" sz="1100" dirty="0"/>
          </a:p>
        </p:txBody>
      </p:sp>
      <p:sp>
        <p:nvSpPr>
          <p:cNvPr id="23" name="Shape 21"/>
          <p:cNvSpPr/>
          <p:nvPr>
            <p:custDataLst>
              <p:tags r:id="rId10"/>
            </p:custDataLst>
          </p:nvPr>
        </p:nvSpPr>
        <p:spPr>
          <a:xfrm>
            <a:off x="4335628" y="5056632"/>
            <a:ext cx="36576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4" name="Text 22"/>
          <p:cNvSpPr/>
          <p:nvPr>
            <p:custDataLst>
              <p:tags r:id="rId11"/>
            </p:custDataLst>
          </p:nvPr>
        </p:nvSpPr>
        <p:spPr>
          <a:xfrm>
            <a:off x="4335628" y="5184648"/>
            <a:ext cx="3520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② 被 托 举</a:t>
            </a:r>
            <a:endParaRPr lang="en-US" sz="1400" dirty="0"/>
          </a:p>
        </p:txBody>
      </p:sp>
      <p:sp>
        <p:nvSpPr>
          <p:cNvPr id="25" name="Text 23"/>
          <p:cNvSpPr/>
          <p:nvPr>
            <p:custDataLst>
              <p:tags r:id="rId12"/>
            </p:custDataLst>
          </p:nvPr>
        </p:nvSpPr>
        <p:spPr>
          <a:xfrm>
            <a:off x="4335628" y="5605272"/>
            <a:ext cx="3520440" cy="9601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市场跌穿支撑位、家庭遇变故、创业现金流紧张时，群里有人拉你一把</a:t>
            </a:r>
            <a:endParaRPr lang="en-US" sz="1100" dirty="0"/>
          </a:p>
        </p:txBody>
      </p:sp>
      <p:sp>
        <p:nvSpPr>
          <p:cNvPr id="26" name="Shape 24"/>
          <p:cNvSpPr/>
          <p:nvPr>
            <p:custDataLst>
              <p:tags r:id="rId13"/>
            </p:custDataLst>
          </p:nvPr>
        </p:nvSpPr>
        <p:spPr>
          <a:xfrm>
            <a:off x="8673465" y="2743200"/>
            <a:ext cx="2346960" cy="2331720"/>
          </a:xfrm>
          <a:prstGeom prst="rect">
            <a:avLst/>
          </a:prstGeom>
          <a:solidFill>
            <a:srgbClr val="EEF4FB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27" name="Shape 25"/>
          <p:cNvSpPr/>
          <p:nvPr>
            <p:custDataLst>
              <p:tags r:id="rId14"/>
            </p:custDataLst>
          </p:nvPr>
        </p:nvSpPr>
        <p:spPr>
          <a:xfrm>
            <a:off x="8176108" y="2560320"/>
            <a:ext cx="352044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8" name="Text 26"/>
          <p:cNvSpPr/>
          <p:nvPr>
            <p:custDataLst>
              <p:tags r:id="rId15"/>
            </p:custDataLst>
          </p:nvPr>
        </p:nvSpPr>
        <p:spPr>
          <a:xfrm>
            <a:off x="8176108" y="2560320"/>
            <a:ext cx="3520440" cy="23317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【证言图】证言 2.34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Amma 马亚娣</a:t>
            </a:r>
            <a:endParaRPr lang="en-US" sz="1100" dirty="0"/>
          </a:p>
        </p:txBody>
      </p:sp>
      <p:sp>
        <p:nvSpPr>
          <p:cNvPr id="29" name="Shape 27"/>
          <p:cNvSpPr/>
          <p:nvPr>
            <p:custDataLst>
              <p:tags r:id="rId16"/>
            </p:custDataLst>
          </p:nvPr>
        </p:nvSpPr>
        <p:spPr>
          <a:xfrm>
            <a:off x="8176108" y="5056632"/>
            <a:ext cx="36576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0" name="Text 28"/>
          <p:cNvSpPr/>
          <p:nvPr>
            <p:custDataLst>
              <p:tags r:id="rId17"/>
            </p:custDataLst>
          </p:nvPr>
        </p:nvSpPr>
        <p:spPr>
          <a:xfrm>
            <a:off x="8176108" y="5184648"/>
            <a:ext cx="3520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③ 被 启 发</a:t>
            </a:r>
            <a:endParaRPr lang="en-US" sz="1400" dirty="0"/>
          </a:p>
        </p:txBody>
      </p:sp>
      <p:sp>
        <p:nvSpPr>
          <p:cNvPr id="31" name="Text 29"/>
          <p:cNvSpPr/>
          <p:nvPr>
            <p:custDataLst>
              <p:tags r:id="rId18"/>
            </p:custDataLst>
          </p:nvPr>
        </p:nvSpPr>
        <p:spPr>
          <a:xfrm>
            <a:off x="8176108" y="5605272"/>
            <a:ext cx="3520440" cy="9601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8 字飞轮金句「学习 — 分享 — 践行 — 反馈」一句话省半年学费</a:t>
            </a:r>
            <a:endParaRPr lang="en-US" sz="1100" dirty="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3425" y="2636520"/>
            <a:ext cx="3023235" cy="249364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392160" y="2692400"/>
            <a:ext cx="2839720" cy="24142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99610" y="2651760"/>
            <a:ext cx="306451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TRUST ASSET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 任 资 产 ：人 生 样 本 库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前 面 讲 过 的「 信 任 资 产  =  差 异 化  ×  时 间  ×  一 致 性 」——  私 董 会 就 是 这 条 公 式 的 实 证 落 地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40080" y="2697480"/>
            <a:ext cx="594360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2697480"/>
            <a:ext cx="73152" cy="5029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868680" y="2697480"/>
            <a:ext cx="22402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长期主义者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108960" y="2697480"/>
            <a:ext cx="12801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400+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434840" y="2697480"/>
            <a:ext cx="20116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各行各业的人生样本库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40080" y="3291840"/>
            <a:ext cx="594360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40080" y="3291840"/>
            <a:ext cx="73152" cy="5029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1" name="Text 19"/>
          <p:cNvSpPr/>
          <p:nvPr/>
        </p:nvSpPr>
        <p:spPr>
          <a:xfrm>
            <a:off x="868680" y="3291840"/>
            <a:ext cx="22402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线下活动 / 年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108960" y="3291840"/>
            <a:ext cx="12801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40+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4434840" y="3291840"/>
            <a:ext cx="20116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真实关系 · 不是虚拟社交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40080" y="3886200"/>
            <a:ext cx="594360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40080" y="3886200"/>
            <a:ext cx="73152" cy="5029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6" name="Text 24"/>
          <p:cNvSpPr/>
          <p:nvPr/>
        </p:nvSpPr>
        <p:spPr>
          <a:xfrm>
            <a:off x="868680" y="3886200"/>
            <a:ext cx="22402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覆盖省份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108960" y="3886200"/>
            <a:ext cx="12801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20+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4434840" y="3886200"/>
            <a:ext cx="20116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全国 + 海外 · 跨地域信任网络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640080" y="4480560"/>
            <a:ext cx="594360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40080" y="4480560"/>
            <a:ext cx="73152" cy="5029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1" name="Text 29"/>
          <p:cNvSpPr/>
          <p:nvPr/>
        </p:nvSpPr>
        <p:spPr>
          <a:xfrm>
            <a:off x="868680" y="4480560"/>
            <a:ext cx="22402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续费率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3108960" y="4480560"/>
            <a:ext cx="12801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80%+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4434840" y="4480560"/>
            <a:ext cx="20116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信任的最直接证据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640080" y="5074920"/>
            <a:ext cx="5943600" cy="5029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40080" y="5074920"/>
            <a:ext cx="73152" cy="5029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6" name="Text 34"/>
          <p:cNvSpPr/>
          <p:nvPr/>
        </p:nvSpPr>
        <p:spPr>
          <a:xfrm>
            <a:off x="868680" y="5074920"/>
            <a:ext cx="22402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运营年限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3108960" y="5074920"/>
            <a:ext cx="12801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近 5 年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4434840" y="5074920"/>
            <a:ext cx="201168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时间是信任的第一变量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640080" y="5897880"/>
            <a:ext cx="5943600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0" name="Text 38"/>
          <p:cNvSpPr/>
          <p:nvPr/>
        </p:nvSpPr>
        <p:spPr>
          <a:xfrm>
            <a:off x="777240" y="5897880"/>
            <a:ext cx="56692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i="1" kern="0" spc="1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这 里 ， 你 不 是 来 仰 望 大 佬 的 ， 而 是 和 同 频 者 平 等 共 建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640080" y="6446520"/>
            <a:ext cx="59436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kern="0" spc="4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信 任 网 络 成 长 路 径 ：个 人 → 社 群 → 网 络 → 生 态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6858000" y="2697480"/>
            <a:ext cx="4709160" cy="3657600"/>
          </a:xfrm>
          <a:prstGeom prst="rect">
            <a:avLst/>
          </a:prstGeom>
          <a:solidFill>
            <a:srgbClr val="EEF4FB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858000" y="2697480"/>
            <a:ext cx="470916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4" name="Text 42"/>
          <p:cNvSpPr/>
          <p:nvPr/>
        </p:nvSpPr>
        <p:spPr>
          <a:xfrm>
            <a:off x="6858000" y="2697480"/>
            <a:ext cx="4709160" cy="3657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【证言图】证言 8.4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 哥 · 启昌终身会员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一句话承担推荐风险</a:t>
            </a:r>
            <a:endParaRPr lang="en-US" sz="90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2770505"/>
            <a:ext cx="2418715" cy="35521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715" y="2770505"/>
            <a:ext cx="2275205" cy="3552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CORE HYPOTHESIS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核  心  假  设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331720"/>
            <a:ext cx="10881360" cy="14173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Shape 12"/>
          <p:cNvSpPr/>
          <p:nvPr/>
        </p:nvSpPr>
        <p:spPr>
          <a:xfrm>
            <a:off x="640080" y="2331720"/>
            <a:ext cx="73152" cy="141732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5" name="Text 13"/>
          <p:cNvSpPr/>
          <p:nvPr/>
        </p:nvSpPr>
        <p:spPr>
          <a:xfrm>
            <a:off x="868680" y="2468880"/>
            <a:ext cx="105156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kern="0" spc="4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不是 </a:t>
            </a:r>
            <a:r>
              <a:rPr lang="en-US" sz="2800" b="1" kern="0" spc="400" dirty="0">
                <a:solidFill>
                  <a:srgbClr val="FFE082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工具革命</a:t>
            </a:r>
            <a:r>
              <a:rPr lang="en-US" sz="2800" b="1" kern="0" spc="4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，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868680" y="3108960"/>
            <a:ext cx="105156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5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而是 </a:t>
            </a:r>
            <a:r>
              <a:rPr lang="en-US" sz="3200" b="1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价值评估体系的革命</a:t>
            </a:r>
            <a:r>
              <a:rPr lang="en-US" sz="3200" b="1" kern="0" spc="5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。</a:t>
            </a:r>
            <a:endParaRPr lang="en-US" sz="3200" dirty="0"/>
          </a:p>
        </p:txBody>
      </p:sp>
      <p:sp>
        <p:nvSpPr>
          <p:cNvPr id="17" name="Shape 15"/>
          <p:cNvSpPr/>
          <p:nvPr/>
        </p:nvSpPr>
        <p:spPr>
          <a:xfrm>
            <a:off x="640080" y="4251960"/>
            <a:ext cx="5212080" cy="201168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0080" y="4480560"/>
            <a:ext cx="5212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 去 值 钱 的 东 西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40080" y="5029200"/>
            <a:ext cx="521208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≠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640080" y="5669280"/>
            <a:ext cx="5212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未 来 值 钱 的 东 西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6355080" y="4251960"/>
            <a:ext cx="5166360" cy="2011680"/>
          </a:xfrm>
          <a:prstGeom prst="rect">
            <a:avLst/>
          </a:prstGeom>
          <a:solidFill>
            <a:srgbClr val="EEF4FB"/>
          </a:solidFill>
          <a:ln w="6350">
            <a:solidFill>
              <a:srgbClr val="2B6CB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355080" y="4480560"/>
            <a:ext cx="5166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 去 有 效 的 策 略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355080" y="5029200"/>
            <a:ext cx="5166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≠</a:t>
            </a:r>
            <a:endParaRPr lang="en-US" sz="3600" dirty="0"/>
          </a:p>
        </p:txBody>
      </p:sp>
      <p:sp>
        <p:nvSpPr>
          <p:cNvPr id="24" name="Text 22"/>
          <p:cNvSpPr/>
          <p:nvPr/>
        </p:nvSpPr>
        <p:spPr>
          <a:xfrm>
            <a:off x="6355080" y="5669280"/>
            <a:ext cx="5166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未 来 有 效 的 策 略</a:t>
            </a:r>
            <a:endParaRPr lang="en-US" sz="15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32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同  频  的  环  境  是  最  好  的  风  水</a:t>
            </a:r>
            <a:endParaRPr lang="en-US" sz="3200" dirty="0"/>
          </a:p>
          <a:p>
            <a:pPr marL="0" indent="0">
              <a:lnSpc>
                <a:spcPct val="145000"/>
              </a:lnSpc>
              <a:buNone/>
            </a:pPr>
            <a:endParaRPr lang="en-US" sz="32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32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优  秀  的  伙  伴  是  最  好  的  滋  养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是有史以来最重要的技术革命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这不仅仅是一次生产力工具的升级，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更是对人类财富创造、资源分配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和生活方式的彻底重构。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COMPANIONSHIP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 陪  伴  成  长  ·  未  来  三  年  的  另  一  条  线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接下来的三年，AI 会是私董会重点陪伴大家成长的另外一条线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40080" y="2697480"/>
            <a:ext cx="6355080" cy="96012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15" name="Shape 13"/>
          <p:cNvSpPr/>
          <p:nvPr/>
        </p:nvSpPr>
        <p:spPr>
          <a:xfrm>
            <a:off x="777240" y="2926080"/>
            <a:ext cx="502920" cy="502920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777240" y="2926080"/>
            <a:ext cx="5029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417320" y="2834640"/>
            <a:ext cx="292608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合伙人训练营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4389120" y="2880360"/>
            <a:ext cx="914400" cy="3657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9" name="Text 17"/>
          <p:cNvSpPr/>
          <p:nvPr/>
        </p:nvSpPr>
        <p:spPr>
          <a:xfrm>
            <a:off x="4389120" y="2880360"/>
            <a:ext cx="9144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免费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417320" y="3246120"/>
            <a:ext cx="54406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帮助大家建立基础的 AI 认知和应用能力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914400" y="3657600"/>
            <a:ext cx="274320" cy="1645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▼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40080" y="3822192"/>
            <a:ext cx="6355080" cy="96012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23" name="Shape 21"/>
          <p:cNvSpPr/>
          <p:nvPr/>
        </p:nvSpPr>
        <p:spPr>
          <a:xfrm>
            <a:off x="777240" y="4050792"/>
            <a:ext cx="502920" cy="502920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24" name="Text 22"/>
          <p:cNvSpPr/>
          <p:nvPr/>
        </p:nvSpPr>
        <p:spPr>
          <a:xfrm>
            <a:off x="777240" y="4050792"/>
            <a:ext cx="5029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1417320" y="3959352"/>
            <a:ext cx="292608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高阶训练营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4389120" y="4005072"/>
            <a:ext cx="914400" cy="3657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7" name="Text 25"/>
          <p:cNvSpPr/>
          <p:nvPr/>
        </p:nvSpPr>
        <p:spPr>
          <a:xfrm>
            <a:off x="4389120" y="4005072"/>
            <a:ext cx="9144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免费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1417320" y="4370832"/>
            <a:ext cx="54406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深入探索进阶玩法 · 掌握更强大的 AI 工具和自动化工作流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914400" y="4782312"/>
            <a:ext cx="274320" cy="1645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▼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40080" y="4946904"/>
            <a:ext cx="6355080" cy="96012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31" name="Shape 29"/>
          <p:cNvSpPr/>
          <p:nvPr/>
        </p:nvSpPr>
        <p:spPr>
          <a:xfrm>
            <a:off x="777240" y="5175504"/>
            <a:ext cx="502920" cy="502920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32" name="Text 30"/>
          <p:cNvSpPr/>
          <p:nvPr/>
        </p:nvSpPr>
        <p:spPr>
          <a:xfrm>
            <a:off x="777240" y="5175504"/>
            <a:ext cx="50292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3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1417320" y="5084064"/>
            <a:ext cx="292608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创造者实践社群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4389120" y="5129784"/>
            <a:ext cx="914400" cy="3657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5" name="Text 33"/>
          <p:cNvSpPr/>
          <p:nvPr/>
        </p:nvSpPr>
        <p:spPr>
          <a:xfrm>
            <a:off x="4389120" y="5129784"/>
            <a:ext cx="9144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免费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1417320" y="5495544"/>
            <a:ext cx="54406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用 Claude Code 和 OpenClaw · 从零体验编程和创造的飞跃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640080" y="6126480"/>
            <a:ext cx="635508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8" name="Text 36"/>
          <p:cNvSpPr/>
          <p:nvPr/>
        </p:nvSpPr>
        <p:spPr>
          <a:xfrm>
            <a:off x="777240" y="6126480"/>
            <a:ext cx="60807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 AI 时 代 提 升 工 作 效 率 、 生 命 质 量 以 及 幸 福 度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7178040" y="2697480"/>
            <a:ext cx="4389120" cy="3520440"/>
          </a:xfrm>
          <a:prstGeom prst="rect">
            <a:avLst/>
          </a:prstGeom>
          <a:solidFill>
            <a:srgbClr val="EEF4FB"/>
          </a:solidFill>
          <a:ln w="10160">
            <a:solidFill>
              <a:srgbClr val="1E3A8A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7178040" y="2697480"/>
            <a:ext cx="4389120" cy="73152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1" name="Text 39"/>
          <p:cNvSpPr/>
          <p:nvPr/>
        </p:nvSpPr>
        <p:spPr>
          <a:xfrm>
            <a:off x="7178040" y="2697480"/>
            <a:ext cx="4389120" cy="35204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【证言图】证言 2.50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Annie · AI 合伙人实战营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200+ 人在线打卡</a:t>
            </a:r>
            <a:endParaRPr lang="en-US" sz="900" dirty="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7405" y="2770505"/>
            <a:ext cx="4384675" cy="34340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APPLY · GUARANTEE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申 请 制 + 三 层 退 款 保 障 · 你 承 担 的 风 险 是 零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881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私董会不是有钱就能进 — 是双向匹配的申请制（详细规则 Day 1 已完整披露）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40080" y="2606040"/>
            <a:ext cx="5166360" cy="3657600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2606040"/>
            <a:ext cx="516636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6" name="Text 14"/>
          <p:cNvSpPr/>
          <p:nvPr/>
        </p:nvSpPr>
        <p:spPr>
          <a:xfrm>
            <a:off x="640080" y="2834640"/>
            <a:ext cx="5166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5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申  请  四  步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914400" y="3474720"/>
            <a:ext cx="46177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97280" y="3579876"/>
            <a:ext cx="384048" cy="384048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19" name="Text 17"/>
          <p:cNvSpPr/>
          <p:nvPr/>
        </p:nvSpPr>
        <p:spPr>
          <a:xfrm>
            <a:off x="1097280" y="3579876"/>
            <a:ext cx="384048" cy="3840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1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600200" y="3474720"/>
            <a:ext cx="38862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扫 码  9 9 9  锁 席 位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914400" y="4187952"/>
            <a:ext cx="46177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1097280" y="4293108"/>
            <a:ext cx="384048" cy="384048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23" name="Text 21"/>
          <p:cNvSpPr/>
          <p:nvPr/>
        </p:nvSpPr>
        <p:spPr>
          <a:xfrm>
            <a:off x="1097280" y="4293108"/>
            <a:ext cx="384048" cy="3840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2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600200" y="4187952"/>
            <a:ext cx="38862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填  申  请  表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914400" y="4901184"/>
            <a:ext cx="46177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1097280" y="5006340"/>
            <a:ext cx="384048" cy="384048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27" name="Text 25"/>
          <p:cNvSpPr/>
          <p:nvPr/>
        </p:nvSpPr>
        <p:spPr>
          <a:xfrm>
            <a:off x="1097280" y="5006340"/>
            <a:ext cx="384048" cy="3840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3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600200" y="4901184"/>
            <a:ext cx="38862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启 昌 本 人 1 5 分 钟 一 对 一 面 试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914400" y="5614416"/>
            <a:ext cx="46177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1097280" y="5719572"/>
            <a:ext cx="384048" cy="384048"/>
          </a:xfrm>
          <a:prstGeom prst="ellipse">
            <a:avLst/>
          </a:prstGeom>
          <a:solidFill>
            <a:srgbClr val="1E3A8A"/>
          </a:solidFill>
        </p:spPr>
      </p:sp>
      <p:sp>
        <p:nvSpPr>
          <p:cNvPr id="31" name="Text 29"/>
          <p:cNvSpPr/>
          <p:nvPr/>
        </p:nvSpPr>
        <p:spPr>
          <a:xfrm>
            <a:off x="1097280" y="5719572"/>
            <a:ext cx="384048" cy="3840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4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1600200" y="5614416"/>
            <a:ext cx="38862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通  过  即  加  入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6355080" y="2606040"/>
            <a:ext cx="5166360" cy="36576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4" name="Shape 32"/>
          <p:cNvSpPr/>
          <p:nvPr/>
        </p:nvSpPr>
        <p:spPr>
          <a:xfrm>
            <a:off x="6355080" y="2606040"/>
            <a:ext cx="5166360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5" name="Text 33"/>
          <p:cNvSpPr/>
          <p:nvPr/>
        </p:nvSpPr>
        <p:spPr>
          <a:xfrm>
            <a:off x="6355080" y="2834640"/>
            <a:ext cx="5166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三  层  退  款  保  障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6629400" y="3474720"/>
            <a:ext cx="4617720" cy="777240"/>
          </a:xfrm>
          <a:prstGeom prst="rect">
            <a:avLst/>
          </a:prstGeom>
          <a:solidFill>
            <a:srgbClr val="243A6E"/>
          </a:solidFill>
          <a:ln w="7620">
            <a:solidFill>
              <a:srgbClr val="FBBF24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812280" y="3474720"/>
            <a:ext cx="50292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①</a:t>
            </a:r>
            <a:endParaRPr lang="en-US" sz="2400" dirty="0"/>
          </a:p>
        </p:txBody>
      </p:sp>
      <p:sp>
        <p:nvSpPr>
          <p:cNvPr id="38" name="Text 36"/>
          <p:cNvSpPr/>
          <p:nvPr/>
        </p:nvSpPr>
        <p:spPr>
          <a:xfrm>
            <a:off x="7406640" y="3566160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999 定金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7406640" y="3886200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E082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随 时 退  ·  无 理 由  ·  全 额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6629400" y="4416552"/>
            <a:ext cx="4617720" cy="777240"/>
          </a:xfrm>
          <a:prstGeom prst="rect">
            <a:avLst/>
          </a:prstGeom>
          <a:solidFill>
            <a:srgbClr val="243A6E"/>
          </a:solidFill>
          <a:ln w="7620">
            <a:solidFill>
              <a:srgbClr val="FBBF24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812280" y="4416552"/>
            <a:ext cx="50292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②</a:t>
            </a:r>
            <a:endParaRPr lang="en-US" sz="2400" dirty="0"/>
          </a:p>
        </p:txBody>
      </p:sp>
      <p:sp>
        <p:nvSpPr>
          <p:cNvPr id="42" name="Text 40"/>
          <p:cNvSpPr/>
          <p:nvPr/>
        </p:nvSpPr>
        <p:spPr>
          <a:xfrm>
            <a:off x="7406640" y="4507992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面试没通过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7406640" y="4828032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E082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定 金 原 路 返 回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6629400" y="5358384"/>
            <a:ext cx="4617720" cy="777240"/>
          </a:xfrm>
          <a:prstGeom prst="rect">
            <a:avLst/>
          </a:prstGeom>
          <a:solidFill>
            <a:srgbClr val="243A6E"/>
          </a:solidFill>
          <a:ln w="7620">
            <a:solidFill>
              <a:srgbClr val="FBBF24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812280" y="5358384"/>
            <a:ext cx="502920" cy="777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③</a:t>
            </a:r>
            <a:endParaRPr lang="en-US" sz="2400" dirty="0"/>
          </a:p>
        </p:txBody>
      </p:sp>
      <p:sp>
        <p:nvSpPr>
          <p:cNvPr id="46" name="Text 44"/>
          <p:cNvSpPr/>
          <p:nvPr/>
        </p:nvSpPr>
        <p:spPr>
          <a:xfrm>
            <a:off x="7406640" y="5449824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加入 30 天内</a:t>
            </a:r>
            <a:endParaRPr lang="en-US" sz="1400" dirty="0"/>
          </a:p>
        </p:txBody>
      </p:sp>
      <p:sp>
        <p:nvSpPr>
          <p:cNvPr id="47" name="Text 45"/>
          <p:cNvSpPr/>
          <p:nvPr/>
        </p:nvSpPr>
        <p:spPr>
          <a:xfrm>
            <a:off x="7406640" y="5769864"/>
            <a:ext cx="38862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E082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无 理 由 全 额 退 款</a:t>
            </a:r>
            <a:endParaRPr lang="en-US" sz="1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FIT MATCH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适  合  与  不  适  合  ·  长  期  主  义  者  的  选  择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286000"/>
            <a:ext cx="5440680" cy="457200"/>
          </a:xfrm>
          <a:prstGeom prst="rect">
            <a:avLst/>
          </a:prstGeom>
          <a:solidFill>
            <a:srgbClr val="059669"/>
          </a:solidFill>
        </p:spPr>
      </p:sp>
      <p:sp>
        <p:nvSpPr>
          <p:cNvPr id="14" name="Text 12"/>
          <p:cNvSpPr/>
          <p:nvPr/>
        </p:nvSpPr>
        <p:spPr>
          <a:xfrm>
            <a:off x="640080" y="228600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✓  长 期 主 义 者 的 选 择（适  合）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080760" y="2286000"/>
            <a:ext cx="5440680" cy="45720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16" name="Text 14"/>
          <p:cNvSpPr/>
          <p:nvPr/>
        </p:nvSpPr>
        <p:spPr>
          <a:xfrm>
            <a:off x="6080760" y="2286000"/>
            <a:ext cx="54406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✗  短 期 投 机 者 请 绕 行（不  适  合）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40080" y="2743200"/>
            <a:ext cx="5440680" cy="9601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40080" y="2743200"/>
            <a:ext cx="54864" cy="960120"/>
          </a:xfrm>
          <a:prstGeom prst="rect">
            <a:avLst/>
          </a:prstGeom>
          <a:solidFill>
            <a:srgbClr val="059669"/>
          </a:solidFill>
        </p:spPr>
      </p:sp>
      <p:sp>
        <p:nvSpPr>
          <p:cNvPr id="19" name="Text 17"/>
          <p:cNvSpPr/>
          <p:nvPr/>
        </p:nvSpPr>
        <p:spPr>
          <a:xfrm>
            <a:off x="804672" y="283464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投资理念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04672" y="320040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认 同 长 期 主 义 — 追求复利增长，不追求短期暴利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080760" y="2743200"/>
            <a:ext cx="5440680" cy="9601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080760" y="2743200"/>
            <a:ext cx="54864" cy="96012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23" name="Text 21"/>
          <p:cNvSpPr/>
          <p:nvPr/>
        </p:nvSpPr>
        <p:spPr>
          <a:xfrm>
            <a:off x="6245352" y="283464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投资理念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245352" y="320040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追 求 短 期 暴 利 — 期望年化 &gt; 12%，追求快速回报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40080" y="3703320"/>
            <a:ext cx="5440680" cy="9601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40080" y="3703320"/>
            <a:ext cx="54864" cy="960120"/>
          </a:xfrm>
          <a:prstGeom prst="rect">
            <a:avLst/>
          </a:prstGeom>
          <a:solidFill>
            <a:srgbClr val="059669"/>
          </a:solidFill>
        </p:spPr>
      </p:sp>
      <p:sp>
        <p:nvSpPr>
          <p:cNvPr id="27" name="Text 25"/>
          <p:cNvSpPr/>
          <p:nvPr/>
        </p:nvSpPr>
        <p:spPr>
          <a:xfrm>
            <a:off x="804672" y="379476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资金状况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804672" y="416052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有 一 定 的 可 投 资 资 金 — 具备一定的资金基础进行资产配置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6080760" y="3703320"/>
            <a:ext cx="5440680" cy="9601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080760" y="3703320"/>
            <a:ext cx="54864" cy="96012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31" name="Text 29"/>
          <p:cNvSpPr/>
          <p:nvPr/>
        </p:nvSpPr>
        <p:spPr>
          <a:xfrm>
            <a:off x="6245352" y="379476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资金状况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6245352" y="416052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负 债 压 力 大 — 当前负债比例过高，不适合投资</a:t>
            </a:r>
            <a:endParaRPr lang="en-US" sz="1100" dirty="0"/>
          </a:p>
        </p:txBody>
      </p:sp>
      <p:sp>
        <p:nvSpPr>
          <p:cNvPr id="33" name="Shape 31"/>
          <p:cNvSpPr/>
          <p:nvPr/>
        </p:nvSpPr>
        <p:spPr>
          <a:xfrm>
            <a:off x="640080" y="4663440"/>
            <a:ext cx="5440680" cy="960120"/>
          </a:xfrm>
          <a:prstGeom prst="rect">
            <a:avLst/>
          </a:prstGeom>
          <a:solidFill>
            <a:srgbClr val="EEF4FB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40080" y="4663440"/>
            <a:ext cx="54864" cy="960120"/>
          </a:xfrm>
          <a:prstGeom prst="rect">
            <a:avLst/>
          </a:prstGeom>
          <a:solidFill>
            <a:srgbClr val="059669"/>
          </a:solidFill>
        </p:spPr>
      </p:sp>
      <p:sp>
        <p:nvSpPr>
          <p:cNvPr id="35" name="Text 33"/>
          <p:cNvSpPr/>
          <p:nvPr/>
        </p:nvSpPr>
        <p:spPr>
          <a:xfrm>
            <a:off x="804672" y="475488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学习态度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804672" y="512064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愿 意 系 统 学 习 — 投入时间学习投资和财富管理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6080760" y="4663440"/>
            <a:ext cx="5440680" cy="96012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080760" y="4663440"/>
            <a:ext cx="54864" cy="96012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39" name="Text 37"/>
          <p:cNvSpPr/>
          <p:nvPr/>
        </p:nvSpPr>
        <p:spPr>
          <a:xfrm>
            <a:off x="6245352" y="475488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学习态度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6245352" y="512064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只 想 学 炒 股 / 抄 代 码 — 追求短期投机，缺乏系统思维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640080" y="5623560"/>
            <a:ext cx="5440680" cy="9601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40080" y="5623560"/>
            <a:ext cx="54864" cy="960120"/>
          </a:xfrm>
          <a:prstGeom prst="rect">
            <a:avLst/>
          </a:prstGeom>
          <a:solidFill>
            <a:srgbClr val="059669"/>
          </a:solidFill>
        </p:spPr>
      </p:sp>
      <p:sp>
        <p:nvSpPr>
          <p:cNvPr id="43" name="Text 41"/>
          <p:cNvSpPr/>
          <p:nvPr/>
        </p:nvSpPr>
        <p:spPr>
          <a:xfrm>
            <a:off x="804672" y="571500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社群需求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804672" y="608076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渴 望 同 频 连 接 — 希望与长期主义者建立深度连接</a:t>
            </a:r>
            <a:endParaRPr lang="en-US" sz="1100" dirty="0"/>
          </a:p>
        </p:txBody>
      </p:sp>
      <p:sp>
        <p:nvSpPr>
          <p:cNvPr id="45" name="Shape 43"/>
          <p:cNvSpPr/>
          <p:nvPr/>
        </p:nvSpPr>
        <p:spPr>
          <a:xfrm>
            <a:off x="6080760" y="5623560"/>
            <a:ext cx="5440680" cy="96012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6080760" y="5623560"/>
            <a:ext cx="54864" cy="96012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47" name="Text 45"/>
          <p:cNvSpPr/>
          <p:nvPr/>
        </p:nvSpPr>
        <p:spPr>
          <a:xfrm>
            <a:off x="6245352" y="5715000"/>
            <a:ext cx="51663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社群需求</a:t>
            </a:r>
            <a:endParaRPr lang="en-US" sz="1200" dirty="0"/>
          </a:p>
        </p:txBody>
      </p:sp>
      <p:sp>
        <p:nvSpPr>
          <p:cNvPr id="48" name="Text 46"/>
          <p:cNvSpPr/>
          <p:nvPr/>
        </p:nvSpPr>
        <p:spPr>
          <a:xfrm>
            <a:off x="6245352" y="6080760"/>
            <a:ext cx="5166360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完 全 不 愿 付 出 时 间 — 不愿意投入时间学习和实践</a:t>
            </a:r>
            <a:endParaRPr lang="en-US" sz="11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1920240"/>
            <a:ext cx="50292" cy="10058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2926080"/>
            <a:ext cx="50292" cy="1005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31920"/>
            <a:ext cx="50292" cy="100584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965960"/>
            <a:ext cx="9875520" cy="2926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时代，最危险的不是被淘汰，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而是「用旧的地图，寻找新的宝藏」。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私董会不是终点，</a:t>
            </a:r>
            <a:endParaRPr lang="en-US" sz="28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28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是你绘制新地图的起点。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2377440"/>
            <a:ext cx="50292" cy="7620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3139440"/>
            <a:ext cx="50292" cy="76200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3901440"/>
            <a:ext cx="50292" cy="76200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097280" y="2560320"/>
            <a:ext cx="10424160" cy="1645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kern="0" spc="3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我们吸引同频者，也等待机缘</a:t>
            </a:r>
            <a:endParaRPr lang="en-US" sz="3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868680" y="2286000"/>
            <a:ext cx="50292" cy="10668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8" name="Shape 6"/>
          <p:cNvSpPr/>
          <p:nvPr/>
        </p:nvSpPr>
        <p:spPr>
          <a:xfrm>
            <a:off x="868680" y="3352800"/>
            <a:ext cx="50292" cy="106680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9" name="Shape 7"/>
          <p:cNvSpPr/>
          <p:nvPr/>
        </p:nvSpPr>
        <p:spPr>
          <a:xfrm>
            <a:off x="868680" y="4419600"/>
            <a:ext cx="50292" cy="1066800"/>
          </a:xfrm>
          <a:prstGeom prst="rect">
            <a:avLst/>
          </a:prstGeom>
          <a:solidFill>
            <a:srgbClr val="4A56C9"/>
          </a:solidFill>
        </p:spPr>
      </p:sp>
      <p:sp>
        <p:nvSpPr>
          <p:cNvPr id="10" name="Shape 8"/>
          <p:cNvSpPr/>
          <p:nvPr/>
        </p:nvSpPr>
        <p:spPr>
          <a:xfrm>
            <a:off x="11249863" y="749808"/>
            <a:ext cx="237744" cy="23774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1" name="Shape 9"/>
          <p:cNvSpPr/>
          <p:nvPr/>
        </p:nvSpPr>
        <p:spPr>
          <a:xfrm>
            <a:off x="10280599" y="1517904"/>
            <a:ext cx="164592" cy="16459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12" name="Shape 10"/>
          <p:cNvSpPr/>
          <p:nvPr/>
        </p:nvSpPr>
        <p:spPr>
          <a:xfrm>
            <a:off x="11085271" y="5797296"/>
            <a:ext cx="201168" cy="20116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1371600" y="1828800"/>
            <a:ext cx="10058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5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SEE YOU TOMORROW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371600" y="2331720"/>
            <a:ext cx="9875520" cy="3200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陪  伴  志  同  道  合  的  同  行  者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实  现  财  富  的  长  期  稳  健  增  长  ，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kern="0" spc="4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尽  早  创  造  自  由  富  足  的  人  生  。</a:t>
            </a:r>
            <a:endParaRPr lang="en-US" sz="3000" dirty="0"/>
          </a:p>
        </p:txBody>
      </p:sp>
      <p:sp>
        <p:nvSpPr>
          <p:cNvPr id="15" name="Shape 13"/>
          <p:cNvSpPr/>
          <p:nvPr/>
        </p:nvSpPr>
        <p:spPr>
          <a:xfrm>
            <a:off x="640080" y="5943600"/>
            <a:ext cx="10881360" cy="59436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6" name="Shape 14"/>
          <p:cNvSpPr/>
          <p:nvPr/>
        </p:nvSpPr>
        <p:spPr>
          <a:xfrm>
            <a:off x="640080" y="5943600"/>
            <a:ext cx="73152" cy="5943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7" name="Text 15"/>
          <p:cNvSpPr/>
          <p:nvPr/>
        </p:nvSpPr>
        <p:spPr>
          <a:xfrm>
            <a:off x="868680" y="5943600"/>
            <a:ext cx="1051560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6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明 晚  Day 5  ·  金 钱 卡 点  ·  不 见 不 散</a:t>
            </a:r>
            <a:endParaRPr 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TOMORROW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明 晚 Day 5 · 金 钱 卡 点 · 破 局 周 最 后 一 晚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518008" y="2240280"/>
            <a:ext cx="2121408" cy="9601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18008" y="2331720"/>
            <a:ext cx="2121408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Day 1 (5/12)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09448" y="2651760"/>
            <a:ext cx="1938528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自由 × 投资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2776576" y="2240280"/>
            <a:ext cx="2121408" cy="9601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776576" y="2331720"/>
            <a:ext cx="2121408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Day 2 (5/13)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868016" y="2651760"/>
            <a:ext cx="1938528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比特币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035144" y="2240280"/>
            <a:ext cx="2121408" cy="96012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35144" y="2331720"/>
            <a:ext cx="2121408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Day 3 (5/14)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126584" y="2651760"/>
            <a:ext cx="1938528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复  利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7293712" y="2240280"/>
            <a:ext cx="2121408" cy="96012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93712" y="2331720"/>
            <a:ext cx="2121408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Day 4 (5/15)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7385152" y="2651760"/>
            <a:ext cx="1938528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时代</a:t>
            </a:r>
            <a:endParaRPr lang="en-US" sz="1200" dirty="0"/>
          </a:p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财富趋势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9552280" y="2240280"/>
            <a:ext cx="2121408" cy="960120"/>
          </a:xfrm>
          <a:prstGeom prst="rect">
            <a:avLst/>
          </a:prstGeom>
          <a:solidFill>
            <a:srgbClr val="1E3A8A"/>
          </a:solidFill>
          <a:ln w="25400">
            <a:solidFill>
              <a:srgbClr val="FBBF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552280" y="2331720"/>
            <a:ext cx="2121408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Day 5 (5/16)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9643720" y="2651760"/>
            <a:ext cx="1938528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金 钱 卡 点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9552280" y="2240280"/>
            <a:ext cx="2121408" cy="54864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0" name="Text 28"/>
          <p:cNvSpPr/>
          <p:nvPr/>
        </p:nvSpPr>
        <p:spPr>
          <a:xfrm>
            <a:off x="470535" y="4222115"/>
            <a:ext cx="11050905" cy="5308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400" kern="0" spc="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明 晚 Day 5 我 们 会 讲 一 个 最 容 易 被 忽 略 ， 却 最 决 定 你 能 不 能 拿 到 这 些 机 会 的 东 西 — 你 的 金 钱 卡 点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40080" y="4725035"/>
            <a:ext cx="1088136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400" kern="0" spc="100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能 不 能 在 AI 时 代 抓 住 三 大 资 产 的 红 利 ， 最 后 不 取 决 于 趋 势 判 断 ， 而 取 决 于 — 你 和 钱 的 关 系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640080" y="6126480"/>
            <a:ext cx="10881360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4" name="Shape 32"/>
          <p:cNvSpPr/>
          <p:nvPr/>
        </p:nvSpPr>
        <p:spPr>
          <a:xfrm>
            <a:off x="640080" y="6126480"/>
            <a:ext cx="73152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35" name="Text 33"/>
          <p:cNvSpPr/>
          <p:nvPr/>
        </p:nvSpPr>
        <p:spPr>
          <a:xfrm>
            <a:off x="868680" y="6126480"/>
            <a:ext cx="105156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AI 时 代 ， 最 危 险 的 不 是 被 淘 汰 ， 而 是 「 用 旧 的 地 图 ， 寻 找 新 的 宝 藏 」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GALLUP · AI 自动生成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kern="0" spc="1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AI 读了我的 20 万字内容，自动生成了盖洛普报告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9728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基于对启昌思想体系、行为模式、成长轨迹的深度分析 · AI 自动识别 Top 10 优势主题并提炼组合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72288" y="2606040"/>
            <a:ext cx="3657600" cy="361188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5" name="Text 13"/>
          <p:cNvSpPr/>
          <p:nvPr/>
        </p:nvSpPr>
        <p:spPr>
          <a:xfrm>
            <a:off x="700888" y="2834640"/>
            <a:ext cx="32004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 · TOP 10 核心优势识别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700888" y="3200400"/>
            <a:ext cx="3200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7" name="Text 15"/>
          <p:cNvSpPr/>
          <p:nvPr/>
        </p:nvSpPr>
        <p:spPr>
          <a:xfrm>
            <a:off x="746608" y="3447288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1130656" y="3447288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学习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907896" y="3447288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Learner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746608" y="3703320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1130656" y="3703320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思维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907896" y="3703320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Intellection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746608" y="3959352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130656" y="3959352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搜集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907896" y="3959352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Input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746608" y="4215384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1130656" y="4215384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分析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907896" y="4215384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Analytical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746608" y="4471416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1130656" y="4471416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战略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907896" y="4471416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Strategic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46608" y="4727448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1130656" y="4727448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信仰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907896" y="4727448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Belief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746608" y="4983480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1130656" y="4983480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1907896" y="4983480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746608" y="5239512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1130656" y="5239512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前瞻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1907896" y="5239512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Futuristic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746608" y="5495544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1130656" y="5495544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个别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1907896" y="5495544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Individualization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746608" y="5751576"/>
            <a:ext cx="384048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BBF2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1130656" y="5751576"/>
            <a:ext cx="77724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统筹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1907896" y="5751576"/>
            <a:ext cx="1947672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Arranger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4267048" y="2606040"/>
            <a:ext cx="3657600" cy="361188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267048" y="2606040"/>
            <a:ext cx="73152" cy="36118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49" name="Text 47"/>
          <p:cNvSpPr/>
          <p:nvPr/>
        </p:nvSpPr>
        <p:spPr>
          <a:xfrm>
            <a:off x="4541368" y="2834640"/>
            <a:ext cx="32004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二 · 核心组合 · 知识生产引擎</a:t>
            </a:r>
            <a:endParaRPr lang="en-US" sz="1300" dirty="0"/>
          </a:p>
        </p:txBody>
      </p:sp>
      <p:sp>
        <p:nvSpPr>
          <p:cNvPr id="50" name="Shape 48"/>
          <p:cNvSpPr/>
          <p:nvPr/>
        </p:nvSpPr>
        <p:spPr>
          <a:xfrm>
            <a:off x="4541368" y="3200400"/>
            <a:ext cx="3200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51" name="Shape 49"/>
          <p:cNvSpPr/>
          <p:nvPr/>
        </p:nvSpPr>
        <p:spPr>
          <a:xfrm>
            <a:off x="4541368" y="3474720"/>
            <a:ext cx="31089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52" name="Text 50"/>
          <p:cNvSpPr/>
          <p:nvPr/>
        </p:nvSpPr>
        <p:spPr>
          <a:xfrm>
            <a:off x="4541368" y="3474720"/>
            <a:ext cx="310896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学习 + 思维 + 搜集 + 分析</a:t>
            </a:r>
            <a:endParaRPr lang="en-US" sz="1200" dirty="0"/>
          </a:p>
        </p:txBody>
      </p:sp>
      <p:sp>
        <p:nvSpPr>
          <p:cNvPr id="53" name="Text 51"/>
          <p:cNvSpPr/>
          <p:nvPr/>
        </p:nvSpPr>
        <p:spPr>
          <a:xfrm>
            <a:off x="4541368" y="3721608"/>
            <a:ext cx="310896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= 知识创造能力</a:t>
            </a:r>
            <a:endParaRPr lang="en-US" sz="1200" dirty="0"/>
          </a:p>
        </p:txBody>
      </p:sp>
      <p:sp>
        <p:nvSpPr>
          <p:cNvPr id="54" name="Shape 52"/>
          <p:cNvSpPr/>
          <p:nvPr/>
        </p:nvSpPr>
        <p:spPr>
          <a:xfrm>
            <a:off x="4559656" y="4251960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55" name="Text 53"/>
          <p:cNvSpPr/>
          <p:nvPr/>
        </p:nvSpPr>
        <p:spPr>
          <a:xfrm>
            <a:off x="4705960" y="4160520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学习</a:t>
            </a:r>
            <a:endParaRPr lang="en-US" sz="1100" dirty="0"/>
          </a:p>
        </p:txBody>
      </p:sp>
      <p:sp>
        <p:nvSpPr>
          <p:cNvPr id="56" name="Text 54"/>
          <p:cNvSpPr/>
          <p:nvPr/>
        </p:nvSpPr>
        <p:spPr>
          <a:xfrm>
            <a:off x="5318608" y="4160520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提供持续的知识输入和成长动力</a:t>
            </a:r>
            <a:endParaRPr lang="en-US" sz="1000" dirty="0"/>
          </a:p>
        </p:txBody>
      </p:sp>
      <p:sp>
        <p:nvSpPr>
          <p:cNvPr id="57" name="Shape 55"/>
          <p:cNvSpPr/>
          <p:nvPr/>
        </p:nvSpPr>
        <p:spPr>
          <a:xfrm>
            <a:off x="4559656" y="4645152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58" name="Text 56"/>
          <p:cNvSpPr/>
          <p:nvPr/>
        </p:nvSpPr>
        <p:spPr>
          <a:xfrm>
            <a:off x="4705960" y="4553712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搜集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5318608" y="4553712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建立丰富的信息和案例库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4559656" y="5038344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61" name="Text 59"/>
          <p:cNvSpPr/>
          <p:nvPr/>
        </p:nvSpPr>
        <p:spPr>
          <a:xfrm>
            <a:off x="4705960" y="4946904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思维</a:t>
            </a:r>
            <a:endParaRPr lang="en-US" sz="1100" dirty="0"/>
          </a:p>
        </p:txBody>
      </p:sp>
      <p:sp>
        <p:nvSpPr>
          <p:cNvPr id="62" name="Text 60"/>
          <p:cNvSpPr/>
          <p:nvPr/>
        </p:nvSpPr>
        <p:spPr>
          <a:xfrm>
            <a:off x="5318608" y="4946904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进行深度反思和哲学思考</a:t>
            </a:r>
            <a:endParaRPr lang="en-US" sz="1000" dirty="0"/>
          </a:p>
        </p:txBody>
      </p:sp>
      <p:sp>
        <p:nvSpPr>
          <p:cNvPr id="63" name="Shape 61"/>
          <p:cNvSpPr/>
          <p:nvPr/>
        </p:nvSpPr>
        <p:spPr>
          <a:xfrm>
            <a:off x="4559656" y="5431536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64" name="Text 62"/>
          <p:cNvSpPr/>
          <p:nvPr/>
        </p:nvSpPr>
        <p:spPr>
          <a:xfrm>
            <a:off x="4705960" y="5340096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分析</a:t>
            </a:r>
            <a:endParaRPr lang="en-US" sz="1100" dirty="0"/>
          </a:p>
        </p:txBody>
      </p:sp>
      <p:sp>
        <p:nvSpPr>
          <p:cNvPr id="65" name="Text 63"/>
          <p:cNvSpPr/>
          <p:nvPr/>
        </p:nvSpPr>
        <p:spPr>
          <a:xfrm>
            <a:off x="5318608" y="5340096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将信息转化为洞察和方法论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8061808" y="2606040"/>
            <a:ext cx="3657600" cy="361188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8061808" y="2606040"/>
            <a:ext cx="73152" cy="36118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68" name="Text 66"/>
          <p:cNvSpPr/>
          <p:nvPr/>
        </p:nvSpPr>
        <p:spPr>
          <a:xfrm>
            <a:off x="8336128" y="2834640"/>
            <a:ext cx="320040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三 · 战略组合 · 方向选择系统</a:t>
            </a:r>
            <a:endParaRPr lang="en-US" sz="1300" dirty="0"/>
          </a:p>
        </p:txBody>
      </p:sp>
      <p:sp>
        <p:nvSpPr>
          <p:cNvPr id="69" name="Shape 67"/>
          <p:cNvSpPr/>
          <p:nvPr/>
        </p:nvSpPr>
        <p:spPr>
          <a:xfrm>
            <a:off x="8336128" y="3200400"/>
            <a:ext cx="320040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70" name="Shape 68"/>
          <p:cNvSpPr/>
          <p:nvPr/>
        </p:nvSpPr>
        <p:spPr>
          <a:xfrm>
            <a:off x="8336128" y="3474720"/>
            <a:ext cx="3108960" cy="50292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71" name="Text 69"/>
          <p:cNvSpPr/>
          <p:nvPr/>
        </p:nvSpPr>
        <p:spPr>
          <a:xfrm>
            <a:off x="8336128" y="3474720"/>
            <a:ext cx="310896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战略 + 前瞻 + 分析</a:t>
            </a:r>
            <a:endParaRPr lang="en-US" sz="1200" dirty="0"/>
          </a:p>
        </p:txBody>
      </p:sp>
      <p:sp>
        <p:nvSpPr>
          <p:cNvPr id="72" name="Text 70"/>
          <p:cNvSpPr/>
          <p:nvPr/>
        </p:nvSpPr>
        <p:spPr>
          <a:xfrm>
            <a:off x="8336128" y="3721608"/>
            <a:ext cx="310896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= 正确决策能力</a:t>
            </a:r>
            <a:endParaRPr lang="en-US" sz="1200" dirty="0"/>
          </a:p>
        </p:txBody>
      </p:sp>
      <p:sp>
        <p:nvSpPr>
          <p:cNvPr id="73" name="Shape 71"/>
          <p:cNvSpPr/>
          <p:nvPr/>
        </p:nvSpPr>
        <p:spPr>
          <a:xfrm>
            <a:off x="8354416" y="4251960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74" name="Text 72"/>
          <p:cNvSpPr/>
          <p:nvPr/>
        </p:nvSpPr>
        <p:spPr>
          <a:xfrm>
            <a:off x="8500720" y="4160520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前瞻</a:t>
            </a:r>
            <a:endParaRPr lang="en-US" sz="1100" dirty="0"/>
          </a:p>
        </p:txBody>
      </p:sp>
      <p:sp>
        <p:nvSpPr>
          <p:cNvPr id="75" name="Text 73"/>
          <p:cNvSpPr/>
          <p:nvPr/>
        </p:nvSpPr>
        <p:spPr>
          <a:xfrm>
            <a:off x="9113368" y="4160520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看到未来趋势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8354416" y="4581144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77" name="Text 75"/>
          <p:cNvSpPr/>
          <p:nvPr/>
        </p:nvSpPr>
        <p:spPr>
          <a:xfrm>
            <a:off x="8500720" y="4489704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战略</a:t>
            </a:r>
            <a:endParaRPr lang="en-US" sz="1100" dirty="0"/>
          </a:p>
        </p:txBody>
      </p:sp>
      <p:sp>
        <p:nvSpPr>
          <p:cNvPr id="78" name="Text 76"/>
          <p:cNvSpPr/>
          <p:nvPr/>
        </p:nvSpPr>
        <p:spPr>
          <a:xfrm>
            <a:off x="9113368" y="4489704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从多选项中找到最优路径</a:t>
            </a:r>
            <a:endParaRPr lang="en-US" sz="1000" dirty="0"/>
          </a:p>
        </p:txBody>
      </p:sp>
      <p:sp>
        <p:nvSpPr>
          <p:cNvPr id="79" name="Shape 77"/>
          <p:cNvSpPr/>
          <p:nvPr/>
        </p:nvSpPr>
        <p:spPr>
          <a:xfrm>
            <a:off x="8354416" y="4910328"/>
            <a:ext cx="73152" cy="73152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80" name="Text 78"/>
          <p:cNvSpPr/>
          <p:nvPr/>
        </p:nvSpPr>
        <p:spPr>
          <a:xfrm>
            <a:off x="8500720" y="4818888"/>
            <a:ext cx="6400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分析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9113368" y="4818888"/>
            <a:ext cx="242316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评估风险和机会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8336128" y="5285232"/>
            <a:ext cx="31089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8427568" y="5330952"/>
            <a:ext cx="292608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关键决策 · 三次正确选择</a:t>
            </a:r>
            <a:endParaRPr lang="en-US" sz="1000" dirty="0"/>
          </a:p>
        </p:txBody>
      </p:sp>
      <p:sp>
        <p:nvSpPr>
          <p:cNvPr id="84" name="Text 82"/>
          <p:cNvSpPr/>
          <p:nvPr/>
        </p:nvSpPr>
        <p:spPr>
          <a:xfrm>
            <a:off x="8427568" y="5577840"/>
            <a:ext cx="2926080" cy="2103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· 选择特斯拉 · 新能源趋势</a:t>
            </a:r>
            <a:endParaRPr lang="en-US" sz="900" dirty="0"/>
          </a:p>
        </p:txBody>
      </p:sp>
      <p:sp>
        <p:nvSpPr>
          <p:cNvPr id="85" name="Text 83"/>
          <p:cNvSpPr/>
          <p:nvPr/>
        </p:nvSpPr>
        <p:spPr>
          <a:xfrm>
            <a:off x="8427568" y="5788152"/>
            <a:ext cx="2926080" cy="2103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· 2021 离职创业 · 个人 IP 红利</a:t>
            </a:r>
            <a:endParaRPr lang="en-US" sz="900" dirty="0"/>
          </a:p>
        </p:txBody>
      </p:sp>
      <p:sp>
        <p:nvSpPr>
          <p:cNvPr id="86" name="Text 84"/>
          <p:cNvSpPr/>
          <p:nvPr/>
        </p:nvSpPr>
        <p:spPr>
          <a:xfrm>
            <a:off x="8427568" y="5998464"/>
            <a:ext cx="2926080" cy="2103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· 2023 大量买入 · 市场低估</a:t>
            </a:r>
            <a:endParaRPr lang="en-US" sz="900" dirty="0"/>
          </a:p>
        </p:txBody>
      </p:sp>
      <p:sp>
        <p:nvSpPr>
          <p:cNvPr id="87" name="Text 85"/>
          <p:cNvSpPr/>
          <p:nvPr/>
        </p:nvSpPr>
        <p:spPr>
          <a:xfrm>
            <a:off x="640080" y="6355080"/>
            <a:ext cx="109728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数据来源：AI 基于启昌公开写作 20 万字（公众号 / 知识星球 / 课程讲义）深度分析自动生成 · 2026-05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STRATEGY · AI 360° 战略分析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kern="0" spc="10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AI 读了 2 万篇内容，自动生成了私董会战略发展建议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Text 11"/>
          <p:cNvSpPr/>
          <p:nvPr/>
        </p:nvSpPr>
        <p:spPr>
          <a:xfrm>
            <a:off x="640080" y="2057400"/>
            <a:ext cx="109728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基于 380 位私董会 × 20,573 条知识星球帖深度挖掘 · 全部原话引用均有成员真实发帖 · 未经虚构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40080" y="2560320"/>
            <a:ext cx="5362956" cy="187452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2560320"/>
            <a:ext cx="5362956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6" name="Text 14"/>
          <p:cNvSpPr/>
          <p:nvPr/>
        </p:nvSpPr>
        <p:spPr>
          <a:xfrm>
            <a:off x="868680" y="2615184"/>
            <a:ext cx="4905756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kern="0" spc="300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PART 0 · 你做对了什么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868680" y="2816352"/>
            <a:ext cx="4905756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已建成的护城河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914400" y="3355848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19" name="Text 17"/>
          <p:cNvSpPr/>
          <p:nvPr/>
        </p:nvSpPr>
        <p:spPr>
          <a:xfrm>
            <a:off x="1051560" y="3255264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四轮驱动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3304002" y="3255264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财富 + 健康 + 关系 + 认知 · 稀缺活法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914400" y="3666744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22" name="Text 20"/>
          <p:cNvSpPr/>
          <p:nvPr/>
        </p:nvSpPr>
        <p:spPr>
          <a:xfrm>
            <a:off x="1051560" y="3566160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复利人生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3304002" y="3566160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被 380 位私董内化为个人语言系统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914400" y="3977640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25" name="Text 23"/>
          <p:cNvSpPr/>
          <p:nvPr/>
        </p:nvSpPr>
        <p:spPr>
          <a:xfrm>
            <a:off x="1051560" y="3877056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心智迭代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3304002" y="3877056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从「教投资」→「教思考」→「教做人」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914400" y="4288536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28" name="Text 26"/>
          <p:cNvSpPr/>
          <p:nvPr/>
        </p:nvSpPr>
        <p:spPr>
          <a:xfrm>
            <a:off x="1051560" y="4187952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情感氛围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3304002" y="4187952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"敢慢下来，敢不操作" · 雪球大 V 给不了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6185916" y="2560320"/>
            <a:ext cx="5362956" cy="187452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185916" y="2560320"/>
            <a:ext cx="5362956" cy="54864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2" name="Text 30"/>
          <p:cNvSpPr/>
          <p:nvPr/>
        </p:nvSpPr>
        <p:spPr>
          <a:xfrm>
            <a:off x="6414516" y="2615184"/>
            <a:ext cx="4905756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kern="0" spc="300" dirty="0">
                <a:solidFill>
                  <a:srgbClr val="FFE08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PART 1 · 交付价值排行榜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6414516" y="2816352"/>
            <a:ext cx="4905756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TOP 5 · 按私董感知强度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6460236" y="3355848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35" name="Text 33"/>
          <p:cNvSpPr/>
          <p:nvPr/>
        </p:nvSpPr>
        <p:spPr>
          <a:xfrm>
            <a:off x="6597396" y="3255264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 年度两次线下大课</a:t>
            </a: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8849838" y="3255264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皇冠 · 情感浓度 + 绩效爆点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6460236" y="3666744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38" name="Text 36"/>
          <p:cNvSpPr/>
          <p:nvPr/>
        </p:nvSpPr>
        <p:spPr>
          <a:xfrm>
            <a:off x="6597396" y="3566160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财务</a:t>
            </a:r>
            <a:r>
              <a:rPr lang="zh-CN" alt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富足训练营</a:t>
            </a: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 5.0</a:t>
            </a: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8849838" y="3566160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产品主干 · 家庭 + 理财双复盘</a:t>
            </a: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6460236" y="3977640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41" name="Text 39"/>
          <p:cNvSpPr/>
          <p:nvPr/>
        </p:nvSpPr>
        <p:spPr>
          <a:xfrm>
            <a:off x="6597396" y="3877056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白银 / 黄金会员评级</a:t>
            </a:r>
            <a:endParaRPr lang="en-US" sz="1050" dirty="0"/>
          </a:p>
        </p:txBody>
      </p:sp>
      <p:sp>
        <p:nvSpPr>
          <p:cNvPr id="42" name="Text 40"/>
          <p:cNvSpPr/>
          <p:nvPr/>
        </p:nvSpPr>
        <p:spPr>
          <a:xfrm>
            <a:off x="8849838" y="3877056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游戏化 · 持续学习引擎</a:t>
            </a:r>
            <a:endParaRPr lang="en-US" sz="950" dirty="0"/>
          </a:p>
        </p:txBody>
      </p:sp>
      <p:sp>
        <p:nvSpPr>
          <p:cNvPr id="43" name="Shape 41"/>
          <p:cNvSpPr/>
          <p:nvPr/>
        </p:nvSpPr>
        <p:spPr>
          <a:xfrm>
            <a:off x="6460236" y="4288536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44" name="Text 42"/>
          <p:cNvSpPr/>
          <p:nvPr/>
        </p:nvSpPr>
        <p:spPr>
          <a:xfrm>
            <a:off x="6597396" y="4187952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复利挑战</a:t>
            </a:r>
            <a:endParaRPr lang="en-US" sz="1050" dirty="0"/>
          </a:p>
        </p:txBody>
      </p:sp>
      <p:sp>
        <p:nvSpPr>
          <p:cNvPr id="45" name="Text 43"/>
          <p:cNvSpPr/>
          <p:nvPr/>
        </p:nvSpPr>
        <p:spPr>
          <a:xfrm>
            <a:off x="8849838" y="4187952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月度</a:t>
            </a:r>
            <a:r>
              <a:rPr lang="zh-CN" alt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挑战</a:t>
            </a: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 + 小组陪伴 · 生活方式外渗</a:t>
            </a:r>
            <a:endParaRPr lang="en-US" sz="950" dirty="0"/>
          </a:p>
        </p:txBody>
      </p:sp>
      <p:sp>
        <p:nvSpPr>
          <p:cNvPr id="46" name="Shape 44"/>
          <p:cNvSpPr/>
          <p:nvPr/>
        </p:nvSpPr>
        <p:spPr>
          <a:xfrm>
            <a:off x="640080" y="4599432"/>
            <a:ext cx="5362956" cy="187452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640080" y="4599432"/>
            <a:ext cx="5362956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8" name="Text 46"/>
          <p:cNvSpPr/>
          <p:nvPr/>
        </p:nvSpPr>
        <p:spPr>
          <a:xfrm>
            <a:off x="868680" y="4654296"/>
            <a:ext cx="4905756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kern="0" spc="3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PART 3 · 改进建议</a:t>
            </a:r>
            <a:endParaRPr lang="en-US" sz="950" dirty="0"/>
          </a:p>
        </p:txBody>
      </p:sp>
      <p:sp>
        <p:nvSpPr>
          <p:cNvPr id="49" name="Text 47"/>
          <p:cNvSpPr/>
          <p:nvPr/>
        </p:nvSpPr>
        <p:spPr>
          <a:xfrm>
            <a:off x="868680" y="4855464"/>
            <a:ext cx="4905756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 类 · 高 ROI · 低投入 · 2026 Q2 就能做</a:t>
            </a:r>
            <a:endParaRPr lang="en-US" sz="1300" dirty="0"/>
          </a:p>
        </p:txBody>
      </p:sp>
      <p:sp>
        <p:nvSpPr>
          <p:cNvPr id="50" name="Shape 48"/>
          <p:cNvSpPr/>
          <p:nvPr/>
        </p:nvSpPr>
        <p:spPr>
          <a:xfrm>
            <a:off x="914400" y="5394960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51" name="Text 49"/>
          <p:cNvSpPr/>
          <p:nvPr/>
        </p:nvSpPr>
        <p:spPr>
          <a:xfrm>
            <a:off x="1051560" y="5294376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A1 新人 90 天 Checklist</a:t>
            </a:r>
            <a:endParaRPr lang="en-US" sz="1050" dirty="0"/>
          </a:p>
        </p:txBody>
      </p:sp>
      <p:sp>
        <p:nvSpPr>
          <p:cNvPr id="52" name="Text 50"/>
          <p:cNvSpPr/>
          <p:nvPr/>
        </p:nvSpPr>
        <p:spPr>
          <a:xfrm>
            <a:off x="3304002" y="5294376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AI 自动打卡 · 留存率 +20%</a:t>
            </a:r>
            <a:endParaRPr lang="en-US" sz="950" dirty="0"/>
          </a:p>
        </p:txBody>
      </p:sp>
      <p:sp>
        <p:nvSpPr>
          <p:cNvPr id="53" name="Shape 51"/>
          <p:cNvSpPr/>
          <p:nvPr/>
        </p:nvSpPr>
        <p:spPr>
          <a:xfrm>
            <a:off x="914400" y="5705856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54" name="Text 52"/>
          <p:cNvSpPr/>
          <p:nvPr/>
        </p:nvSpPr>
        <p:spPr>
          <a:xfrm>
            <a:off x="1051560" y="5605272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A2 启昌每周操作</a:t>
            </a:r>
            <a:r>
              <a:rPr lang="zh-CN" alt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</a:t>
            </a: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录</a:t>
            </a:r>
            <a:endParaRPr lang="en-US" sz="1050" dirty="0"/>
          </a:p>
        </p:txBody>
      </p:sp>
      <p:sp>
        <p:nvSpPr>
          <p:cNvPr id="55" name="Text 53"/>
          <p:cNvSpPr/>
          <p:nvPr/>
        </p:nvSpPr>
        <p:spPr>
          <a:xfrm>
            <a:off x="3304002" y="5605272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8 点固定 · 5 分钟图文 / 音频</a:t>
            </a:r>
            <a:endParaRPr lang="en-US" sz="950" dirty="0"/>
          </a:p>
        </p:txBody>
      </p:sp>
      <p:sp>
        <p:nvSpPr>
          <p:cNvPr id="56" name="Shape 54"/>
          <p:cNvSpPr/>
          <p:nvPr/>
        </p:nvSpPr>
        <p:spPr>
          <a:xfrm>
            <a:off x="914400" y="6016752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57" name="Text 55"/>
          <p:cNvSpPr/>
          <p:nvPr/>
        </p:nvSpPr>
        <p:spPr>
          <a:xfrm>
            <a:off x="1051560" y="5916168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A3 保单 Review 服务</a:t>
            </a:r>
            <a:endParaRPr lang="en-US" sz="1050" dirty="0"/>
          </a:p>
        </p:txBody>
      </p:sp>
      <p:sp>
        <p:nvSpPr>
          <p:cNvPr id="58" name="Text 56"/>
          <p:cNvSpPr/>
          <p:nvPr/>
        </p:nvSpPr>
        <p:spPr>
          <a:xfrm>
            <a:off x="3304002" y="5916168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半自动 · 一页诊断 · AI + 启昌签名</a:t>
            </a:r>
            <a:endParaRPr lang="en-US" sz="950" dirty="0"/>
          </a:p>
        </p:txBody>
      </p:sp>
      <p:sp>
        <p:nvSpPr>
          <p:cNvPr id="59" name="Shape 57"/>
          <p:cNvSpPr/>
          <p:nvPr/>
        </p:nvSpPr>
        <p:spPr>
          <a:xfrm>
            <a:off x="914400" y="6327648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60" name="Text 58"/>
          <p:cNvSpPr/>
          <p:nvPr/>
        </p:nvSpPr>
        <p:spPr>
          <a:xfrm>
            <a:off x="1051560" y="6227064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A4 投资情绪急救包</a:t>
            </a:r>
            <a:endParaRPr lang="en-US" sz="1050" dirty="0"/>
          </a:p>
        </p:txBody>
      </p:sp>
      <p:sp>
        <p:nvSpPr>
          <p:cNvPr id="61" name="Text 59"/>
          <p:cNvSpPr/>
          <p:nvPr/>
        </p:nvSpPr>
        <p:spPr>
          <a:xfrm>
            <a:off x="3304002" y="6227064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大跌 / 大涨 / 新闻三种模板 · 1 小时上线</a:t>
            </a:r>
            <a:endParaRPr lang="en-US" sz="950" dirty="0"/>
          </a:p>
        </p:txBody>
      </p:sp>
      <p:sp>
        <p:nvSpPr>
          <p:cNvPr id="62" name="Shape 60"/>
          <p:cNvSpPr/>
          <p:nvPr/>
        </p:nvSpPr>
        <p:spPr>
          <a:xfrm>
            <a:off x="6185916" y="4599432"/>
            <a:ext cx="5362956" cy="1874520"/>
          </a:xfrm>
          <a:prstGeom prst="rect">
            <a:avLst/>
          </a:prstGeom>
          <a:solidFill>
            <a:srgbClr val="EEF4FB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6185916" y="4599432"/>
            <a:ext cx="5362956" cy="5486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4" name="Text 62"/>
          <p:cNvSpPr/>
          <p:nvPr/>
        </p:nvSpPr>
        <p:spPr>
          <a:xfrm>
            <a:off x="6414516" y="4654296"/>
            <a:ext cx="4905756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kern="0" spc="3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PART 3 · 真正的护城河</a:t>
            </a:r>
            <a:endParaRPr lang="en-US" sz="950" dirty="0"/>
          </a:p>
        </p:txBody>
      </p:sp>
      <p:sp>
        <p:nvSpPr>
          <p:cNvPr id="65" name="Text 63"/>
          <p:cNvSpPr/>
          <p:nvPr/>
        </p:nvSpPr>
        <p:spPr>
          <a:xfrm>
            <a:off x="6414516" y="4855464"/>
            <a:ext cx="4905756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关系 + 场域 · 不是"内容"</a:t>
            </a:r>
            <a:endParaRPr lang="en-US" sz="1300" dirty="0"/>
          </a:p>
        </p:txBody>
      </p:sp>
      <p:sp>
        <p:nvSpPr>
          <p:cNvPr id="66" name="Shape 64"/>
          <p:cNvSpPr/>
          <p:nvPr/>
        </p:nvSpPr>
        <p:spPr>
          <a:xfrm>
            <a:off x="6460236" y="5394960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67" name="Text 65"/>
          <p:cNvSpPr/>
          <p:nvPr/>
        </p:nvSpPr>
        <p:spPr>
          <a:xfrm>
            <a:off x="6597396" y="5294376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人群 curation</a:t>
            </a:r>
            <a:endParaRPr lang="en-US" sz="1050" dirty="0"/>
          </a:p>
        </p:txBody>
      </p:sp>
      <p:sp>
        <p:nvSpPr>
          <p:cNvPr id="68" name="Text 66"/>
          <p:cNvSpPr/>
          <p:nvPr/>
        </p:nvSpPr>
        <p:spPr>
          <a:xfrm>
            <a:off x="8849838" y="5294376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筛选出 </a:t>
            </a:r>
            <a:r>
              <a:rPr lang="zh-CN" alt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几百</a:t>
            </a: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个什么样的人</a:t>
            </a:r>
            <a:endParaRPr lang="en-US" sz="950" dirty="0"/>
          </a:p>
        </p:txBody>
      </p:sp>
      <p:sp>
        <p:nvSpPr>
          <p:cNvPr id="69" name="Shape 67"/>
          <p:cNvSpPr/>
          <p:nvPr/>
        </p:nvSpPr>
        <p:spPr>
          <a:xfrm>
            <a:off x="6460236" y="5705856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70" name="Text 68"/>
          <p:cNvSpPr/>
          <p:nvPr/>
        </p:nvSpPr>
        <p:spPr>
          <a:xfrm>
            <a:off x="6597396" y="5605272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场域设计</a:t>
            </a:r>
            <a:endParaRPr lang="en-US" sz="1050" dirty="0"/>
          </a:p>
        </p:txBody>
      </p:sp>
      <p:sp>
        <p:nvSpPr>
          <p:cNvPr id="71" name="Text 69"/>
          <p:cNvSpPr/>
          <p:nvPr/>
        </p:nvSpPr>
        <p:spPr>
          <a:xfrm>
            <a:off x="8849838" y="5605272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950" dirty="0"/>
              <a:t>真诚、相互支持、长期主义，支持相互</a:t>
            </a:r>
            <a:r>
              <a:rPr lang="zh-CN" altLang="en-US" sz="950" dirty="0"/>
              <a:t>链接</a:t>
            </a:r>
            <a:endParaRPr lang="zh-CN" altLang="en-US" sz="950" dirty="0"/>
          </a:p>
        </p:txBody>
      </p:sp>
      <p:sp>
        <p:nvSpPr>
          <p:cNvPr id="72" name="Shape 70"/>
          <p:cNvSpPr/>
          <p:nvPr/>
        </p:nvSpPr>
        <p:spPr>
          <a:xfrm>
            <a:off x="6460236" y="6016752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73" name="Text 71"/>
          <p:cNvSpPr/>
          <p:nvPr/>
        </p:nvSpPr>
        <p:spPr>
          <a:xfrm>
            <a:off x="6597396" y="5916168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场域创造</a:t>
            </a:r>
            <a:endParaRPr lang="en-US" sz="1050" dirty="0"/>
          </a:p>
        </p:txBody>
      </p:sp>
      <p:sp>
        <p:nvSpPr>
          <p:cNvPr id="74" name="Text 72"/>
          <p:cNvSpPr/>
          <p:nvPr/>
        </p:nvSpPr>
        <p:spPr>
          <a:xfrm>
            <a:off x="8849838" y="5916168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抖音 / B 站 KOL 做不到</a:t>
            </a:r>
            <a:endParaRPr lang="en-US" sz="950" dirty="0"/>
          </a:p>
        </p:txBody>
      </p:sp>
      <p:sp>
        <p:nvSpPr>
          <p:cNvPr id="75" name="Shape 73"/>
          <p:cNvSpPr/>
          <p:nvPr/>
        </p:nvSpPr>
        <p:spPr>
          <a:xfrm>
            <a:off x="6460236" y="6327648"/>
            <a:ext cx="64008" cy="64008"/>
          </a:xfrm>
          <a:prstGeom prst="ellipse">
            <a:avLst/>
          </a:prstGeom>
          <a:solidFill>
            <a:srgbClr val="FBBF24"/>
          </a:solidFill>
        </p:spPr>
      </p:sp>
      <p:sp>
        <p:nvSpPr>
          <p:cNvPr id="76" name="Text 74"/>
          <p:cNvSpPr/>
          <p:nvPr/>
        </p:nvSpPr>
        <p:spPr>
          <a:xfrm>
            <a:off x="6597396" y="6227064"/>
            <a:ext cx="2252442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2026 招新</a:t>
            </a:r>
            <a:r>
              <a:rPr lang="zh-CN" altLang="en-US" sz="1050" b="1" dirty="0">
                <a:solidFill>
                  <a:srgbClr val="1E3A8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</a:t>
            </a:r>
            <a:endParaRPr lang="zh-CN" altLang="en-US" sz="1050" b="1" dirty="0">
              <a:solidFill>
                <a:srgbClr val="1E3A8A"/>
              </a:solidFill>
              <a:latin typeface="PingFang SC" pitchFamily="34" charset="0"/>
              <a:ea typeface="PingFang SC" pitchFamily="34" charset="-122"/>
              <a:cs typeface="PingFang SC" pitchFamily="34" charset="-120"/>
            </a:endParaRPr>
          </a:p>
        </p:txBody>
      </p:sp>
      <p:sp>
        <p:nvSpPr>
          <p:cNvPr id="77" name="Text 75"/>
          <p:cNvSpPr/>
          <p:nvPr/>
        </p:nvSpPr>
        <p:spPr>
          <a:xfrm>
            <a:off x="8849838" y="6227064"/>
            <a:ext cx="256187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从"内容"转向"你能在这里遇到谁"</a:t>
            </a:r>
            <a:endParaRPr lang="en-US" sz="950" dirty="0"/>
          </a:p>
        </p:txBody>
      </p:sp>
      <p:sp>
        <p:nvSpPr>
          <p:cNvPr id="78" name="Text 76"/>
          <p:cNvSpPr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数据来源：AI 基于启昌私董会知识星球 380 位成员 × 20,573 条发帖深度挖掘自动生成 · 2026-05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6815" y="182880"/>
            <a:ext cx="4572000" cy="6492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?</a:t>
            </a:r>
            <a:endParaRPr lang="en-US" sz="48000" dirty="0"/>
          </a:p>
        </p:txBody>
      </p:sp>
      <p:sp>
        <p:nvSpPr>
          <p:cNvPr id="3" name="Shape 1"/>
          <p:cNvSpPr/>
          <p:nvPr/>
        </p:nvSpPr>
        <p:spPr>
          <a:xfrm>
            <a:off x="777240" y="2395728"/>
            <a:ext cx="201168" cy="2286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4" name="Text 2"/>
          <p:cNvSpPr/>
          <p:nvPr/>
        </p:nvSpPr>
        <p:spPr>
          <a:xfrm>
            <a:off x="1069848" y="2286000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5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QUESTION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7132320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你 人 生 最 值 钱 的 资 产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kern="0" spc="3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是 什 么 ？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COMMON ANSWER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大  多  数  人  的  答  案  ·  正  在  快  速  贬  值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586588" y="2423160"/>
            <a:ext cx="352044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689708" y="2606040"/>
            <a:ext cx="1234440" cy="3657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15" name="Text 13"/>
          <p:cNvSpPr/>
          <p:nvPr/>
        </p:nvSpPr>
        <p:spPr>
          <a:xfrm>
            <a:off x="2689708" y="2606040"/>
            <a:ext cx="1234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 值 中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60908" y="3200400"/>
            <a:ext cx="29718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学历 / 专业背景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860908" y="3840480"/>
            <a:ext cx="29718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▼</a:t>
            </a:r>
            <a:endParaRPr lang="en-US" sz="3800" dirty="0"/>
          </a:p>
        </p:txBody>
      </p:sp>
      <p:sp>
        <p:nvSpPr>
          <p:cNvPr id="18" name="Text 16"/>
          <p:cNvSpPr/>
          <p:nvPr/>
        </p:nvSpPr>
        <p:spPr>
          <a:xfrm>
            <a:off x="860908" y="46177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1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通行证已普及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1043788" y="5212080"/>
            <a:ext cx="26060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20" name="Text 18"/>
          <p:cNvSpPr/>
          <p:nvPr/>
        </p:nvSpPr>
        <p:spPr>
          <a:xfrm>
            <a:off x="860908" y="53035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知识垄断的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时代通行证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335628" y="2423160"/>
            <a:ext cx="352044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438748" y="2606040"/>
            <a:ext cx="1234440" cy="3657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23" name="Text 21"/>
          <p:cNvSpPr/>
          <p:nvPr/>
        </p:nvSpPr>
        <p:spPr>
          <a:xfrm>
            <a:off x="6438748" y="2606040"/>
            <a:ext cx="1234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 值 中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609948" y="3200400"/>
            <a:ext cx="29718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职位 / 公司光环</a:t>
            </a:r>
            <a:endParaRPr lang="en-US" sz="1900" dirty="0"/>
          </a:p>
        </p:txBody>
      </p:sp>
      <p:sp>
        <p:nvSpPr>
          <p:cNvPr id="25" name="Text 23"/>
          <p:cNvSpPr/>
          <p:nvPr/>
        </p:nvSpPr>
        <p:spPr>
          <a:xfrm>
            <a:off x="4609948" y="3840480"/>
            <a:ext cx="29718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▼</a:t>
            </a:r>
            <a:endParaRPr lang="en-US" sz="3800" dirty="0"/>
          </a:p>
        </p:txBody>
      </p:sp>
      <p:sp>
        <p:nvSpPr>
          <p:cNvPr id="26" name="Text 24"/>
          <p:cNvSpPr/>
          <p:nvPr/>
        </p:nvSpPr>
        <p:spPr>
          <a:xfrm>
            <a:off x="4609948" y="46177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1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光环正在剥落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4792828" y="5212080"/>
            <a:ext cx="26060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28" name="Text 26"/>
          <p:cNvSpPr/>
          <p:nvPr/>
        </p:nvSpPr>
        <p:spPr>
          <a:xfrm>
            <a:off x="4609948" y="53035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平台赋予的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资源获取权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8084668" y="2423160"/>
            <a:ext cx="3520440" cy="35204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10187788" y="2606040"/>
            <a:ext cx="1234440" cy="365760"/>
          </a:xfrm>
          <a:prstGeom prst="rect">
            <a:avLst/>
          </a:prstGeom>
          <a:solidFill>
            <a:srgbClr val="C53030"/>
          </a:solidFill>
        </p:spPr>
      </p:sp>
      <p:sp>
        <p:nvSpPr>
          <p:cNvPr id="31" name="Text 29"/>
          <p:cNvSpPr/>
          <p:nvPr/>
        </p:nvSpPr>
        <p:spPr>
          <a:xfrm>
            <a:off x="10187788" y="2606040"/>
            <a:ext cx="123444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贬 值 中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358988" y="3200400"/>
            <a:ext cx="29718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技能 / 经验</a:t>
            </a:r>
            <a:endParaRPr lang="en-US" sz="1900" dirty="0"/>
          </a:p>
        </p:txBody>
      </p:sp>
      <p:sp>
        <p:nvSpPr>
          <p:cNvPr id="33" name="Text 31"/>
          <p:cNvSpPr/>
          <p:nvPr/>
        </p:nvSpPr>
        <p:spPr>
          <a:xfrm>
            <a:off x="8358988" y="3840480"/>
            <a:ext cx="29718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▼</a:t>
            </a:r>
            <a:endParaRPr lang="en-US" sz="3800" dirty="0"/>
          </a:p>
        </p:txBody>
      </p:sp>
      <p:sp>
        <p:nvSpPr>
          <p:cNvPr id="34" name="Text 32"/>
          <p:cNvSpPr/>
          <p:nvPr/>
        </p:nvSpPr>
        <p:spPr>
          <a:xfrm>
            <a:off x="8358988" y="46177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100" dirty="0">
                <a:solidFill>
                  <a:srgbClr val="C5303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替代风险攀升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8541868" y="5212080"/>
            <a:ext cx="2606040" cy="18288"/>
          </a:xfrm>
          <a:prstGeom prst="rect">
            <a:avLst/>
          </a:prstGeom>
          <a:solidFill>
            <a:srgbClr val="E2E8F0"/>
          </a:solidFill>
        </p:spPr>
      </p:sp>
      <p:sp>
        <p:nvSpPr>
          <p:cNvPr id="36" name="Text 34"/>
          <p:cNvSpPr/>
          <p:nvPr/>
        </p:nvSpPr>
        <p:spPr>
          <a:xfrm>
            <a:off x="8358988" y="5303520"/>
            <a:ext cx="2971800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深耕多年的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i="1" dirty="0">
                <a:solidFill>
                  <a:srgbClr val="475569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专业壁垒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640080" y="6263640"/>
            <a:ext cx="10881360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38" name="Text 36"/>
          <p:cNvSpPr/>
          <p:nvPr/>
        </p:nvSpPr>
        <p:spPr>
          <a:xfrm>
            <a:off x="640080" y="6263640"/>
            <a:ext cx="1088136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这三样东西，正在以你想象不到的速度贬值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07647" y="320040"/>
            <a:ext cx="32004" cy="41148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3" name="Shape 1"/>
          <p:cNvSpPr/>
          <p:nvPr/>
        </p:nvSpPr>
        <p:spPr>
          <a:xfrm>
            <a:off x="11551615" y="402336"/>
            <a:ext cx="146304" cy="146304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4" name="Shape 2"/>
          <p:cNvSpPr/>
          <p:nvPr/>
        </p:nvSpPr>
        <p:spPr>
          <a:xfrm>
            <a:off x="11231575" y="6492240"/>
            <a:ext cx="237744" cy="25603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5" name="Shape 3"/>
          <p:cNvSpPr/>
          <p:nvPr/>
        </p:nvSpPr>
        <p:spPr>
          <a:xfrm>
            <a:off x="11515039" y="6492240"/>
            <a:ext cx="128016" cy="25603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6" name="Shape 4"/>
          <p:cNvSpPr/>
          <p:nvPr/>
        </p:nvSpPr>
        <p:spPr>
          <a:xfrm>
            <a:off x="11752783" y="6446520"/>
            <a:ext cx="109728" cy="109728"/>
          </a:xfrm>
          <a:prstGeom prst="star4">
            <a:avLst/>
          </a:prstGeom>
          <a:solidFill>
            <a:srgbClr val="FBBF24"/>
          </a:solidFill>
        </p:spPr>
      </p:sp>
      <p:sp>
        <p:nvSpPr>
          <p:cNvPr id="7" name="Shape 5"/>
          <p:cNvSpPr/>
          <p:nvPr/>
        </p:nvSpPr>
        <p:spPr>
          <a:xfrm>
            <a:off x="443484" y="6341364"/>
            <a:ext cx="118872" cy="118872"/>
          </a:xfrm>
          <a:prstGeom prst="star4">
            <a:avLst/>
          </a:prstGeom>
          <a:solidFill>
            <a:srgbClr val="FFE082"/>
          </a:solidFill>
        </p:spPr>
      </p:sp>
      <p:sp>
        <p:nvSpPr>
          <p:cNvPr id="8" name="Shape 6"/>
          <p:cNvSpPr/>
          <p:nvPr/>
        </p:nvSpPr>
        <p:spPr>
          <a:xfrm>
            <a:off x="640080" y="676656"/>
            <a:ext cx="201168" cy="22860"/>
          </a:xfrm>
          <a:prstGeom prst="rect">
            <a:avLst/>
          </a:prstGeom>
          <a:solidFill>
            <a:srgbClr val="FBBF24">
              <a:alpha val="85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932688" y="56692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94A3B8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DECAY · 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000" b="1" kern="0" spc="2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  历  的  旧  逻  辑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640080" y="1874520"/>
            <a:ext cx="502920" cy="36576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2" name="Shape 10"/>
          <p:cNvSpPr/>
          <p:nvPr/>
        </p:nvSpPr>
        <p:spPr>
          <a:xfrm>
            <a:off x="1188720" y="1874520"/>
            <a:ext cx="228600" cy="36576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3" name="Shape 11"/>
          <p:cNvSpPr/>
          <p:nvPr/>
        </p:nvSpPr>
        <p:spPr>
          <a:xfrm>
            <a:off x="640080" y="2331720"/>
            <a:ext cx="5212080" cy="329184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2331720"/>
            <a:ext cx="73152" cy="3291840"/>
          </a:xfrm>
          <a:prstGeom prst="rect">
            <a:avLst/>
          </a:prstGeom>
          <a:solidFill>
            <a:srgbClr val="2B6CB0"/>
          </a:solidFill>
        </p:spPr>
      </p:sp>
      <p:sp>
        <p:nvSpPr>
          <p:cNvPr id="15" name="Text 13"/>
          <p:cNvSpPr/>
          <p:nvPr/>
        </p:nvSpPr>
        <p:spPr>
          <a:xfrm>
            <a:off x="914400" y="2514600"/>
            <a:ext cx="475488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2B6CB0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过去：稀缺资源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914400" y="2971800"/>
            <a:ext cx="4754880" cy="24231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在过去，学历 = 知识垄断 = 社会通行证。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学历意味着掌握极为稀缺的、受限的知识资源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它构成职业准入的核心壁垒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· 是企业筛选人才的金标准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355080" y="2331720"/>
            <a:ext cx="5166360" cy="3291840"/>
          </a:xfrm>
          <a:prstGeom prst="rect">
            <a:avLst/>
          </a:prstGeom>
          <a:solidFill>
            <a:srgbClr val="EEF4FB"/>
          </a:solidFill>
        </p:spPr>
      </p:sp>
      <p:sp>
        <p:nvSpPr>
          <p:cNvPr id="18" name="Shape 16"/>
          <p:cNvSpPr/>
          <p:nvPr/>
        </p:nvSpPr>
        <p:spPr>
          <a:xfrm>
            <a:off x="6355080" y="2331720"/>
            <a:ext cx="73152" cy="329184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19" name="Text 17"/>
          <p:cNvSpPr/>
          <p:nvPr/>
        </p:nvSpPr>
        <p:spPr>
          <a:xfrm>
            <a:off x="6629400" y="2514600"/>
            <a:ext cx="47091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1E3A8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现在：基础门槛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629400" y="2971800"/>
            <a:ext cx="4709160" cy="24231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学历从"稀缺资源"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向"基础门槛"转变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边际效应正在迅速递减</a:t>
            </a: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endParaRPr lang="en-US" sz="1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kern="0" spc="100" dirty="0">
                <a:solidFill>
                  <a:srgbClr val="0F172A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竞争壁垒消融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779008" y="3794760"/>
            <a:ext cx="64008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→</a:t>
            </a:r>
            <a:endParaRPr lang="en-US" sz="2800" dirty="0"/>
          </a:p>
        </p:txBody>
      </p:sp>
      <p:sp>
        <p:nvSpPr>
          <p:cNvPr id="22" name="Shape 20"/>
          <p:cNvSpPr/>
          <p:nvPr/>
        </p:nvSpPr>
        <p:spPr>
          <a:xfrm>
            <a:off x="640080" y="5852160"/>
            <a:ext cx="10881360" cy="64008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23" name="Shape 21"/>
          <p:cNvSpPr/>
          <p:nvPr/>
        </p:nvSpPr>
        <p:spPr>
          <a:xfrm>
            <a:off x="640080" y="5852160"/>
            <a:ext cx="73152" cy="640080"/>
          </a:xfrm>
          <a:prstGeom prst="rect">
            <a:avLst/>
          </a:prstGeom>
          <a:solidFill>
            <a:srgbClr val="FBBF24"/>
          </a:solidFill>
        </p:spPr>
      </p:sp>
      <p:sp>
        <p:nvSpPr>
          <p:cNvPr id="24" name="Text 22"/>
          <p:cNvSpPr/>
          <p:nvPr/>
        </p:nvSpPr>
        <p:spPr>
          <a:xfrm>
            <a:off x="868680" y="5852160"/>
            <a:ext cx="105156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kern="0" spc="200" dirty="0">
                <a:solidFill>
                  <a:srgbClr val="FBBF24"/>
                </a:solidFill>
                <a:latin typeface="苹方-简" panose="020B0400000000000000" pitchFamily="34" charset="-122"/>
                <a:ea typeface="苹方-简" panose="020B0400000000000000" pitchFamily="34" charset="-122"/>
                <a:cs typeface="苹方-简" panose="020B0400000000000000" pitchFamily="34" charset="-120"/>
              </a:rPr>
              <a:t>核心洞察：学历从"稀缺资源"向"基础门槛"转变，边际效应迅速递减</a:t>
            </a:r>
            <a:endParaRPr lang="en-US" sz="1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0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1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2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3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4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5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6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7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8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19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2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20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3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4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5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6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7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8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ags/tag9.xml><?xml version="1.0" encoding="utf-8"?>
<p:tagLst xmlns:p="http://schemas.openxmlformats.org/presentationml/2006/main">
  <p:tag name="KSO_WM_DIAGRAM_VIRTUALLY_FRAME" val="{&quot;height&quot;:315.36,&quot;left&quot;:38.98803149606299,&quot;top&quot;:201.6,&quot;width&quot;:886.41196850393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9395</Words>
  <Application>WPS 演示</Application>
  <PresentationFormat>On-screen Show (16:9)</PresentationFormat>
  <Paragraphs>1280</Paragraphs>
  <Slides>48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1" baseType="lpstr">
      <vt:lpstr>Arial</vt:lpstr>
      <vt:lpstr>宋体</vt:lpstr>
      <vt:lpstr>Wingdings</vt:lpstr>
      <vt:lpstr>苹方-简</vt:lpstr>
      <vt:lpstr>冬青黑体简体中文</vt:lpstr>
      <vt:lpstr>苹方-简</vt:lpstr>
      <vt:lpstr>Calibri</vt:lpstr>
      <vt:lpstr>Helvetica Neue</vt:lpstr>
      <vt:lpstr>微软雅黑</vt:lpstr>
      <vt:lpstr>汉仪旗黑</vt:lpstr>
      <vt:lpstr>宋体</vt:lpstr>
      <vt:lpstr>Arial Unicode MS</vt:lpstr>
      <vt:lpstr>等线</vt:lpstr>
      <vt:lpstr>汉仪中等线KW</vt:lpstr>
      <vt:lpstr>汉仪书宋二KW</vt:lpstr>
      <vt:lpstr>Arial</vt:lpstr>
      <vt:lpstr>苹方-简</vt:lpstr>
      <vt:lpstr>思源黑体 CN</vt:lpstr>
      <vt:lpstr>PingFang SC</vt:lpstr>
      <vt:lpstr>PingFang SC</vt:lpstr>
      <vt:lpstr>PingFang SC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财富破局课 2026 · Day4</dc:title>
  <dc:creator>启昌</dc:creator>
  <dc:subject>PptxGenJS Presentation</dc:subject>
  <cp:lastModifiedBy>WPS_273106823</cp:lastModifiedBy>
  <cp:revision>10</cp:revision>
  <dcterms:created xsi:type="dcterms:W3CDTF">2026-05-15T09:23:25Z</dcterms:created>
  <dcterms:modified xsi:type="dcterms:W3CDTF">2026-05-15T09:23:25Z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6688AD93CBD7561BD091016AA4CFBAF4_43</vt:lpwstr>
  </property>
</Properties>
</file>