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1" r:id="rId3"/>
  </p:sldMasterIdLst>
  <p:notesMasterIdLst>
    <p:notesMasterId r:id="rId5"/>
  </p:notesMasterIdLst>
  <p:sldIdLst>
    <p:sldId id="256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38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383" r:id="rId23"/>
    <p:sldId id="395" r:id="rId24"/>
    <p:sldId id="384" r:id="rId25"/>
    <p:sldId id="276" r:id="rId26"/>
    <p:sldId id="277" r:id="rId27"/>
    <p:sldId id="278" r:id="rId28"/>
    <p:sldId id="279" r:id="rId29"/>
    <p:sldId id="386" r:id="rId30"/>
    <p:sldId id="281" r:id="rId31"/>
    <p:sldId id="282" r:id="rId32"/>
    <p:sldId id="283" r:id="rId33"/>
    <p:sldId id="285" r:id="rId34"/>
    <p:sldId id="286" r:id="rId35"/>
    <p:sldId id="287" r:id="rId36"/>
    <p:sldId id="385" r:id="rId37"/>
    <p:sldId id="288" r:id="rId38"/>
    <p:sldId id="388" r:id="rId39"/>
    <p:sldId id="289" r:id="rId40"/>
    <p:sldId id="290" r:id="rId41"/>
    <p:sldId id="292" r:id="rId42"/>
    <p:sldId id="389" r:id="rId43"/>
    <p:sldId id="293" r:id="rId44"/>
    <p:sldId id="297" r:id="rId45"/>
    <p:sldId id="300" r:id="rId46"/>
    <p:sldId id="299" r:id="rId47"/>
    <p:sldId id="387" r:id="rId48"/>
    <p:sldId id="294" r:id="rId49"/>
    <p:sldId id="295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81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12" r:id="rId70"/>
    <p:sldId id="382" r:id="rId71"/>
    <p:sldId id="321" r:id="rId72"/>
    <p:sldId id="322" r:id="rId73"/>
    <p:sldId id="323" r:id="rId74"/>
    <p:sldId id="324" r:id="rId75"/>
    <p:sldId id="325" r:id="rId76"/>
    <p:sldId id="326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8" r:id="rId86"/>
    <p:sldId id="339" r:id="rId87"/>
    <p:sldId id="337" r:id="rId88"/>
    <p:sldId id="336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91" r:id="rId99"/>
    <p:sldId id="390" r:id="rId100"/>
    <p:sldId id="351" r:id="rId101"/>
    <p:sldId id="399" r:id="rId102"/>
    <p:sldId id="355" r:id="rId103"/>
    <p:sldId id="356" r:id="rId104"/>
    <p:sldId id="393" r:id="rId105"/>
    <p:sldId id="352" r:id="rId106"/>
    <p:sldId id="353" r:id="rId107"/>
    <p:sldId id="358" r:id="rId108"/>
    <p:sldId id="359" r:id="rId109"/>
    <p:sldId id="392" r:id="rId110"/>
    <p:sldId id="360" r:id="rId111"/>
    <p:sldId id="361" r:id="rId112"/>
    <p:sldId id="363" r:id="rId113"/>
    <p:sldId id="362" r:id="rId114"/>
    <p:sldId id="364" r:id="rId115"/>
    <p:sldId id="365" r:id="rId116"/>
    <p:sldId id="397" r:id="rId117"/>
    <p:sldId id="398" r:id="rId118"/>
    <p:sldId id="400" r:id="rId119"/>
    <p:sldId id="366" r:id="rId120"/>
    <p:sldId id="367" r:id="rId121"/>
    <p:sldId id="368" r:id="rId122"/>
    <p:sldId id="369" r:id="rId123"/>
    <p:sldId id="370" r:id="rId124"/>
    <p:sldId id="371" r:id="rId125"/>
    <p:sldId id="372" r:id="rId126"/>
    <p:sldId id="373" r:id="rId127"/>
    <p:sldId id="374" r:id="rId128"/>
    <p:sldId id="378" r:id="rId129"/>
    <p:sldId id="375" r:id="rId130"/>
    <p:sldId id="379" r:id="rId13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136" d="100"/>
          <a:sy n="136" d="100"/>
        </p:scale>
        <p:origin x="21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5.xml"/><Relationship Id="rId98" Type="http://schemas.openxmlformats.org/officeDocument/2006/relationships/slide" Target="slides/slide94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" Type="http://schemas.openxmlformats.org/officeDocument/2006/relationships/slide" Target="slides/slide5.xml"/><Relationship Id="rId89" Type="http://schemas.openxmlformats.org/officeDocument/2006/relationships/slide" Target="slides/slide85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4" Type="http://schemas.openxmlformats.org/officeDocument/2006/relationships/tableStyles" Target="tableStyles.xml"/><Relationship Id="rId133" Type="http://schemas.openxmlformats.org/officeDocument/2006/relationships/viewProps" Target="viewProps.xml"/><Relationship Id="rId132" Type="http://schemas.openxmlformats.org/officeDocument/2006/relationships/presProps" Target="presProps.xml"/><Relationship Id="rId131" Type="http://schemas.openxmlformats.org/officeDocument/2006/relationships/slide" Target="slides/slide127.xml"/><Relationship Id="rId130" Type="http://schemas.openxmlformats.org/officeDocument/2006/relationships/slide" Target="slides/slide126.xml"/><Relationship Id="rId13" Type="http://schemas.openxmlformats.org/officeDocument/2006/relationships/slide" Target="slides/slide9.xml"/><Relationship Id="rId129" Type="http://schemas.openxmlformats.org/officeDocument/2006/relationships/slide" Target="slides/slide125.xml"/><Relationship Id="rId128" Type="http://schemas.openxmlformats.org/officeDocument/2006/relationships/slide" Target="slides/slide124.xml"/><Relationship Id="rId127" Type="http://schemas.openxmlformats.org/officeDocument/2006/relationships/slide" Target="slides/slide123.xml"/><Relationship Id="rId126" Type="http://schemas.openxmlformats.org/officeDocument/2006/relationships/slide" Target="slides/slide122.xml"/><Relationship Id="rId125" Type="http://schemas.openxmlformats.org/officeDocument/2006/relationships/slide" Target="slides/slide121.xml"/><Relationship Id="rId124" Type="http://schemas.openxmlformats.org/officeDocument/2006/relationships/slide" Target="slides/slide120.xml"/><Relationship Id="rId123" Type="http://schemas.openxmlformats.org/officeDocument/2006/relationships/slide" Target="slides/slide119.xml"/><Relationship Id="rId122" Type="http://schemas.openxmlformats.org/officeDocument/2006/relationships/slide" Target="slides/slide118.xml"/><Relationship Id="rId121" Type="http://schemas.openxmlformats.org/officeDocument/2006/relationships/slide" Target="slides/slide117.xml"/><Relationship Id="rId120" Type="http://schemas.openxmlformats.org/officeDocument/2006/relationships/slide" Target="slides/slide116.xml"/><Relationship Id="rId12" Type="http://schemas.openxmlformats.org/officeDocument/2006/relationships/slide" Target="slides/slide8.xml"/><Relationship Id="rId119" Type="http://schemas.openxmlformats.org/officeDocument/2006/relationships/slide" Target="slides/slide115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4" Type="http://schemas.openxmlformats.org/officeDocument/2006/relationships/slide" Target="slides/slide110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110" Type="http://schemas.openxmlformats.org/officeDocument/2006/relationships/slide" Target="slides/slide106.xml"/><Relationship Id="rId11" Type="http://schemas.openxmlformats.org/officeDocument/2006/relationships/slide" Target="slides/slide7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7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pic>
        <p:nvPicPr>
          <p:cNvPr id="5" name="图像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729" y="362764"/>
            <a:ext cx="2101309" cy="66255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10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3" Type="http://schemas.openxmlformats.org/officeDocument/2006/relationships/notesSlide" Target="../notesSlides/notesSlide10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28.png"/><Relationship Id="rId10" Type="http://schemas.openxmlformats.org/officeDocument/2006/relationships/image" Target="../media/image127.png"/><Relationship Id="rId1" Type="http://schemas.openxmlformats.org/officeDocument/2006/relationships/image" Target="../media/image118.png"/></Relationships>
</file>

<file path=ppt/slides/_rels/slide10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55.png"/></Relationships>
</file>

<file path=ppt/slides/_rels/slide10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35.png"/><Relationship Id="rId3" Type="http://schemas.openxmlformats.org/officeDocument/2006/relationships/image" Target="../media/image80.png"/><Relationship Id="rId2" Type="http://schemas.openxmlformats.org/officeDocument/2006/relationships/image" Target="../media/image134.png"/><Relationship Id="rId1" Type="http://schemas.openxmlformats.org/officeDocument/2006/relationships/image" Target="../media/image55.png"/></Relationships>
</file>

<file path=ppt/slides/_rels/slide10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0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84.png"/><Relationship Id="rId2" Type="http://schemas.openxmlformats.org/officeDocument/2006/relationships/image" Target="../media/image142.png"/><Relationship Id="rId1" Type="http://schemas.openxmlformats.org/officeDocument/2006/relationships/image" Target="../media/image6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3.png"/></Relationships>
</file>

<file path=ppt/slides/_rels/slide1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48.png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1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3" Type="http://schemas.openxmlformats.org/officeDocument/2006/relationships/image" Target="../media/image152.png"/><Relationship Id="rId2" Type="http://schemas.openxmlformats.org/officeDocument/2006/relationships/image" Target="../media/image95.png"/><Relationship Id="rId1" Type="http://schemas.openxmlformats.org/officeDocument/2006/relationships/image" Target="../media/image151.png"/></Relationships>
</file>

<file path=ppt/slides/_rels/slide1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1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1" Type="http://schemas.openxmlformats.org/officeDocument/2006/relationships/image" Target="../media/image15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slides/_rels/slide1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1" Type="http://schemas.openxmlformats.org/officeDocument/2006/relationships/image" Target="../media/image6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image" Target="../media/image91.png"/><Relationship Id="rId4" Type="http://schemas.openxmlformats.org/officeDocument/2006/relationships/tags" Target="../tags/tag1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9" Type="http://schemas.openxmlformats.org/officeDocument/2006/relationships/notesSlide" Target="../notesSlides/notesSlide74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61.png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9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9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1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1" r="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5339182" y="1524305"/>
            <a:ext cx="1522476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</a:t>
            </a:r>
            <a:endParaRPr lang="en-US" sz="1400" dirty="0"/>
          </a:p>
        </p:txBody>
      </p:sp>
      <p:sp>
        <p:nvSpPr>
          <p:cNvPr id="6" name="Text 3"/>
          <p:cNvSpPr txBox="1"/>
          <p:nvPr/>
        </p:nvSpPr>
        <p:spPr>
          <a:xfrm>
            <a:off x="1067105" y="2367382"/>
            <a:ext cx="10058400" cy="9244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600" b="1" kern="0" spc="-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扎根复利 拥抱红利</a:t>
            </a:r>
            <a:endParaRPr lang="en-US" sz="6600" dirty="0"/>
          </a:p>
        </p:txBody>
      </p:sp>
      <p:sp>
        <p:nvSpPr>
          <p:cNvPr id="7" name="Text 4"/>
          <p:cNvSpPr txBox="1"/>
          <p:nvPr/>
        </p:nvSpPr>
        <p:spPr>
          <a:xfrm>
            <a:off x="4165092" y="3917290"/>
            <a:ext cx="3870655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kern="0" spc="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3571646" y="5051146"/>
            <a:ext cx="5048402" cy="476402"/>
          </a:xfrm>
          <a:prstGeom prst="roundRect">
            <a:avLst>
              <a:gd name="adj" fmla="val 191939"/>
            </a:avLst>
          </a:prstGeom>
          <a:solidFill>
            <a:srgbClr val="061040"/>
          </a:solidFill>
          <a:ln w="12700">
            <a:solidFill>
              <a:srgbClr val="6478C8">
                <a:alpha val="40000"/>
              </a:srgbClr>
            </a:solidFill>
            <a:prstDash val="solid"/>
          </a:ln>
          <a:effectLst>
            <a:outerShdw blurRad="139700" dist="38100" dir="16200000" algn="bl" rotWithShape="0">
              <a:srgbClr val="000000">
                <a:alpha val="20000"/>
              </a:srgbClr>
            </a:outerShdw>
          </a:effectLst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7622" y="5212994"/>
            <a:ext cx="152705" cy="152705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4535424" y="5181905"/>
            <a:ext cx="1139342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E6F0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2026年3月7-8日</a:t>
            </a:r>
            <a:endParaRPr lang="en-US" sz="11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 t="-2083" b="-2083"/>
          <a:stretch>
            <a:fillRect/>
          </a:stretch>
        </p:blipFill>
        <p:spPr>
          <a:xfrm>
            <a:off x="5757977" y="5174590"/>
            <a:ext cx="9144" cy="22860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58230" y="5212994"/>
            <a:ext cx="152705" cy="152705"/>
          </a:xfrm>
          <a:prstGeom prst="rect">
            <a:avLst/>
          </a:prstGeom>
        </p:spPr>
      </p:pic>
      <p:sp>
        <p:nvSpPr>
          <p:cNvPr id="13" name="Text 7"/>
          <p:cNvSpPr txBox="1"/>
          <p:nvPr/>
        </p:nvSpPr>
        <p:spPr>
          <a:xfrm>
            <a:off x="6206033" y="5181905"/>
            <a:ext cx="1902866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E6F0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深圳南山 · 益田威斯汀酒店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1796796" y="736092"/>
            <a:ext cx="8601761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3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MOORE'S LAW INSIGHT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814730" y="1174090"/>
            <a:ext cx="10566806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摩尔定律的 </a:t>
            </a:r>
            <a:r>
              <a:rPr lang="en-US" sz="72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复利启示</a:t>
            </a:r>
            <a:endParaRPr lang="en-US" sz="7200" dirty="0"/>
          </a:p>
        </p:txBody>
      </p:sp>
      <p:sp>
        <p:nvSpPr>
          <p:cNvPr id="6" name="Shape 4"/>
          <p:cNvSpPr/>
          <p:nvPr/>
        </p:nvSpPr>
        <p:spPr>
          <a:xfrm>
            <a:off x="914400" y="2659990"/>
            <a:ext cx="4800600" cy="3276295"/>
          </a:xfrm>
          <a:prstGeom prst="roundRect">
            <a:avLst>
              <a:gd name="adj" fmla="val 2596"/>
            </a:avLst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2915107" y="3050438"/>
            <a:ext cx="800100" cy="409651"/>
          </a:xfrm>
          <a:prstGeom prst="roundRect">
            <a:avLst>
              <a:gd name="adj" fmla="val 207641"/>
            </a:avLst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2885846" y="3050438"/>
            <a:ext cx="857707" cy="4096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28600" tIns="76200" rIns="228600" bIns="7620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观察</a:t>
            </a:r>
            <a:endParaRPr lang="en-US" sz="13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10205" y="3822192"/>
            <a:ext cx="609905" cy="609905"/>
          </a:xfrm>
          <a:prstGeom prst="rect">
            <a:avLst/>
          </a:prstGeom>
        </p:spPr>
      </p:pic>
      <p:sp>
        <p:nvSpPr>
          <p:cNvPr id="10" name="Text 7"/>
          <p:cNvSpPr txBox="1"/>
          <p:nvPr/>
        </p:nvSpPr>
        <p:spPr>
          <a:xfrm>
            <a:off x="1886407" y="4794199"/>
            <a:ext cx="285750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集成电路上可容纳的晶体管数目</a:t>
            </a:r>
            <a:endParaRPr lang="en-US" sz="1500" dirty="0"/>
          </a:p>
        </p:txBody>
      </p:sp>
      <p:sp>
        <p:nvSpPr>
          <p:cNvPr id="11" name="Text 8"/>
          <p:cNvSpPr txBox="1"/>
          <p:nvPr/>
        </p:nvSpPr>
        <p:spPr>
          <a:xfrm>
            <a:off x="1886407" y="5174590"/>
            <a:ext cx="2857500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约每18个月增加一倍</a:t>
            </a:r>
            <a:endParaRPr lang="en-US" sz="18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2"/>
          <a:srcRect t="-120" b="-120"/>
          <a:stretch>
            <a:fillRect/>
          </a:stretch>
        </p:blipFill>
        <p:spPr>
          <a:xfrm>
            <a:off x="5976518" y="3705149"/>
            <a:ext cx="237744" cy="38130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6476695" y="2659990"/>
            <a:ext cx="4800600" cy="3276295"/>
          </a:xfrm>
          <a:prstGeom prst="roundRect">
            <a:avLst>
              <a:gd name="adj" fmla="val 2596"/>
            </a:avLst>
          </a:prstGeom>
          <a:solidFill>
            <a:srgbClr val="C9A84C">
              <a:alpha val="5000"/>
            </a:srgbClr>
          </a:solidFill>
          <a:ln w="12700">
            <a:solidFill>
              <a:srgbClr val="C9A84C">
                <a:alpha val="30000"/>
              </a:srgbClr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477402" y="3050438"/>
            <a:ext cx="800100" cy="409651"/>
          </a:xfrm>
          <a:prstGeom prst="roundRect">
            <a:avLst>
              <a:gd name="adj" fmla="val 207641"/>
            </a:avLst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449056" y="3050438"/>
            <a:ext cx="857707" cy="4096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28600" tIns="76200" rIns="228600" bIns="7620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本质</a:t>
            </a:r>
            <a:endParaRPr lang="en-US" sz="130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rcRect t="-25" b="-25"/>
          <a:stretch>
            <a:fillRect/>
          </a:stretch>
        </p:blipFill>
        <p:spPr>
          <a:xfrm>
            <a:off x="8648395" y="3822192"/>
            <a:ext cx="457200" cy="609905"/>
          </a:xfrm>
          <a:prstGeom prst="rect">
            <a:avLst/>
          </a:prstGeom>
        </p:spPr>
      </p:pic>
      <p:sp>
        <p:nvSpPr>
          <p:cNvPr id="17" name="Text 12"/>
          <p:cNvSpPr txBox="1"/>
          <p:nvPr/>
        </p:nvSpPr>
        <p:spPr>
          <a:xfrm>
            <a:off x="7889443" y="4794199"/>
            <a:ext cx="1975104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性能翻倍，成本减半</a:t>
            </a:r>
            <a:endParaRPr lang="en-US" sz="1500" dirty="0"/>
          </a:p>
        </p:txBody>
      </p:sp>
      <p:sp>
        <p:nvSpPr>
          <p:cNvPr id="18" name="Text 13"/>
          <p:cNvSpPr txBox="1"/>
          <p:nvPr/>
        </p:nvSpPr>
        <p:spPr>
          <a:xfrm>
            <a:off x="7889443" y="5174590"/>
            <a:ext cx="1975104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指数级增长的力量</a:t>
            </a:r>
            <a:endParaRPr lang="en-US" sz="1800" dirty="0"/>
          </a:p>
        </p:txBody>
      </p:sp>
      <p:sp>
        <p:nvSpPr>
          <p:cNvPr id="19" name="Text 1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71500" y="761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775290" y="4190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1580083" y="2276856"/>
            <a:ext cx="9041587" cy="6007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最小阻力不是去做看上去容易的事</a:t>
            </a:r>
            <a:endParaRPr lang="en-US" sz="39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384" b="-384"/>
          <a:stretch>
            <a:fillRect/>
          </a:stretch>
        </p:blipFill>
        <p:spPr>
          <a:xfrm>
            <a:off x="5619902" y="3385109"/>
            <a:ext cx="95280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1030529" y="3803904"/>
            <a:ext cx="10140696" cy="7818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而是让</a:t>
            </a:r>
            <a:r>
              <a:rPr lang="en-US" sz="51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正确的事</a:t>
            </a: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更容易发生 </a:t>
            </a:r>
            <a:endParaRPr lang="en-US" sz="51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571500"/>
            <a:ext cx="10972800" cy="5532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怎样走通最小阻力之路？</a:t>
            </a:r>
            <a:endParaRPr lang="en-US" sz="3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761695" y="1272845"/>
            <a:ext cx="761695" cy="57607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61695" y="1710842"/>
            <a:ext cx="5143500" cy="4581144"/>
          </a:xfrm>
          <a:prstGeom prst="roundRect">
            <a:avLst>
              <a:gd name="adj" fmla="val 132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 l="-10" r="-10"/>
          <a:stretch>
            <a:fillRect/>
          </a:stretch>
        </p:blipFill>
        <p:spPr>
          <a:xfrm>
            <a:off x="4419295" y="4562856"/>
            <a:ext cx="1666951" cy="1904695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6286500" y="1710842"/>
            <a:ext cx="5143500" cy="4581144"/>
          </a:xfrm>
          <a:prstGeom prst="roundRect">
            <a:avLst>
              <a:gd name="adj" fmla="val 1328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 l="-10" r="-10"/>
          <a:stretch>
            <a:fillRect/>
          </a:stretch>
        </p:blipFill>
        <p:spPr>
          <a:xfrm>
            <a:off x="9944100" y="4562856"/>
            <a:ext cx="1666951" cy="1904695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1152144" y="3054096"/>
            <a:ext cx="43626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144" y="2177186"/>
            <a:ext cx="304495" cy="304495"/>
          </a:xfrm>
          <a:prstGeom prst="rect">
            <a:avLst/>
          </a:prstGeom>
        </p:spPr>
      </p:pic>
      <p:sp>
        <p:nvSpPr>
          <p:cNvPr id="12" name="Text 6"/>
          <p:cNvSpPr txBox="1"/>
          <p:nvPr/>
        </p:nvSpPr>
        <p:spPr>
          <a:xfrm>
            <a:off x="1571854" y="2101291"/>
            <a:ext cx="1000354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做减法</a:t>
            </a:r>
            <a:endParaRPr lang="en-US" sz="2400" dirty="0"/>
          </a:p>
        </p:txBody>
      </p:sp>
      <p:sp>
        <p:nvSpPr>
          <p:cNvPr id="13" name="Text 7"/>
          <p:cNvSpPr txBox="1"/>
          <p:nvPr/>
        </p:nvSpPr>
        <p:spPr>
          <a:xfrm>
            <a:off x="1152144" y="2634386"/>
            <a:ext cx="45537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降低门槛，让行动更轻松</a:t>
            </a:r>
            <a:endParaRPr lang="en-US" sz="1200" dirty="0"/>
          </a:p>
        </p:txBody>
      </p:sp>
      <p:sp>
        <p:nvSpPr>
          <p:cNvPr id="14" name="Shape 8"/>
          <p:cNvSpPr/>
          <p:nvPr/>
        </p:nvSpPr>
        <p:spPr>
          <a:xfrm>
            <a:off x="1152144" y="3367735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C9A84C">
              <a:alpha val="1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7300" y="3472891"/>
            <a:ext cx="171907" cy="171907"/>
          </a:xfrm>
          <a:prstGeom prst="rect">
            <a:avLst/>
          </a:prstGeom>
        </p:spPr>
      </p:pic>
      <p:sp>
        <p:nvSpPr>
          <p:cNvPr id="16" name="Text 9"/>
          <p:cNvSpPr txBox="1"/>
          <p:nvPr/>
        </p:nvSpPr>
        <p:spPr>
          <a:xfrm>
            <a:off x="1686154" y="3367735"/>
            <a:ext cx="40197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减决策</a:t>
            </a:r>
            <a:endParaRPr lang="en-US" sz="1500" dirty="0"/>
          </a:p>
        </p:txBody>
      </p:sp>
      <p:sp>
        <p:nvSpPr>
          <p:cNvPr id="17" name="Text 10"/>
          <p:cNvSpPr txBox="1"/>
          <p:nvPr/>
        </p:nvSpPr>
        <p:spPr>
          <a:xfrm>
            <a:off x="1686154" y="3691433"/>
            <a:ext cx="40197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固定时间、地点、流程，减少消耗意志力的选择过程。</a:t>
            </a:r>
            <a:endParaRPr lang="en-US" sz="1000" dirty="0"/>
          </a:p>
        </p:txBody>
      </p:sp>
      <p:sp>
        <p:nvSpPr>
          <p:cNvPr id="18" name="Shape 11"/>
          <p:cNvSpPr/>
          <p:nvPr/>
        </p:nvSpPr>
        <p:spPr>
          <a:xfrm>
            <a:off x="1152144" y="4120286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C9A84C">
              <a:alpha val="1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7300" y="4225442"/>
            <a:ext cx="171907" cy="171907"/>
          </a:xfrm>
          <a:prstGeom prst="rect">
            <a:avLst/>
          </a:prstGeom>
        </p:spPr>
      </p:pic>
      <p:sp>
        <p:nvSpPr>
          <p:cNvPr id="20" name="Text 12"/>
          <p:cNvSpPr txBox="1"/>
          <p:nvPr/>
        </p:nvSpPr>
        <p:spPr>
          <a:xfrm>
            <a:off x="1686154" y="4120286"/>
            <a:ext cx="40197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减难度</a:t>
            </a:r>
            <a:endParaRPr lang="en-US" sz="1500" dirty="0"/>
          </a:p>
        </p:txBody>
      </p:sp>
      <p:sp>
        <p:nvSpPr>
          <p:cNvPr id="21" name="Text 13"/>
          <p:cNvSpPr txBox="1"/>
          <p:nvPr/>
        </p:nvSpPr>
        <p:spPr>
          <a:xfrm>
            <a:off x="1686154" y="4443984"/>
            <a:ext cx="40197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把难度降到能一口气完成，不追求完美，只追求开始。</a:t>
            </a:r>
            <a:endParaRPr lang="en-US" sz="1000" dirty="0"/>
          </a:p>
        </p:txBody>
      </p:sp>
      <p:sp>
        <p:nvSpPr>
          <p:cNvPr id="22" name="Shape 14"/>
          <p:cNvSpPr/>
          <p:nvPr/>
        </p:nvSpPr>
        <p:spPr>
          <a:xfrm>
            <a:off x="1152144" y="4872838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C9A84C">
              <a:alpha val="1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7"/>
          <a:srcRect t="-842" b="-842"/>
          <a:stretch>
            <a:fillRect/>
          </a:stretch>
        </p:blipFill>
        <p:spPr>
          <a:xfrm>
            <a:off x="1248156" y="4977994"/>
            <a:ext cx="190195" cy="171907"/>
          </a:xfrm>
          <a:prstGeom prst="rect">
            <a:avLst/>
          </a:prstGeom>
        </p:spPr>
      </p:pic>
      <p:sp>
        <p:nvSpPr>
          <p:cNvPr id="24" name="Text 15"/>
          <p:cNvSpPr txBox="1"/>
          <p:nvPr/>
        </p:nvSpPr>
        <p:spPr>
          <a:xfrm>
            <a:off x="1686154" y="4872838"/>
            <a:ext cx="40197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减步骤</a:t>
            </a:r>
            <a:endParaRPr lang="en-US" sz="1500" dirty="0"/>
          </a:p>
        </p:txBody>
      </p:sp>
      <p:sp>
        <p:nvSpPr>
          <p:cNvPr id="25" name="Text 16"/>
          <p:cNvSpPr txBox="1"/>
          <p:nvPr/>
        </p:nvSpPr>
        <p:spPr>
          <a:xfrm>
            <a:off x="1686154" y="5196535"/>
            <a:ext cx="40197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将复杂任务拆解到最小可执行单元，消除启动摩擦力。</a:t>
            </a:r>
            <a:endParaRPr lang="en-US" sz="1000" dirty="0"/>
          </a:p>
        </p:txBody>
      </p:sp>
      <p:sp>
        <p:nvSpPr>
          <p:cNvPr id="26" name="Shape 17"/>
          <p:cNvSpPr/>
          <p:nvPr/>
        </p:nvSpPr>
        <p:spPr>
          <a:xfrm>
            <a:off x="6676949" y="3054096"/>
            <a:ext cx="43626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7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76949" y="2177186"/>
            <a:ext cx="304495" cy="304495"/>
          </a:xfrm>
          <a:prstGeom prst="rect">
            <a:avLst/>
          </a:prstGeom>
        </p:spPr>
      </p:pic>
      <p:sp>
        <p:nvSpPr>
          <p:cNvPr id="28" name="Text 18"/>
          <p:cNvSpPr txBox="1"/>
          <p:nvPr/>
        </p:nvSpPr>
        <p:spPr>
          <a:xfrm>
            <a:off x="7095744" y="2101291"/>
            <a:ext cx="1000354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做加法</a:t>
            </a:r>
            <a:endParaRPr lang="en-US" sz="2400" dirty="0"/>
          </a:p>
        </p:txBody>
      </p:sp>
      <p:sp>
        <p:nvSpPr>
          <p:cNvPr id="29" name="Text 19"/>
          <p:cNvSpPr txBox="1"/>
          <p:nvPr/>
        </p:nvSpPr>
        <p:spPr>
          <a:xfrm>
            <a:off x="6676949" y="2634386"/>
            <a:ext cx="455371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增加助推，让行动更易发生</a:t>
            </a:r>
            <a:endParaRPr lang="en-US" sz="1200" dirty="0"/>
          </a:p>
        </p:txBody>
      </p:sp>
      <p:sp>
        <p:nvSpPr>
          <p:cNvPr id="30" name="Shape 20"/>
          <p:cNvSpPr/>
          <p:nvPr/>
        </p:nvSpPr>
        <p:spPr>
          <a:xfrm>
            <a:off x="6676949" y="3367735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C9A84C">
              <a:alpha val="1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9"/>
          <a:srcRect l="-760" r="-760"/>
          <a:stretch>
            <a:fillRect/>
          </a:stretch>
        </p:blipFill>
        <p:spPr>
          <a:xfrm>
            <a:off x="6791249" y="3472891"/>
            <a:ext cx="152705" cy="171907"/>
          </a:xfrm>
          <a:prstGeom prst="rect">
            <a:avLst/>
          </a:prstGeom>
        </p:spPr>
      </p:pic>
      <p:sp>
        <p:nvSpPr>
          <p:cNvPr id="32" name="Text 21"/>
          <p:cNvSpPr txBox="1"/>
          <p:nvPr/>
        </p:nvSpPr>
        <p:spPr>
          <a:xfrm>
            <a:off x="7210044" y="3367735"/>
            <a:ext cx="40197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加提醒</a:t>
            </a:r>
            <a:endParaRPr lang="en-US" sz="1500" dirty="0"/>
          </a:p>
        </p:txBody>
      </p:sp>
      <p:sp>
        <p:nvSpPr>
          <p:cNvPr id="33" name="Text 22"/>
          <p:cNvSpPr txBox="1"/>
          <p:nvPr/>
        </p:nvSpPr>
        <p:spPr>
          <a:xfrm>
            <a:off x="7210044" y="3691433"/>
            <a:ext cx="40197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绑定现有习惯作为触发点（如洗漱后），建立条件反射。</a:t>
            </a:r>
            <a:endParaRPr lang="en-US" sz="1000" dirty="0"/>
          </a:p>
        </p:txBody>
      </p:sp>
      <p:sp>
        <p:nvSpPr>
          <p:cNvPr id="34" name="Shape 23"/>
          <p:cNvSpPr/>
          <p:nvPr/>
        </p:nvSpPr>
        <p:spPr>
          <a:xfrm>
            <a:off x="6676949" y="4120286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C9A84C">
              <a:alpha val="1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0"/>
          <a:srcRect l="-1064" r="-1064"/>
          <a:stretch>
            <a:fillRect/>
          </a:stretch>
        </p:blipFill>
        <p:spPr>
          <a:xfrm>
            <a:off x="6758330" y="4225442"/>
            <a:ext cx="219456" cy="171907"/>
          </a:xfrm>
          <a:prstGeom prst="rect">
            <a:avLst/>
          </a:prstGeom>
        </p:spPr>
      </p:pic>
      <p:sp>
        <p:nvSpPr>
          <p:cNvPr id="36" name="Text 24"/>
          <p:cNvSpPr txBox="1"/>
          <p:nvPr/>
        </p:nvSpPr>
        <p:spPr>
          <a:xfrm>
            <a:off x="7210044" y="4120286"/>
            <a:ext cx="40197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加监督</a:t>
            </a:r>
            <a:endParaRPr lang="en-US" sz="1500" dirty="0"/>
          </a:p>
        </p:txBody>
      </p:sp>
      <p:sp>
        <p:nvSpPr>
          <p:cNvPr id="37" name="Text 25"/>
          <p:cNvSpPr txBox="1"/>
          <p:nvPr/>
        </p:nvSpPr>
        <p:spPr>
          <a:xfrm>
            <a:off x="7210044" y="4443984"/>
            <a:ext cx="40197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引入复利合伙人、打卡机制或红包惩罚，增加外部约束。</a:t>
            </a:r>
            <a:endParaRPr lang="en-US" sz="1000" dirty="0"/>
          </a:p>
        </p:txBody>
      </p:sp>
      <p:sp>
        <p:nvSpPr>
          <p:cNvPr id="38" name="Shape 26"/>
          <p:cNvSpPr/>
          <p:nvPr/>
        </p:nvSpPr>
        <p:spPr>
          <a:xfrm>
            <a:off x="6676949" y="4872838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C9A84C">
              <a:alpha val="1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9" name="Image 10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782105" y="4977994"/>
            <a:ext cx="171907" cy="171907"/>
          </a:xfrm>
          <a:prstGeom prst="rect">
            <a:avLst/>
          </a:prstGeom>
        </p:spPr>
      </p:pic>
      <p:sp>
        <p:nvSpPr>
          <p:cNvPr id="40" name="Text 27"/>
          <p:cNvSpPr txBox="1"/>
          <p:nvPr/>
        </p:nvSpPr>
        <p:spPr>
          <a:xfrm>
            <a:off x="7210044" y="4872838"/>
            <a:ext cx="40197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加奖励</a:t>
            </a:r>
            <a:endParaRPr lang="en-US" sz="1500" dirty="0"/>
          </a:p>
        </p:txBody>
      </p:sp>
      <p:sp>
        <p:nvSpPr>
          <p:cNvPr id="41" name="Text 28"/>
          <p:cNvSpPr txBox="1"/>
          <p:nvPr/>
        </p:nvSpPr>
        <p:spPr>
          <a:xfrm>
            <a:off x="7210044" y="5196535"/>
            <a:ext cx="40197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完成阶段性目标给予即时奖励，强化大脑正向反馈回路。</a:t>
            </a:r>
            <a:endParaRPr lang="en-US" sz="1000" dirty="0"/>
          </a:p>
        </p:txBody>
      </p:sp>
      <p:sp>
        <p:nvSpPr>
          <p:cNvPr id="42" name="Text 29"/>
          <p:cNvSpPr txBox="1"/>
          <p:nvPr/>
        </p:nvSpPr>
        <p:spPr>
          <a:xfrm>
            <a:off x="-95098" y="6400800"/>
            <a:ext cx="12382805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238805" y="0"/>
            <a:ext cx="895380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alphaModFix amt="5000"/>
          </a:blip>
          <a:srcRect l="6375" r="6375"/>
          <a:stretch>
            <a:fillRect/>
          </a:stretch>
        </p:blipFill>
        <p:spPr>
          <a:xfrm>
            <a:off x="3238805" y="0"/>
            <a:ext cx="8953805" cy="68580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000500" y="1102766"/>
            <a:ext cx="7429500" cy="952805"/>
          </a:xfrm>
          <a:prstGeom prst="roundRect">
            <a:avLst>
              <a:gd name="adj" fmla="val 23033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4000500" y="1102766"/>
            <a:ext cx="38405" cy="952805"/>
          </a:xfrm>
          <a:prstGeom prst="roundRect">
            <a:avLst>
              <a:gd name="adj" fmla="val 571426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276649" y="1339596"/>
            <a:ext cx="476402" cy="476402"/>
          </a:xfrm>
          <a:prstGeom prst="roundRect">
            <a:avLst>
              <a:gd name="adj" fmla="val 76775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43070" y="1482242"/>
            <a:ext cx="142646" cy="190195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4990795" y="1293876"/>
            <a:ext cx="631576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版本 1</a:t>
            </a:r>
            <a:endParaRPr lang="en-US" sz="1600" dirty="0"/>
          </a:p>
        </p:txBody>
      </p:sp>
      <p:sp>
        <p:nvSpPr>
          <p:cNvPr id="11" name="Text 7"/>
          <p:cNvSpPr txBox="1"/>
          <p:nvPr/>
        </p:nvSpPr>
        <p:spPr>
          <a:xfrm>
            <a:off x="4990795" y="1603858"/>
            <a:ext cx="6315761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每周写 7 篇 1000 字日记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4000500" y="2337206"/>
            <a:ext cx="7429500" cy="952805"/>
          </a:xfrm>
          <a:prstGeom prst="roundRect">
            <a:avLst>
              <a:gd name="adj" fmla="val 23033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3" name="Shape 9"/>
          <p:cNvSpPr/>
          <p:nvPr/>
        </p:nvSpPr>
        <p:spPr>
          <a:xfrm>
            <a:off x="4000500" y="2337206"/>
            <a:ext cx="38405" cy="952805"/>
          </a:xfrm>
          <a:prstGeom prst="roundRect">
            <a:avLst>
              <a:gd name="adj" fmla="val 571426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4276649" y="2574036"/>
            <a:ext cx="476402" cy="476402"/>
          </a:xfrm>
          <a:prstGeom prst="roundRect">
            <a:avLst>
              <a:gd name="adj" fmla="val 76775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rcRect l="-1648" r="-1648"/>
          <a:stretch>
            <a:fillRect/>
          </a:stretch>
        </p:blipFill>
        <p:spPr>
          <a:xfrm>
            <a:off x="4429354" y="2716682"/>
            <a:ext cx="171907" cy="190195"/>
          </a:xfrm>
          <a:prstGeom prst="rect">
            <a:avLst/>
          </a:prstGeom>
        </p:spPr>
      </p:pic>
      <p:sp>
        <p:nvSpPr>
          <p:cNvPr id="16" name="Text 11"/>
          <p:cNvSpPr txBox="1"/>
          <p:nvPr/>
        </p:nvSpPr>
        <p:spPr>
          <a:xfrm>
            <a:off x="4990795" y="2528316"/>
            <a:ext cx="631576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版本 2</a:t>
            </a:r>
            <a:endParaRPr lang="en-US" sz="1600" dirty="0"/>
          </a:p>
        </p:txBody>
      </p:sp>
      <p:sp>
        <p:nvSpPr>
          <p:cNvPr id="17" name="Text 12"/>
          <p:cNvSpPr txBox="1"/>
          <p:nvPr/>
        </p:nvSpPr>
        <p:spPr>
          <a:xfrm>
            <a:off x="4990795" y="2838298"/>
            <a:ext cx="6391656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每周写 5 篇，休息两天</a:t>
            </a:r>
            <a:endParaRPr lang="en-US" sz="1300" dirty="0"/>
          </a:p>
        </p:txBody>
      </p:sp>
      <p:sp>
        <p:nvSpPr>
          <p:cNvPr id="18" name="Shape 13"/>
          <p:cNvSpPr/>
          <p:nvPr/>
        </p:nvSpPr>
        <p:spPr>
          <a:xfrm>
            <a:off x="4000500" y="3571646"/>
            <a:ext cx="7429500" cy="952805"/>
          </a:xfrm>
          <a:prstGeom prst="roundRect">
            <a:avLst>
              <a:gd name="adj" fmla="val 23033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4000500" y="3571646"/>
            <a:ext cx="38405" cy="952805"/>
          </a:xfrm>
          <a:prstGeom prst="roundRect">
            <a:avLst>
              <a:gd name="adj" fmla="val 571426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4276649" y="3808476"/>
            <a:ext cx="476402" cy="476402"/>
          </a:xfrm>
          <a:prstGeom prst="roundRect">
            <a:avLst>
              <a:gd name="adj" fmla="val 76775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19295" y="3951122"/>
            <a:ext cx="190195" cy="190195"/>
          </a:xfrm>
          <a:prstGeom prst="rect">
            <a:avLst/>
          </a:prstGeom>
        </p:spPr>
      </p:pic>
      <p:sp>
        <p:nvSpPr>
          <p:cNvPr id="22" name="Text 16"/>
          <p:cNvSpPr txBox="1"/>
          <p:nvPr/>
        </p:nvSpPr>
        <p:spPr>
          <a:xfrm>
            <a:off x="4990795" y="3762756"/>
            <a:ext cx="631576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版本 3</a:t>
            </a:r>
            <a:endParaRPr lang="en-US" sz="1600" dirty="0"/>
          </a:p>
        </p:txBody>
      </p:sp>
      <p:sp>
        <p:nvSpPr>
          <p:cNvPr id="23" name="Text 17"/>
          <p:cNvSpPr txBox="1"/>
          <p:nvPr/>
        </p:nvSpPr>
        <p:spPr>
          <a:xfrm>
            <a:off x="4990795" y="4072738"/>
            <a:ext cx="6315761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每天写 300 字</a:t>
            </a:r>
            <a:endParaRPr lang="en-US" sz="13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5"/>
          <a:srcRect l="-21" r="-21"/>
          <a:stretch>
            <a:fillRect/>
          </a:stretch>
        </p:blipFill>
        <p:spPr>
          <a:xfrm>
            <a:off x="4000500" y="4806086"/>
            <a:ext cx="7429500" cy="948233"/>
          </a:xfrm>
          <a:prstGeom prst="rect">
            <a:avLst/>
          </a:prstGeom>
        </p:spPr>
      </p:pic>
      <p:sp>
        <p:nvSpPr>
          <p:cNvPr id="25" name="Shape 18"/>
          <p:cNvSpPr/>
          <p:nvPr/>
        </p:nvSpPr>
        <p:spPr>
          <a:xfrm>
            <a:off x="4276649" y="5042002"/>
            <a:ext cx="476402" cy="476402"/>
          </a:xfrm>
          <a:prstGeom prst="roundRect">
            <a:avLst>
              <a:gd name="adj" fmla="val 76775"/>
            </a:avLst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43070" y="5185562"/>
            <a:ext cx="142646" cy="190195"/>
          </a:xfrm>
          <a:prstGeom prst="rect">
            <a:avLst/>
          </a:prstGeom>
        </p:spPr>
      </p:pic>
      <p:sp>
        <p:nvSpPr>
          <p:cNvPr id="27" name="Text 19"/>
          <p:cNvSpPr txBox="1"/>
          <p:nvPr/>
        </p:nvSpPr>
        <p:spPr>
          <a:xfrm>
            <a:off x="4990795" y="4997196"/>
            <a:ext cx="6391656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版本 4（最小阻力）</a:t>
            </a:r>
            <a:endParaRPr lang="en-US" sz="1600" dirty="0"/>
          </a:p>
        </p:txBody>
      </p:sp>
      <p:sp>
        <p:nvSpPr>
          <p:cNvPr id="28" name="Text 20"/>
          <p:cNvSpPr txBox="1"/>
          <p:nvPr/>
        </p:nvSpPr>
        <p:spPr>
          <a:xfrm>
            <a:off x="4990795" y="5307178"/>
            <a:ext cx="6391656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每天用 Get 笔记说 2 分钟 → 转成文字</a:t>
            </a:r>
            <a:endParaRPr lang="en-US" sz="1300" dirty="0"/>
          </a:p>
        </p:txBody>
      </p:sp>
      <p:sp>
        <p:nvSpPr>
          <p:cNvPr id="29" name="Shape 21"/>
          <p:cNvSpPr/>
          <p:nvPr/>
        </p:nvSpPr>
        <p:spPr>
          <a:xfrm>
            <a:off x="0" y="0"/>
            <a:ext cx="323880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0" name="Text 22"/>
          <p:cNvSpPr txBox="1"/>
          <p:nvPr/>
        </p:nvSpPr>
        <p:spPr>
          <a:xfrm>
            <a:off x="571500" y="571500"/>
            <a:ext cx="217993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CASE STUDY</a:t>
            </a:r>
            <a:endParaRPr lang="en-US" sz="1000" dirty="0"/>
          </a:p>
        </p:txBody>
      </p:sp>
      <p:sp>
        <p:nvSpPr>
          <p:cNvPr id="31" name="Text 23"/>
          <p:cNvSpPr txBox="1"/>
          <p:nvPr/>
        </p:nvSpPr>
        <p:spPr>
          <a:xfrm>
            <a:off x="571500" y="1000354"/>
            <a:ext cx="2179930" cy="1448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案例：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写日记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（做减法）</a:t>
            </a:r>
            <a:endParaRPr lang="en-US" sz="3100" dirty="0"/>
          </a:p>
        </p:txBody>
      </p:sp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7"/>
          <a:srcRect t="-400" b="-400"/>
          <a:stretch>
            <a:fillRect/>
          </a:stretch>
        </p:blipFill>
        <p:spPr>
          <a:xfrm>
            <a:off x="571500" y="2630729"/>
            <a:ext cx="571500" cy="38405"/>
          </a:xfrm>
          <a:prstGeom prst="rect">
            <a:avLst/>
          </a:prstGeom>
        </p:spPr>
      </p:pic>
      <p:sp>
        <p:nvSpPr>
          <p:cNvPr id="33" name="Text 24"/>
          <p:cNvSpPr txBox="1"/>
          <p:nvPr/>
        </p:nvSpPr>
        <p:spPr>
          <a:xfrm>
            <a:off x="571500" y="6115507"/>
            <a:ext cx="226314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238805" y="0"/>
            <a:ext cx="895380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alphaModFix amt="5000"/>
          </a:blip>
          <a:srcRect l="6375" r="6375"/>
          <a:stretch>
            <a:fillRect/>
          </a:stretch>
        </p:blipFill>
        <p:spPr>
          <a:xfrm>
            <a:off x="3238805" y="0"/>
            <a:ext cx="8953805" cy="68580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000500" y="1503274"/>
            <a:ext cx="7429500" cy="1095451"/>
          </a:xfrm>
          <a:prstGeom prst="roundRect">
            <a:avLst>
              <a:gd name="adj" fmla="val 17420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4000500" y="1503274"/>
            <a:ext cx="38405" cy="1095451"/>
          </a:xfrm>
          <a:prstGeom prst="roundRect">
            <a:avLst>
              <a:gd name="adj" fmla="val 496892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229100" y="1741018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rcRect l="-57" r="-57"/>
          <a:stretch>
            <a:fillRect/>
          </a:stretch>
        </p:blipFill>
        <p:spPr>
          <a:xfrm>
            <a:off x="4386377" y="1883664"/>
            <a:ext cx="200254" cy="228600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4981651" y="1741018"/>
            <a:ext cx="6449263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加提醒：设定触发点</a:t>
            </a:r>
            <a:endParaRPr lang="en-US" sz="1800" dirty="0"/>
          </a:p>
        </p:txBody>
      </p:sp>
      <p:sp>
        <p:nvSpPr>
          <p:cNvPr id="11" name="Text 7"/>
          <p:cNvSpPr txBox="1"/>
          <p:nvPr/>
        </p:nvSpPr>
        <p:spPr>
          <a:xfrm>
            <a:off x="4981651" y="2115007"/>
            <a:ext cx="6449263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每天早上洗漱完 → 坐到书桌前 → 第一件事完成日记</a:t>
            </a:r>
            <a:endParaRPr lang="en-US" sz="1200" dirty="0"/>
          </a:p>
        </p:txBody>
      </p:sp>
      <p:sp>
        <p:nvSpPr>
          <p:cNvPr id="12" name="Shape 8"/>
          <p:cNvSpPr/>
          <p:nvPr/>
        </p:nvSpPr>
        <p:spPr>
          <a:xfrm>
            <a:off x="4000500" y="2882189"/>
            <a:ext cx="7429500" cy="1095451"/>
          </a:xfrm>
          <a:prstGeom prst="roundRect">
            <a:avLst>
              <a:gd name="adj" fmla="val 17420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3" name="Shape 9"/>
          <p:cNvSpPr/>
          <p:nvPr/>
        </p:nvSpPr>
        <p:spPr>
          <a:xfrm>
            <a:off x="4000500" y="2882189"/>
            <a:ext cx="38405" cy="1095451"/>
          </a:xfrm>
          <a:prstGeom prst="roundRect">
            <a:avLst>
              <a:gd name="adj" fmla="val 496892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4229100" y="3119933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rcRect l="-80" r="-80"/>
          <a:stretch>
            <a:fillRect/>
          </a:stretch>
        </p:blipFill>
        <p:spPr>
          <a:xfrm>
            <a:off x="4343400" y="3263494"/>
            <a:ext cx="286207" cy="228600"/>
          </a:xfrm>
          <a:prstGeom prst="rect">
            <a:avLst/>
          </a:prstGeom>
        </p:spPr>
      </p:pic>
      <p:sp>
        <p:nvSpPr>
          <p:cNvPr id="16" name="Text 11"/>
          <p:cNvSpPr txBox="1"/>
          <p:nvPr/>
        </p:nvSpPr>
        <p:spPr>
          <a:xfrm>
            <a:off x="4981651" y="3119933"/>
            <a:ext cx="6449263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加监督：合伙人机制/红包机制</a:t>
            </a:r>
            <a:endParaRPr lang="en-US" sz="1800" dirty="0"/>
          </a:p>
        </p:txBody>
      </p:sp>
      <p:sp>
        <p:nvSpPr>
          <p:cNvPr id="17" name="Text 12"/>
          <p:cNvSpPr txBox="1"/>
          <p:nvPr/>
        </p:nvSpPr>
        <p:spPr>
          <a:xfrm>
            <a:off x="4981651" y="3493922"/>
            <a:ext cx="6449263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两人/小组结对打卡，未完成发红包</a:t>
            </a:r>
            <a:endParaRPr lang="en-US" sz="1200" dirty="0"/>
          </a:p>
        </p:txBody>
      </p:sp>
      <p:sp>
        <p:nvSpPr>
          <p:cNvPr id="18" name="Shape 13"/>
          <p:cNvSpPr/>
          <p:nvPr/>
        </p:nvSpPr>
        <p:spPr>
          <a:xfrm>
            <a:off x="4000500" y="4261104"/>
            <a:ext cx="7429500" cy="1095451"/>
          </a:xfrm>
          <a:prstGeom prst="roundRect">
            <a:avLst>
              <a:gd name="adj" fmla="val 17420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4000500" y="4261104"/>
            <a:ext cx="38405" cy="1095451"/>
          </a:xfrm>
          <a:prstGeom prst="roundRect">
            <a:avLst>
              <a:gd name="adj" fmla="val 496892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4229100" y="4499762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71746" y="4642409"/>
            <a:ext cx="228600" cy="228600"/>
          </a:xfrm>
          <a:prstGeom prst="rect">
            <a:avLst/>
          </a:prstGeom>
        </p:spPr>
      </p:pic>
      <p:sp>
        <p:nvSpPr>
          <p:cNvPr id="22" name="Text 16"/>
          <p:cNvSpPr txBox="1"/>
          <p:nvPr/>
        </p:nvSpPr>
        <p:spPr>
          <a:xfrm>
            <a:off x="4981651" y="4499762"/>
            <a:ext cx="6449263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加奖励：礼物</a:t>
            </a:r>
            <a:endParaRPr lang="en-US" sz="1800" dirty="0"/>
          </a:p>
        </p:txBody>
      </p:sp>
      <p:sp>
        <p:nvSpPr>
          <p:cNvPr id="23" name="Text 17"/>
          <p:cNvSpPr txBox="1"/>
          <p:nvPr/>
        </p:nvSpPr>
        <p:spPr>
          <a:xfrm>
            <a:off x="4981651" y="4872838"/>
            <a:ext cx="6449263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完成1个月，给自己送一个礼物</a:t>
            </a:r>
            <a:endParaRPr lang="en-US" sz="1200" dirty="0"/>
          </a:p>
        </p:txBody>
      </p:sp>
      <p:sp>
        <p:nvSpPr>
          <p:cNvPr id="24" name="Shape 18"/>
          <p:cNvSpPr/>
          <p:nvPr/>
        </p:nvSpPr>
        <p:spPr>
          <a:xfrm>
            <a:off x="0" y="0"/>
            <a:ext cx="323880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19"/>
          <p:cNvSpPr txBox="1"/>
          <p:nvPr/>
        </p:nvSpPr>
        <p:spPr>
          <a:xfrm>
            <a:off x="571500" y="571500"/>
            <a:ext cx="217993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CASE STUDY</a:t>
            </a:r>
            <a:endParaRPr lang="en-US" sz="1000" dirty="0"/>
          </a:p>
        </p:txBody>
      </p:sp>
      <p:sp>
        <p:nvSpPr>
          <p:cNvPr id="26" name="Text 20"/>
          <p:cNvSpPr txBox="1"/>
          <p:nvPr/>
        </p:nvSpPr>
        <p:spPr>
          <a:xfrm>
            <a:off x="571500" y="1000354"/>
            <a:ext cx="2179930" cy="1448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案例：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写日记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（做加法）</a:t>
            </a:r>
            <a:endParaRPr lang="en-US" sz="3100" dirty="0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5"/>
          <a:srcRect t="-400" b="-400"/>
          <a:stretch>
            <a:fillRect/>
          </a:stretch>
        </p:blipFill>
        <p:spPr>
          <a:xfrm>
            <a:off x="571500" y="2630729"/>
            <a:ext cx="571500" cy="38405"/>
          </a:xfrm>
          <a:prstGeom prst="rect">
            <a:avLst/>
          </a:prstGeom>
        </p:spPr>
      </p:pic>
      <p:sp>
        <p:nvSpPr>
          <p:cNvPr id="28" name="Text 21"/>
          <p:cNvSpPr txBox="1"/>
          <p:nvPr/>
        </p:nvSpPr>
        <p:spPr>
          <a:xfrm>
            <a:off x="571500" y="6115507"/>
            <a:ext cx="226314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567" r="5567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00500" y="795528"/>
            <a:ext cx="7429500" cy="866851"/>
          </a:xfrm>
          <a:prstGeom prst="roundRect">
            <a:avLst>
              <a:gd name="adj" fmla="val 27820"/>
            </a:avLst>
          </a:prstGeom>
          <a:solidFill>
            <a:srgbClr val="061040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4143146" y="938174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rcRect t="-45" b="-45"/>
          <a:stretch>
            <a:fillRect/>
          </a:stretch>
        </p:blipFill>
        <p:spPr>
          <a:xfrm>
            <a:off x="4272077" y="1080821"/>
            <a:ext cx="256946" cy="228600"/>
          </a:xfrm>
          <a:prstGeom prst="rect">
            <a:avLst/>
          </a:prstGeom>
        </p:spPr>
      </p:pic>
      <p:sp>
        <p:nvSpPr>
          <p:cNvPr id="9" name="Text 5"/>
          <p:cNvSpPr txBox="1"/>
          <p:nvPr/>
        </p:nvSpPr>
        <p:spPr>
          <a:xfrm>
            <a:off x="4886554" y="957377"/>
            <a:ext cx="65919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极简投资组合</a:t>
            </a:r>
            <a:endParaRPr lang="en-US" sz="1600" dirty="0"/>
          </a:p>
        </p:txBody>
      </p:sp>
      <p:sp>
        <p:nvSpPr>
          <p:cNvPr id="10" name="Text 6"/>
          <p:cNvSpPr txBox="1"/>
          <p:nvPr/>
        </p:nvSpPr>
        <p:spPr>
          <a:xfrm>
            <a:off x="4886554" y="1286561"/>
            <a:ext cx="6591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磐石计划、松柏计划、十年养基、马拉松健将、小确幸、方舟计划</a:t>
            </a:r>
            <a:endParaRPr lang="en-US" sz="1200" dirty="0"/>
          </a:p>
        </p:txBody>
      </p:sp>
      <p:sp>
        <p:nvSpPr>
          <p:cNvPr id="11" name="Shape 7"/>
          <p:cNvSpPr/>
          <p:nvPr/>
        </p:nvSpPr>
        <p:spPr>
          <a:xfrm>
            <a:off x="4000500" y="1896466"/>
            <a:ext cx="7429500" cy="866851"/>
          </a:xfrm>
          <a:prstGeom prst="roundRect">
            <a:avLst>
              <a:gd name="adj" fmla="val 27820"/>
            </a:avLst>
          </a:prstGeom>
          <a:solidFill>
            <a:srgbClr val="061040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4143146" y="2039112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6707" y="2182673"/>
            <a:ext cx="228600" cy="228600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4886554" y="2058314"/>
            <a:ext cx="65919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定投策略</a:t>
            </a:r>
            <a:endParaRPr lang="en-US" sz="1600" dirty="0"/>
          </a:p>
        </p:txBody>
      </p:sp>
      <p:sp>
        <p:nvSpPr>
          <p:cNvPr id="15" name="Text 10"/>
          <p:cNvSpPr txBox="1"/>
          <p:nvPr/>
        </p:nvSpPr>
        <p:spPr>
          <a:xfrm>
            <a:off x="4886554" y="2387498"/>
            <a:ext cx="6591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把对的事自动化，执行80分的长期策略</a:t>
            </a:r>
            <a:endParaRPr lang="en-US" sz="1200" dirty="0"/>
          </a:p>
        </p:txBody>
      </p:sp>
      <p:sp>
        <p:nvSpPr>
          <p:cNvPr id="16" name="Shape 11"/>
          <p:cNvSpPr/>
          <p:nvPr/>
        </p:nvSpPr>
        <p:spPr>
          <a:xfrm>
            <a:off x="4000500" y="2997403"/>
            <a:ext cx="7429500" cy="866851"/>
          </a:xfrm>
          <a:prstGeom prst="roundRect">
            <a:avLst>
              <a:gd name="adj" fmla="val 27820"/>
            </a:avLst>
          </a:prstGeom>
          <a:solidFill>
            <a:srgbClr val="061040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4143146" y="3140050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6707" y="3283610"/>
            <a:ext cx="228600" cy="228600"/>
          </a:xfrm>
          <a:prstGeom prst="rect">
            <a:avLst/>
          </a:prstGeom>
        </p:spPr>
      </p:pic>
      <p:sp>
        <p:nvSpPr>
          <p:cNvPr id="19" name="Text 13"/>
          <p:cNvSpPr txBox="1"/>
          <p:nvPr/>
        </p:nvSpPr>
        <p:spPr>
          <a:xfrm>
            <a:off x="4886554" y="3159252"/>
            <a:ext cx="65919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银杏叶机制</a:t>
            </a:r>
            <a:endParaRPr lang="en-US" sz="1600" dirty="0"/>
          </a:p>
        </p:txBody>
      </p:sp>
      <p:sp>
        <p:nvSpPr>
          <p:cNvPr id="20" name="Text 14"/>
          <p:cNvSpPr txBox="1"/>
          <p:nvPr/>
        </p:nvSpPr>
        <p:spPr>
          <a:xfrm>
            <a:off x="4886554" y="3489350"/>
            <a:ext cx="6591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建立正反馈循环，提供持续奖励</a:t>
            </a:r>
            <a:endParaRPr lang="en-US" sz="1200" dirty="0"/>
          </a:p>
        </p:txBody>
      </p:sp>
      <p:sp>
        <p:nvSpPr>
          <p:cNvPr id="21" name="Shape 15"/>
          <p:cNvSpPr/>
          <p:nvPr/>
        </p:nvSpPr>
        <p:spPr>
          <a:xfrm>
            <a:off x="4000500" y="4098341"/>
            <a:ext cx="7429500" cy="866851"/>
          </a:xfrm>
          <a:prstGeom prst="roundRect">
            <a:avLst>
              <a:gd name="adj" fmla="val 27820"/>
            </a:avLst>
          </a:prstGeom>
          <a:solidFill>
            <a:srgbClr val="061040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Shape 16"/>
          <p:cNvSpPr/>
          <p:nvPr/>
        </p:nvSpPr>
        <p:spPr>
          <a:xfrm>
            <a:off x="4143146" y="4241902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5"/>
          <a:srcRect l="-57" r="-57"/>
          <a:stretch>
            <a:fillRect/>
          </a:stretch>
        </p:blipFill>
        <p:spPr>
          <a:xfrm>
            <a:off x="4300423" y="4384548"/>
            <a:ext cx="200254" cy="228600"/>
          </a:xfrm>
          <a:prstGeom prst="rect">
            <a:avLst/>
          </a:prstGeom>
        </p:spPr>
      </p:pic>
      <p:sp>
        <p:nvSpPr>
          <p:cNvPr id="24" name="Text 17"/>
          <p:cNvSpPr txBox="1"/>
          <p:nvPr/>
        </p:nvSpPr>
        <p:spPr>
          <a:xfrm>
            <a:off x="4886554" y="4260190"/>
            <a:ext cx="65919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新手村计划</a:t>
            </a:r>
            <a:endParaRPr lang="en-US" sz="1600" dirty="0"/>
          </a:p>
        </p:txBody>
      </p:sp>
      <p:sp>
        <p:nvSpPr>
          <p:cNvPr id="25" name="Text 18"/>
          <p:cNvSpPr txBox="1"/>
          <p:nvPr/>
        </p:nvSpPr>
        <p:spPr>
          <a:xfrm>
            <a:off x="4886554" y="4590288"/>
            <a:ext cx="6591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上手门槛低，配合红包激励机制</a:t>
            </a:r>
            <a:endParaRPr lang="en-US" sz="1200" dirty="0"/>
          </a:p>
        </p:txBody>
      </p:sp>
      <p:sp>
        <p:nvSpPr>
          <p:cNvPr id="26" name="Shape 19"/>
          <p:cNvSpPr/>
          <p:nvPr/>
        </p:nvSpPr>
        <p:spPr>
          <a:xfrm>
            <a:off x="4000500" y="5199278"/>
            <a:ext cx="7429500" cy="866851"/>
          </a:xfrm>
          <a:prstGeom prst="roundRect">
            <a:avLst>
              <a:gd name="adj" fmla="val 27820"/>
            </a:avLst>
          </a:prstGeom>
          <a:solidFill>
            <a:srgbClr val="061040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7" name="Shape 20"/>
          <p:cNvSpPr/>
          <p:nvPr/>
        </p:nvSpPr>
        <p:spPr>
          <a:xfrm>
            <a:off x="4143146" y="5342839"/>
            <a:ext cx="514807" cy="514807"/>
          </a:xfrm>
          <a:prstGeom prst="roundRect">
            <a:avLst>
              <a:gd name="adj" fmla="val 78942"/>
            </a:avLst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6"/>
          <a:srcRect t="-45" b="-45"/>
          <a:stretch>
            <a:fillRect/>
          </a:stretch>
        </p:blipFill>
        <p:spPr>
          <a:xfrm>
            <a:off x="4272077" y="5485486"/>
            <a:ext cx="256946" cy="228600"/>
          </a:xfrm>
          <a:prstGeom prst="rect">
            <a:avLst/>
          </a:prstGeom>
        </p:spPr>
      </p:pic>
      <p:sp>
        <p:nvSpPr>
          <p:cNvPr id="29" name="Text 21"/>
          <p:cNvSpPr txBox="1"/>
          <p:nvPr/>
        </p:nvSpPr>
        <p:spPr>
          <a:xfrm>
            <a:off x="4886554" y="5361127"/>
            <a:ext cx="65919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富足小挑战</a:t>
            </a:r>
            <a:endParaRPr lang="en-US" sz="1600" dirty="0"/>
          </a:p>
        </p:txBody>
      </p:sp>
      <p:sp>
        <p:nvSpPr>
          <p:cNvPr id="30" name="Text 22"/>
          <p:cNvSpPr txBox="1"/>
          <p:nvPr/>
        </p:nvSpPr>
        <p:spPr>
          <a:xfrm>
            <a:off x="4886554" y="5691226"/>
            <a:ext cx="65919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D6B8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短周期可达成，快速获得成就感</a:t>
            </a:r>
            <a:endParaRPr lang="en-US" sz="1200" dirty="0"/>
          </a:p>
        </p:txBody>
      </p:sp>
      <p:sp>
        <p:nvSpPr>
          <p:cNvPr id="31" name="Shape 23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4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SYSTEM &amp; STRATEGY</a:t>
            </a:r>
            <a:endParaRPr lang="en-US" sz="1000" dirty="0"/>
          </a:p>
        </p:txBody>
      </p:sp>
      <p:sp>
        <p:nvSpPr>
          <p:cNvPr id="33" name="Text 25"/>
          <p:cNvSpPr txBox="1"/>
          <p:nvPr/>
        </p:nvSpPr>
        <p:spPr>
          <a:xfrm>
            <a:off x="571500" y="1000354"/>
            <a:ext cx="1981505" cy="1828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启昌私董会</a:t>
            </a:r>
            <a:endParaRPr lang="en-US" sz="3000" dirty="0"/>
          </a:p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体系中的</a:t>
            </a:r>
            <a:endParaRPr lang="en-US" sz="3000" dirty="0"/>
          </a:p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“最小阻力”</a:t>
            </a:r>
            <a:endParaRPr lang="en-US" sz="3000" dirty="0"/>
          </a:p>
        </p:txBody>
      </p:sp>
      <p:pic>
        <p:nvPicPr>
          <p:cNvPr id="34" name="Image 6" descr="preencoded.png"/>
          <p:cNvPicPr>
            <a:picLocks noChangeAspect="1"/>
          </p:cNvPicPr>
          <p:nvPr/>
        </p:nvPicPr>
        <p:blipFill>
          <a:blip r:embed="rId7"/>
          <a:srcRect t="-400" b="-400"/>
          <a:stretch>
            <a:fillRect/>
          </a:stretch>
        </p:blipFill>
        <p:spPr>
          <a:xfrm>
            <a:off x="571500" y="3019349"/>
            <a:ext cx="571500" cy="38405"/>
          </a:xfrm>
          <a:prstGeom prst="rect">
            <a:avLst/>
          </a:prstGeom>
        </p:spPr>
      </p:pic>
      <p:sp>
        <p:nvSpPr>
          <p:cNvPr id="35" name="Text 26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76402" y="476402"/>
            <a:ext cx="1816913" cy="285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500" dirty="0">
                <a:solidFill>
                  <a:srgbClr val="FFFFFF">
                    <a:alpha val="3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22500" dirty="0"/>
          </a:p>
        </p:txBody>
      </p:sp>
      <p:sp>
        <p:nvSpPr>
          <p:cNvPr id="5" name="Text 3"/>
          <p:cNvSpPr txBox="1"/>
          <p:nvPr/>
        </p:nvSpPr>
        <p:spPr>
          <a:xfrm>
            <a:off x="2499970" y="2653589"/>
            <a:ext cx="7200900" cy="16861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当你准备开始时，</a:t>
            </a:r>
            <a:endParaRPr lang="en-US" sz="5100" dirty="0"/>
          </a:p>
          <a:p>
            <a:pPr marL="0" indent="0" algn="ctr"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胸口不再压着一块石头。</a:t>
            </a:r>
            <a:endParaRPr lang="en-US" sz="5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4851806"/>
            <a:ext cx="761695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4052621" y="1967789"/>
            <a:ext cx="4286707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kern="0" spc="75" dirty="0">
                <a:solidFill>
                  <a:srgbClr val="C9A84C">
                    <a:alpha val="9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如何判断是否实现最小阻力？</a:t>
            </a:r>
            <a:endParaRPr lang="en-US" sz="2400" dirty="0"/>
          </a:p>
        </p:txBody>
      </p:sp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00500" y="2038198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 l="-685" r="-685"/>
          <a:stretch>
            <a:fillRect/>
          </a:stretch>
        </p:blipFill>
        <p:spPr>
          <a:xfrm>
            <a:off x="4153205" y="2210105"/>
            <a:ext cx="304495" cy="267005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895698" y="2133295"/>
            <a:ext cx="65343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定义：容易完成的复利行动</a:t>
            </a:r>
            <a:endParaRPr lang="en-US" sz="2100" dirty="0"/>
          </a:p>
        </p:txBody>
      </p:sp>
      <p:sp>
        <p:nvSpPr>
          <p:cNvPr id="9" name="Text 5"/>
          <p:cNvSpPr txBox="1"/>
          <p:nvPr/>
        </p:nvSpPr>
        <p:spPr>
          <a:xfrm>
            <a:off x="4895698" y="2595067"/>
            <a:ext cx="6420002" cy="5532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A647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复利胶囊是最小阻力原理的极致应用。它将宏大的目标拆解为微小、无痛、可持续的日常动作，让正确的行动像服用胶囊一样简单，自动发生。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4000500" y="3715207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72407" y="3886200"/>
            <a:ext cx="267005" cy="267005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4895698" y="3810305"/>
            <a:ext cx="65343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举例：关系复利胶囊</a:t>
            </a:r>
            <a:endParaRPr lang="en-US" sz="2100" dirty="0"/>
          </a:p>
        </p:txBody>
      </p:sp>
      <p:sp>
        <p:nvSpPr>
          <p:cNvPr id="13" name="Text 8"/>
          <p:cNvSpPr txBox="1"/>
          <p:nvPr/>
        </p:nvSpPr>
        <p:spPr>
          <a:xfrm>
            <a:off x="4895698" y="4271162"/>
            <a:ext cx="6420002" cy="5532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A647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每个工作日睡前，和家人互相说今天最感恩的三件事，持续四周。这个简单的动作能迅速积累情感账户的复利。</a:t>
            </a:r>
            <a:endParaRPr lang="en-US" sz="1300" dirty="0"/>
          </a:p>
        </p:txBody>
      </p:sp>
      <p:sp>
        <p:nvSpPr>
          <p:cNvPr id="14" name="Shape 9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0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ACTION GUIDE</a:t>
            </a:r>
            <a:endParaRPr lang="en-US" sz="1000" dirty="0"/>
          </a:p>
        </p:txBody>
      </p:sp>
      <p:sp>
        <p:nvSpPr>
          <p:cNvPr id="16" name="Text 11"/>
          <p:cNvSpPr txBox="1"/>
          <p:nvPr/>
        </p:nvSpPr>
        <p:spPr>
          <a:xfrm>
            <a:off x="571500" y="1000354"/>
            <a:ext cx="1981505" cy="11055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胶囊</a:t>
            </a:r>
            <a:endParaRPr lang="en-US" sz="36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rcRect t="-400" b="-400"/>
          <a:stretch>
            <a:fillRect/>
          </a:stretch>
        </p:blipFill>
        <p:spPr>
          <a:xfrm>
            <a:off x="571500" y="2287829"/>
            <a:ext cx="571500" cy="38405"/>
          </a:xfrm>
          <a:prstGeom prst="rect">
            <a:avLst/>
          </a:prstGeom>
        </p:spPr>
      </p:pic>
      <p:sp>
        <p:nvSpPr>
          <p:cNvPr id="18" name="Text 12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71500" y="76169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859414" y="438180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6" name="Text 4"/>
          <p:cNvSpPr txBox="1"/>
          <p:nvPr/>
        </p:nvSpPr>
        <p:spPr>
          <a:xfrm>
            <a:off x="4843577" y="1841602"/>
            <a:ext cx="2510028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150" dirty="0">
                <a:solidFill>
                  <a:srgbClr val="8C9BB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2025年我最大的收获</a:t>
            </a:r>
            <a:endParaRPr lang="en-US" sz="1800" dirty="0"/>
          </a:p>
        </p:txBody>
      </p:sp>
      <p:sp>
        <p:nvSpPr>
          <p:cNvPr id="7" name="Text 5"/>
          <p:cNvSpPr txBox="1"/>
          <p:nvPr/>
        </p:nvSpPr>
        <p:spPr>
          <a:xfrm>
            <a:off x="3772814" y="2298802"/>
            <a:ext cx="4646066" cy="648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改善了家庭关系</a:t>
            </a:r>
            <a:endParaRPr lang="en-US" sz="4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rcRect l="-404" r="-404"/>
          <a:stretch>
            <a:fillRect/>
          </a:stretch>
        </p:blipFill>
        <p:spPr>
          <a:xfrm>
            <a:off x="5810098" y="3414370"/>
            <a:ext cx="571500" cy="28346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4843577" y="3919118"/>
            <a:ext cx="2510028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150" dirty="0">
                <a:solidFill>
                  <a:srgbClr val="8C9BB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2025年我最大的成长</a:t>
            </a:r>
            <a:endParaRPr lang="en-US" sz="1800" dirty="0"/>
          </a:p>
        </p:txBody>
      </p:sp>
      <p:sp>
        <p:nvSpPr>
          <p:cNvPr id="10" name="Text 7"/>
          <p:cNvSpPr txBox="1"/>
          <p:nvPr/>
        </p:nvSpPr>
        <p:spPr>
          <a:xfrm>
            <a:off x="3772814" y="4376318"/>
            <a:ext cx="4646066" cy="648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让觉察成为习惯</a:t>
            </a:r>
            <a:endParaRPr lang="en-US" sz="4200" dirty="0"/>
          </a:p>
        </p:txBody>
      </p:sp>
      <p:sp>
        <p:nvSpPr>
          <p:cNvPr id="11" name="Text 8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76169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669219" y="438180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3500" dirty="0"/>
          </a:p>
        </p:txBody>
      </p:sp>
      <p:sp>
        <p:nvSpPr>
          <p:cNvPr id="6" name="Text 4"/>
          <p:cNvSpPr txBox="1"/>
          <p:nvPr/>
        </p:nvSpPr>
        <p:spPr>
          <a:xfrm>
            <a:off x="2636215" y="1638605"/>
            <a:ext cx="6920179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觉察是最强大的力量</a:t>
            </a:r>
            <a:endParaRPr lang="en-US" sz="4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384" b="-384"/>
          <a:stretch>
            <a:fillRect/>
          </a:stretch>
        </p:blipFill>
        <p:spPr>
          <a:xfrm>
            <a:off x="5619902" y="2838298"/>
            <a:ext cx="952805" cy="38405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3020263" y="3353105"/>
            <a:ext cx="6152998" cy="819302"/>
          </a:xfrm>
          <a:prstGeom prst="roundRect">
            <a:avLst>
              <a:gd name="adj" fmla="val 111607"/>
            </a:avLst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5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963545" y="3352800"/>
            <a:ext cx="6586220" cy="8191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381000" tIns="139700" rIns="381000" bIns="139700" rtlCol="0" anchor="ctr"/>
          <a:lstStyle/>
          <a:p>
            <a:pPr marL="0" indent="0" algn="ctr">
              <a:buNone/>
            </a:pPr>
            <a:r>
              <a:rPr lang="en-US" sz="2400" kern="0" spc="75" dirty="0">
                <a:solidFill>
                  <a:srgbClr val="E0E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觉察 </a:t>
            </a:r>
            <a:r>
              <a:rPr lang="en-US" sz="2700" b="1" u="sng" kern="0" spc="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我的</a:t>
            </a:r>
            <a:r>
              <a:rPr lang="en-US" sz="2100" kern="0" spc="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感受 / 情绪 / 想法 / 信念 / 故事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3020263" y="4401007"/>
            <a:ext cx="6152998" cy="819302"/>
          </a:xfrm>
          <a:prstGeom prst="roundRect">
            <a:avLst>
              <a:gd name="adj" fmla="val 111607"/>
            </a:avLst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963545" y="4401185"/>
            <a:ext cx="6586220" cy="8191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381000" tIns="139700" rIns="381000" bIns="139700" rtlCol="0" anchor="ctr"/>
          <a:lstStyle/>
          <a:p>
            <a:pPr marL="0" indent="0" algn="ctr">
              <a:buNone/>
            </a:pPr>
            <a:r>
              <a:rPr lang="en-US" sz="2400" kern="0" spc="75" dirty="0">
                <a:solidFill>
                  <a:srgbClr val="E0E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觉察 </a:t>
            </a:r>
            <a:r>
              <a:rPr lang="en-US" sz="2700" b="1" u="sng" kern="0" spc="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他的</a:t>
            </a:r>
            <a:r>
              <a:rPr lang="en-US" sz="2100" kern="0" spc="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感受 / 情绪 / 想法 / 信念 / 故事</a:t>
            </a:r>
            <a:endParaRPr lang="en-US" sz="2400" dirty="0"/>
          </a:p>
        </p:txBody>
      </p:sp>
      <p:sp>
        <p:nvSpPr>
          <p:cNvPr id="12" name="Text 9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761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4190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2299716" y="2258568"/>
            <a:ext cx="7603236" cy="68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所有的痛苦来自于</a:t>
            </a:r>
            <a:r>
              <a:rPr lang="en-US" sz="36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想改变别人</a:t>
            </a:r>
            <a:endParaRPr lang="en-US" sz="3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l="-420" r="-420"/>
          <a:stretch>
            <a:fillRect/>
          </a:stretch>
        </p:blipFill>
        <p:spPr>
          <a:xfrm>
            <a:off x="5619902" y="3458261"/>
            <a:ext cx="952805" cy="28346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1087222" y="3867912"/>
            <a:ext cx="10018166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所有的成长来自于</a:t>
            </a:r>
            <a:r>
              <a:rPr lang="en-US" sz="48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只改变自己</a:t>
            </a:r>
            <a:endParaRPr lang="en-US" sz="48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350715" y="228600"/>
            <a:ext cx="3734410" cy="5715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50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45000" dirty="0"/>
          </a:p>
        </p:txBody>
      </p:sp>
      <p:sp>
        <p:nvSpPr>
          <p:cNvPr id="5" name="Text 3"/>
          <p:cNvSpPr txBox="1"/>
          <p:nvPr/>
        </p:nvSpPr>
        <p:spPr>
          <a:xfrm>
            <a:off x="1345082" y="2769718"/>
            <a:ext cx="9512503" cy="8293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为什么巴菲特被称作股神？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049878"/>
            <a:ext cx="1333195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9528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40005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3157423" y="2211019"/>
            <a:ext cx="5876849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kern="0" spc="3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知</a:t>
            </a:r>
            <a:r>
              <a:rPr lang="en-US" sz="4800" kern="0" spc="300" dirty="0">
                <a:solidFill>
                  <a:srgbClr val="A8B8E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烦恼</a:t>
            </a:r>
            <a:r>
              <a:rPr lang="en-US" sz="4800" kern="0" spc="3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即</a:t>
            </a:r>
            <a:r>
              <a:rPr lang="en-US" sz="4800" b="1" kern="0" spc="30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菩提</a:t>
            </a:r>
            <a:endParaRPr lang="en-US" sz="4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l="-404" r="-404"/>
          <a:stretch>
            <a:fillRect/>
          </a:stretch>
        </p:blipFill>
        <p:spPr>
          <a:xfrm>
            <a:off x="5810098" y="3505810"/>
            <a:ext cx="571500" cy="28346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3069641" y="3915461"/>
            <a:ext cx="6052414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30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执</a:t>
            </a:r>
            <a:r>
              <a:rPr lang="en-US" sz="4800" b="1" kern="0" spc="300" dirty="0">
                <a:solidFill>
                  <a:srgbClr val="A8B8E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菩提</a:t>
            </a:r>
            <a:r>
              <a:rPr lang="en-US" sz="4800" b="1" kern="0" spc="30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即</a:t>
            </a:r>
            <a:r>
              <a:rPr lang="en-US" sz="4800" b="1" kern="0" spc="30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烦恼</a:t>
            </a:r>
            <a:endParaRPr lang="en-US" sz="48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t="17742" b="17742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00500" y="1986077"/>
            <a:ext cx="533095" cy="533095"/>
          </a:xfrm>
          <a:prstGeom prst="ellipse">
            <a:avLst/>
          </a:prstGeom>
          <a:solidFill>
            <a:srgbClr val="061040">
              <a:alpha val="8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53205" y="2138782"/>
            <a:ext cx="228600" cy="228600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800600" y="2081174"/>
            <a:ext cx="6820510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把觉察训练简化到</a:t>
            </a:r>
            <a:r>
              <a:rPr lang="en-US" sz="2100" b="1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“每次只要30秒”</a:t>
            </a:r>
            <a:endParaRPr lang="en-US" sz="2100" dirty="0"/>
          </a:p>
        </p:txBody>
      </p:sp>
      <p:sp>
        <p:nvSpPr>
          <p:cNvPr id="9" name="Shape 5"/>
          <p:cNvSpPr/>
          <p:nvPr/>
        </p:nvSpPr>
        <p:spPr>
          <a:xfrm>
            <a:off x="4000500" y="2948026"/>
            <a:ext cx="533095" cy="533095"/>
          </a:xfrm>
          <a:prstGeom prst="ellipse">
            <a:avLst/>
          </a:prstGeom>
          <a:solidFill>
            <a:srgbClr val="061040">
              <a:alpha val="8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rcRect t="-45" b="-45"/>
          <a:stretch>
            <a:fillRect/>
          </a:stretch>
        </p:blipFill>
        <p:spPr>
          <a:xfrm>
            <a:off x="4138574" y="3100730"/>
            <a:ext cx="256946" cy="228600"/>
          </a:xfrm>
          <a:prstGeom prst="rect">
            <a:avLst/>
          </a:prstGeom>
        </p:spPr>
      </p:pic>
      <p:sp>
        <p:nvSpPr>
          <p:cNvPr id="11" name="Text 6"/>
          <p:cNvSpPr txBox="1"/>
          <p:nvPr/>
        </p:nvSpPr>
        <p:spPr>
          <a:xfrm>
            <a:off x="4800600" y="3043123"/>
            <a:ext cx="6820510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目标</a:t>
            </a:r>
            <a:r>
              <a:rPr lang="en-US" sz="2100" b="1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不是</a:t>
            </a:r>
            <a:r>
              <a:rPr lang="en-US" sz="2100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立刻变平静</a:t>
            </a:r>
            <a:endParaRPr lang="en-US" sz="2100" dirty="0"/>
          </a:p>
        </p:txBody>
      </p:sp>
      <p:sp>
        <p:nvSpPr>
          <p:cNvPr id="12" name="Shape 7"/>
          <p:cNvSpPr/>
          <p:nvPr/>
        </p:nvSpPr>
        <p:spPr>
          <a:xfrm>
            <a:off x="4000500" y="3909974"/>
            <a:ext cx="533095" cy="533095"/>
          </a:xfrm>
          <a:prstGeom prst="ellipse">
            <a:avLst/>
          </a:prstGeom>
          <a:solidFill>
            <a:srgbClr val="061040">
              <a:alpha val="8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53205" y="4062679"/>
            <a:ext cx="228600" cy="228600"/>
          </a:xfrm>
          <a:prstGeom prst="rect">
            <a:avLst/>
          </a:prstGeom>
        </p:spPr>
      </p:pic>
      <p:sp>
        <p:nvSpPr>
          <p:cNvPr id="14" name="Text 8"/>
          <p:cNvSpPr txBox="1"/>
          <p:nvPr/>
        </p:nvSpPr>
        <p:spPr>
          <a:xfrm>
            <a:off x="4800600" y="4005072"/>
            <a:ext cx="6820510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目标是：情绪上头时，</a:t>
            </a:r>
            <a:r>
              <a:rPr lang="en-US" sz="2100" b="1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先停一下</a:t>
            </a:r>
            <a:endParaRPr lang="en-US" sz="2100" dirty="0"/>
          </a:p>
        </p:txBody>
      </p:sp>
      <p:sp>
        <p:nvSpPr>
          <p:cNvPr id="15" name="Shape 9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" name="Text 10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CASE STUDY</a:t>
            </a:r>
            <a:endParaRPr lang="en-US" sz="1000" dirty="0"/>
          </a:p>
        </p:txBody>
      </p:sp>
      <p:sp>
        <p:nvSpPr>
          <p:cNvPr id="17" name="Text 11"/>
          <p:cNvSpPr txBox="1"/>
          <p:nvPr/>
        </p:nvSpPr>
        <p:spPr>
          <a:xfrm>
            <a:off x="571500" y="1000354"/>
            <a:ext cx="1981505" cy="22009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案例：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觉察训练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（做减法）</a:t>
            </a:r>
            <a:endParaRPr lang="en-US" sz="360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5"/>
          <a:srcRect t="-400" b="-400"/>
          <a:stretch>
            <a:fillRect/>
          </a:stretch>
        </p:blipFill>
        <p:spPr>
          <a:xfrm>
            <a:off x="571500" y="3385109"/>
            <a:ext cx="571500" cy="38405"/>
          </a:xfrm>
          <a:prstGeom prst="rect">
            <a:avLst/>
          </a:prstGeom>
        </p:spPr>
      </p:pic>
      <p:sp>
        <p:nvSpPr>
          <p:cNvPr id="19" name="Text 12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t="12500" b="12500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 l="-21" r="-21"/>
          <a:stretch>
            <a:fillRect/>
          </a:stretch>
        </p:blipFill>
        <p:spPr>
          <a:xfrm>
            <a:off x="4000500" y="1255471"/>
            <a:ext cx="7239305" cy="1131113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4334256" y="1540764"/>
            <a:ext cx="381305" cy="381305"/>
          </a:xfrm>
          <a:prstGeom prst="ellipse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4304995" y="1540764"/>
            <a:ext cx="438912" cy="38130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5"/>
          <p:cNvSpPr txBox="1"/>
          <p:nvPr/>
        </p:nvSpPr>
        <p:spPr>
          <a:xfrm>
            <a:off x="4943246" y="1493215"/>
            <a:ext cx="6201461" cy="3246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停一下，深呼吸3次</a:t>
            </a:r>
            <a:endParaRPr lang="en-US" sz="1900" dirty="0"/>
          </a:p>
        </p:txBody>
      </p:sp>
      <p:sp>
        <p:nvSpPr>
          <p:cNvPr id="10" name="Text 6"/>
          <p:cNvSpPr txBox="1"/>
          <p:nvPr/>
        </p:nvSpPr>
        <p:spPr>
          <a:xfrm>
            <a:off x="4943246" y="1891894"/>
            <a:ext cx="6201461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打断自动反应模式，创造情绪缓冲空间</a:t>
            </a:r>
            <a:endParaRPr lang="en-US" sz="13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2"/>
          <a:srcRect l="-21" r="-21"/>
          <a:stretch>
            <a:fillRect/>
          </a:stretch>
        </p:blipFill>
        <p:spPr>
          <a:xfrm>
            <a:off x="4000500" y="2862986"/>
            <a:ext cx="7239305" cy="1131113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4334256" y="3149194"/>
            <a:ext cx="381305" cy="381305"/>
          </a:xfrm>
          <a:prstGeom prst="ellipse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Text 8"/>
          <p:cNvSpPr/>
          <p:nvPr/>
        </p:nvSpPr>
        <p:spPr>
          <a:xfrm>
            <a:off x="4304995" y="3149194"/>
            <a:ext cx="438912" cy="38130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</a:t>
            </a:r>
            <a:endParaRPr lang="en-US" sz="1300" dirty="0"/>
          </a:p>
        </p:txBody>
      </p:sp>
      <p:sp>
        <p:nvSpPr>
          <p:cNvPr id="14" name="Text 9"/>
          <p:cNvSpPr txBox="1"/>
          <p:nvPr/>
        </p:nvSpPr>
        <p:spPr>
          <a:xfrm>
            <a:off x="4943246" y="3101645"/>
            <a:ext cx="6201461" cy="3246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命名：此刻的情绪 / 想法</a:t>
            </a:r>
            <a:endParaRPr lang="en-US" sz="1900" dirty="0"/>
          </a:p>
        </p:txBody>
      </p:sp>
      <p:sp>
        <p:nvSpPr>
          <p:cNvPr id="15" name="Text 10"/>
          <p:cNvSpPr txBox="1"/>
          <p:nvPr/>
        </p:nvSpPr>
        <p:spPr>
          <a:xfrm>
            <a:off x="4943246" y="3499409"/>
            <a:ext cx="6201461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"我感到愤怒"、"我在担心未来" —— 看见即解脱</a:t>
            </a:r>
            <a:endParaRPr lang="en-US" sz="13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2"/>
          <a:srcRect l="-21" r="-21"/>
          <a:stretch>
            <a:fillRect/>
          </a:stretch>
        </p:blipFill>
        <p:spPr>
          <a:xfrm>
            <a:off x="4000500" y="4470502"/>
            <a:ext cx="7239305" cy="1131113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4334256" y="4756709"/>
            <a:ext cx="381305" cy="381305"/>
          </a:xfrm>
          <a:prstGeom prst="ellipse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8" name="Text 12"/>
          <p:cNvSpPr/>
          <p:nvPr/>
        </p:nvSpPr>
        <p:spPr>
          <a:xfrm>
            <a:off x="4304995" y="4756709"/>
            <a:ext cx="438912" cy="38130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3</a:t>
            </a:r>
            <a:endParaRPr lang="en-US" sz="1300" dirty="0"/>
          </a:p>
        </p:txBody>
      </p:sp>
      <p:sp>
        <p:nvSpPr>
          <p:cNvPr id="19" name="Text 13"/>
          <p:cNvSpPr txBox="1"/>
          <p:nvPr/>
        </p:nvSpPr>
        <p:spPr>
          <a:xfrm>
            <a:off x="4943246" y="4709160"/>
            <a:ext cx="6201461" cy="3246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再选择：做一个“最小正确动作”</a:t>
            </a:r>
            <a:endParaRPr lang="en-US" sz="1900" dirty="0"/>
          </a:p>
        </p:txBody>
      </p:sp>
      <p:sp>
        <p:nvSpPr>
          <p:cNvPr id="20" name="Text 14"/>
          <p:cNvSpPr txBox="1"/>
          <p:nvPr/>
        </p:nvSpPr>
        <p:spPr>
          <a:xfrm>
            <a:off x="4943246" y="5106924"/>
            <a:ext cx="6201461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不求立刻解决问题，只求不让情况变糟，迈出微小一步</a:t>
            </a:r>
            <a:endParaRPr lang="en-US" sz="1300" dirty="0"/>
          </a:p>
        </p:txBody>
      </p:sp>
      <p:sp>
        <p:nvSpPr>
          <p:cNvPr id="21" name="Shape 15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6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MINIMUM ACTION</a:t>
            </a:r>
            <a:endParaRPr lang="en-US" sz="1000" dirty="0"/>
          </a:p>
        </p:txBody>
      </p:sp>
      <p:sp>
        <p:nvSpPr>
          <p:cNvPr id="23" name="Text 17"/>
          <p:cNvSpPr txBox="1"/>
          <p:nvPr/>
        </p:nvSpPr>
        <p:spPr>
          <a:xfrm>
            <a:off x="571500" y="1000354"/>
            <a:ext cx="1981505" cy="22009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案例：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30秒觉察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(最小动作)</a:t>
            </a:r>
            <a:endParaRPr lang="en-US" sz="36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3"/>
          <a:srcRect t="-400" b="-400"/>
          <a:stretch>
            <a:fillRect/>
          </a:stretch>
        </p:blipFill>
        <p:spPr>
          <a:xfrm>
            <a:off x="571500" y="3385109"/>
            <a:ext cx="571500" cy="38405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635" y="2701290"/>
            <a:ext cx="12136755" cy="1015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altLang="zh-CN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  </a:t>
            </a:r>
            <a:r>
              <a:rPr lang="zh-CN" altLang="en-US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推荐</a:t>
            </a:r>
            <a:r>
              <a:rPr lang="zh-CN" altLang="en-US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阅读：</a:t>
            </a:r>
            <a:endParaRPr lang="zh-CN" altLang="en-US" sz="5400" b="1" kern="0" spc="150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zh-CN" altLang="en-US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《觉察之道》《</a:t>
            </a:r>
            <a:r>
              <a:rPr lang="en-US" altLang="zh-CN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10</a:t>
            </a:r>
            <a:r>
              <a:rPr lang="zh-CN" altLang="en-US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分钟</a:t>
            </a:r>
            <a:r>
              <a:rPr lang="zh-CN" altLang="en-US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冥想》</a:t>
            </a:r>
            <a:endParaRPr lang="zh-CN" altLang="en-US" sz="5400" b="1" kern="0" spc="150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21590" y="2701290"/>
            <a:ext cx="12266295" cy="9626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36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今天课程，再推大家</a:t>
            </a:r>
            <a:r>
              <a:rPr lang="zh-CN" altLang="en-US" sz="36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一把</a:t>
            </a:r>
            <a:endParaRPr lang="zh-CN" altLang="en-US" sz="3600" b="1" kern="0" spc="150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118458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11430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38103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3130906" y="2048256"/>
            <a:ext cx="5929884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一个人可以走得很快</a:t>
            </a:r>
            <a:endParaRPr lang="en-US" sz="4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457346"/>
            <a:ext cx="7616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1710842" y="3972154"/>
            <a:ext cx="8770925" cy="8385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一群人</a:t>
            </a:r>
            <a:r>
              <a:rPr 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可以走得很远 </a:t>
            </a:r>
            <a:endParaRPr lang="en-US" sz="60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238805" y="0"/>
            <a:ext cx="895380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alphaModFix amt="5000"/>
          </a:blip>
          <a:srcRect l="6480" r="6480"/>
          <a:stretch>
            <a:fillRect/>
          </a:stretch>
        </p:blipFill>
        <p:spPr>
          <a:xfrm>
            <a:off x="3238805" y="0"/>
            <a:ext cx="8953805" cy="6858000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4000500" y="1080821"/>
            <a:ext cx="7620610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第1组、2组、3组、4组的朋友</a:t>
            </a:r>
            <a:r>
              <a:rPr lang="zh-CN" altLang="en-US" sz="13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聚在一起</a:t>
            </a:r>
            <a:r>
              <a:rPr lang="en-US" sz="13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</a:t>
            </a:r>
            <a:r>
              <a:rPr lang="zh-CN" altLang="en-US" sz="13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按照</a:t>
            </a:r>
            <a:r>
              <a:rPr lang="en-US" sz="13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不同主题</a:t>
            </a:r>
            <a:r>
              <a:rPr lang="zh-CN" altLang="en-US" sz="13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进行分队</a:t>
            </a:r>
            <a:r>
              <a:rPr lang="en-US" sz="13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：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4000500" y="1623974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4000500" y="1623974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181551" y="1766621"/>
            <a:ext cx="457200" cy="457200"/>
          </a:xfrm>
          <a:prstGeom prst="roundRect">
            <a:avLst>
              <a:gd name="adj" fmla="val 66667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15054" y="1900123"/>
            <a:ext cx="190195" cy="190195"/>
          </a:xfrm>
          <a:prstGeom prst="rect">
            <a:avLst/>
          </a:prstGeom>
        </p:spPr>
      </p:pic>
      <p:sp>
        <p:nvSpPr>
          <p:cNvPr id="11" name="Text 7"/>
          <p:cNvSpPr txBox="1"/>
          <p:nvPr/>
        </p:nvSpPr>
        <p:spPr>
          <a:xfrm>
            <a:off x="4781398" y="1766621"/>
            <a:ext cx="669615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第一分队：认知复利</a:t>
            </a:r>
            <a:endParaRPr lang="en-US" sz="1500" dirty="0"/>
          </a:p>
        </p:txBody>
      </p:sp>
      <p:sp>
        <p:nvSpPr>
          <p:cNvPr id="12" name="Text 8"/>
          <p:cNvSpPr txBox="1"/>
          <p:nvPr/>
        </p:nvSpPr>
        <p:spPr>
          <a:xfrm>
            <a:off x="4781398" y="2052828"/>
            <a:ext cx="669615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挑战认知复利的朋友，聚集成为第一分队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4000500" y="2600554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4000500" y="2600554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4181551" y="2743200"/>
            <a:ext cx="457200" cy="457200"/>
          </a:xfrm>
          <a:prstGeom prst="roundRect">
            <a:avLst>
              <a:gd name="adj" fmla="val 66667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15054" y="2876702"/>
            <a:ext cx="190195" cy="190195"/>
          </a:xfrm>
          <a:prstGeom prst="rect">
            <a:avLst/>
          </a:prstGeom>
        </p:spPr>
      </p:pic>
      <p:sp>
        <p:nvSpPr>
          <p:cNvPr id="17" name="Text 12"/>
          <p:cNvSpPr txBox="1"/>
          <p:nvPr/>
        </p:nvSpPr>
        <p:spPr>
          <a:xfrm>
            <a:off x="4781398" y="2743200"/>
            <a:ext cx="669615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第二分队：健康复利</a:t>
            </a:r>
            <a:endParaRPr lang="en-US" sz="1500" dirty="0"/>
          </a:p>
        </p:txBody>
      </p:sp>
      <p:sp>
        <p:nvSpPr>
          <p:cNvPr id="18" name="Text 13"/>
          <p:cNvSpPr txBox="1"/>
          <p:nvPr/>
        </p:nvSpPr>
        <p:spPr>
          <a:xfrm>
            <a:off x="4781398" y="3029407"/>
            <a:ext cx="669615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挑战健康复利的朋友，聚集成为第二分队</a:t>
            </a:r>
            <a:endParaRPr lang="en-US" sz="1100" dirty="0"/>
          </a:p>
        </p:txBody>
      </p:sp>
      <p:sp>
        <p:nvSpPr>
          <p:cNvPr id="19" name="Shape 14"/>
          <p:cNvSpPr/>
          <p:nvPr/>
        </p:nvSpPr>
        <p:spPr>
          <a:xfrm>
            <a:off x="4000500" y="3576218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20" name="Shape 15"/>
          <p:cNvSpPr/>
          <p:nvPr/>
        </p:nvSpPr>
        <p:spPr>
          <a:xfrm>
            <a:off x="4000500" y="3576218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4181551" y="3719779"/>
            <a:ext cx="457200" cy="457200"/>
          </a:xfrm>
          <a:prstGeom prst="roundRect">
            <a:avLst>
              <a:gd name="adj" fmla="val 66667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91279" y="3853282"/>
            <a:ext cx="237744" cy="190195"/>
          </a:xfrm>
          <a:prstGeom prst="rect">
            <a:avLst/>
          </a:prstGeom>
        </p:spPr>
      </p:pic>
      <p:sp>
        <p:nvSpPr>
          <p:cNvPr id="23" name="Text 17"/>
          <p:cNvSpPr txBox="1"/>
          <p:nvPr/>
        </p:nvSpPr>
        <p:spPr>
          <a:xfrm>
            <a:off x="4781398" y="3719779"/>
            <a:ext cx="669615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第三分队：关系复利</a:t>
            </a:r>
            <a:endParaRPr lang="en-US" sz="1500" dirty="0"/>
          </a:p>
        </p:txBody>
      </p:sp>
      <p:sp>
        <p:nvSpPr>
          <p:cNvPr id="24" name="Text 18"/>
          <p:cNvSpPr txBox="1"/>
          <p:nvPr/>
        </p:nvSpPr>
        <p:spPr>
          <a:xfrm>
            <a:off x="4781398" y="4005072"/>
            <a:ext cx="669615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挑战关系复利的朋友，聚集成为第三分队</a:t>
            </a:r>
            <a:endParaRPr lang="en-US" sz="1100" dirty="0"/>
          </a:p>
        </p:txBody>
      </p:sp>
      <p:sp>
        <p:nvSpPr>
          <p:cNvPr id="25" name="Shape 19"/>
          <p:cNvSpPr/>
          <p:nvPr/>
        </p:nvSpPr>
        <p:spPr>
          <a:xfrm>
            <a:off x="4000500" y="4552798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26" name="Shape 20"/>
          <p:cNvSpPr/>
          <p:nvPr/>
        </p:nvSpPr>
        <p:spPr>
          <a:xfrm>
            <a:off x="4000500" y="4552798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Shape 21"/>
          <p:cNvSpPr/>
          <p:nvPr/>
        </p:nvSpPr>
        <p:spPr>
          <a:xfrm>
            <a:off x="4181551" y="4695444"/>
            <a:ext cx="457200" cy="457200"/>
          </a:xfrm>
          <a:prstGeom prst="roundRect">
            <a:avLst>
              <a:gd name="adj" fmla="val 66667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15054" y="4828946"/>
            <a:ext cx="190195" cy="190195"/>
          </a:xfrm>
          <a:prstGeom prst="rect">
            <a:avLst/>
          </a:prstGeom>
        </p:spPr>
      </p:pic>
      <p:sp>
        <p:nvSpPr>
          <p:cNvPr id="29" name="Text 22"/>
          <p:cNvSpPr txBox="1"/>
          <p:nvPr/>
        </p:nvSpPr>
        <p:spPr>
          <a:xfrm>
            <a:off x="4781398" y="4695444"/>
            <a:ext cx="669615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第四分队：投资复利</a:t>
            </a:r>
            <a:endParaRPr lang="en-US" sz="1500" dirty="0"/>
          </a:p>
        </p:txBody>
      </p:sp>
      <p:sp>
        <p:nvSpPr>
          <p:cNvPr id="30" name="Text 23"/>
          <p:cNvSpPr txBox="1"/>
          <p:nvPr/>
        </p:nvSpPr>
        <p:spPr>
          <a:xfrm>
            <a:off x="4781398" y="4981651"/>
            <a:ext cx="669615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挑战投资复利的朋友，聚集成为第四分队</a:t>
            </a:r>
            <a:endParaRPr lang="en-US" sz="1100" dirty="0"/>
          </a:p>
        </p:txBody>
      </p:sp>
      <p:sp>
        <p:nvSpPr>
          <p:cNvPr id="31" name="Text 24"/>
          <p:cNvSpPr txBox="1"/>
          <p:nvPr/>
        </p:nvSpPr>
        <p:spPr>
          <a:xfrm>
            <a:off x="4000500" y="5576926"/>
            <a:ext cx="76206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以此类推，</a:t>
            </a:r>
            <a:r>
              <a:rPr lang="zh-CN" altLang="en-US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</a:t>
            </a:r>
            <a:r>
              <a:rPr lang="en-US" altLang="zh-CN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5</a:t>
            </a:r>
            <a:r>
              <a:rPr lang="zh-CN" altLang="en-US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、</a:t>
            </a:r>
            <a:r>
              <a:rPr lang="en-US" altLang="zh-CN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6</a:t>
            </a:r>
            <a:r>
              <a:rPr lang="zh-CN" altLang="en-US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、</a:t>
            </a:r>
            <a:r>
              <a:rPr lang="en-US" altLang="zh-CN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7</a:t>
            </a:r>
            <a:r>
              <a:rPr lang="zh-CN" altLang="en-US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、</a:t>
            </a:r>
            <a:r>
              <a:rPr lang="en-US" altLang="zh-CN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8</a:t>
            </a:r>
            <a:r>
              <a:rPr lang="zh-CN" altLang="en-US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小组的朋友们先聚在一起，按照复利主题分成</a:t>
            </a:r>
            <a:r>
              <a:rPr lang="zh-CN" altLang="en-US" sz="1000" i="1" dirty="0">
                <a:solidFill>
                  <a:srgbClr val="88888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四个小队。</a:t>
            </a:r>
            <a:endParaRPr lang="zh-CN" altLang="en-US" sz="1000" i="1" dirty="0">
              <a:solidFill>
                <a:srgbClr val="888888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  <a:p>
            <a:pPr marL="0" indent="0" algn="l">
              <a:buNone/>
            </a:pPr>
            <a:endParaRPr lang="en-US" sz="1000" dirty="0"/>
          </a:p>
          <a:p>
            <a:pPr marL="0" indent="0" algn="l">
              <a:buNone/>
            </a:pPr>
            <a:endParaRPr lang="zh-CN" altLang="en-US" sz="1000" dirty="0"/>
          </a:p>
        </p:txBody>
      </p:sp>
      <p:sp>
        <p:nvSpPr>
          <p:cNvPr id="32" name="Shape 25"/>
          <p:cNvSpPr/>
          <p:nvPr/>
        </p:nvSpPr>
        <p:spPr>
          <a:xfrm>
            <a:off x="0" y="0"/>
            <a:ext cx="323880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3" name="Text 26"/>
          <p:cNvSpPr txBox="1"/>
          <p:nvPr/>
        </p:nvSpPr>
        <p:spPr>
          <a:xfrm>
            <a:off x="571500" y="571500"/>
            <a:ext cx="217993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TEAM FORMATION</a:t>
            </a:r>
            <a:endParaRPr lang="en-US" sz="1000" dirty="0"/>
          </a:p>
        </p:txBody>
      </p:sp>
      <p:sp>
        <p:nvSpPr>
          <p:cNvPr id="34" name="Text 27"/>
          <p:cNvSpPr txBox="1"/>
          <p:nvPr/>
        </p:nvSpPr>
        <p:spPr>
          <a:xfrm>
            <a:off x="571500" y="1000354"/>
            <a:ext cx="2179930" cy="9628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全新玩法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复利小分队</a:t>
            </a:r>
            <a:endParaRPr lang="en-US" sz="3100" dirty="0"/>
          </a:p>
        </p:txBody>
      </p:sp>
      <p:pic>
        <p:nvPicPr>
          <p:cNvPr id="35" name="Image 5" descr="preencoded.png"/>
          <p:cNvPicPr>
            <a:picLocks noChangeAspect="1"/>
          </p:cNvPicPr>
          <p:nvPr/>
        </p:nvPicPr>
        <p:blipFill>
          <a:blip r:embed="rId6"/>
          <a:srcRect t="-400" b="-400"/>
          <a:stretch>
            <a:fillRect/>
          </a:stretch>
        </p:blipFill>
        <p:spPr>
          <a:xfrm>
            <a:off x="571500" y="2150669"/>
            <a:ext cx="571500" cy="38405"/>
          </a:xfrm>
          <a:prstGeom prst="rect">
            <a:avLst/>
          </a:prstGeom>
        </p:spPr>
      </p:pic>
      <p:sp>
        <p:nvSpPr>
          <p:cNvPr id="36" name="Text 28"/>
          <p:cNvSpPr txBox="1"/>
          <p:nvPr/>
        </p:nvSpPr>
        <p:spPr>
          <a:xfrm>
            <a:off x="571500" y="6115507"/>
            <a:ext cx="226314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5F7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000500" y="827532"/>
            <a:ext cx="7429500" cy="1886407"/>
          </a:xfrm>
          <a:prstGeom prst="roundRect">
            <a:avLst>
              <a:gd name="adj" fmla="val 3917"/>
            </a:avLst>
          </a:prstGeom>
          <a:solidFill>
            <a:srgbClr val="FFFFFF"/>
          </a:solidFill>
          <a:effectLst>
            <a:outerShdw blurRad="635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6" name="Shape 4"/>
          <p:cNvSpPr/>
          <p:nvPr/>
        </p:nvSpPr>
        <p:spPr>
          <a:xfrm>
            <a:off x="4000500" y="827532"/>
            <a:ext cx="38405" cy="1886407"/>
          </a:xfrm>
          <a:prstGeom prst="roundRect">
            <a:avLst>
              <a:gd name="adj" fmla="val 192399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4324198" y="1113739"/>
            <a:ext cx="381305" cy="381305"/>
          </a:xfrm>
          <a:prstGeom prst="ellipse">
            <a:avLst/>
          </a:prstGeom>
          <a:solidFill>
            <a:srgbClr val="06104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rcRect l="-1773" r="-1773"/>
          <a:stretch>
            <a:fillRect/>
          </a:stretch>
        </p:blipFill>
        <p:spPr>
          <a:xfrm>
            <a:off x="4448556" y="1217981"/>
            <a:ext cx="133502" cy="171907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4848149" y="1132942"/>
            <a:ext cx="3525012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环节一：轮流发言（每人1分钟）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4848149" y="1799539"/>
            <a:ext cx="75895" cy="75895"/>
          </a:xfrm>
          <a:prstGeom prst="ellipse">
            <a:avLst/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1" name="Text 8"/>
          <p:cNvSpPr txBox="1"/>
          <p:nvPr/>
        </p:nvSpPr>
        <p:spPr>
          <a:xfrm>
            <a:off x="5038344" y="1685239"/>
            <a:ext cx="29343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33333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自我介绍：简单介绍你的背景与职业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4848149" y="2168957"/>
            <a:ext cx="75895" cy="75895"/>
          </a:xfrm>
          <a:prstGeom prst="ellipse">
            <a:avLst/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Text 10"/>
          <p:cNvSpPr txBox="1"/>
          <p:nvPr/>
        </p:nvSpPr>
        <p:spPr>
          <a:xfrm>
            <a:off x="5038344" y="2054657"/>
            <a:ext cx="327721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33333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复利初衷：为什么特别想积累这项复利？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4000500" y="3090672"/>
            <a:ext cx="7429500" cy="2943454"/>
          </a:xfrm>
          <a:prstGeom prst="roundRect">
            <a:avLst>
              <a:gd name="adj" fmla="val 1609"/>
            </a:avLst>
          </a:prstGeom>
          <a:solidFill>
            <a:srgbClr val="FFFFFF"/>
          </a:solidFill>
          <a:effectLst>
            <a:outerShdw blurRad="635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5" name="Shape 12"/>
          <p:cNvSpPr/>
          <p:nvPr/>
        </p:nvSpPr>
        <p:spPr>
          <a:xfrm>
            <a:off x="4000500" y="3090672"/>
            <a:ext cx="38405" cy="2943454"/>
          </a:xfrm>
          <a:prstGeom prst="roundRect">
            <a:avLst>
              <a:gd name="adj" fmla="val 123285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4324198" y="3376879"/>
            <a:ext cx="381305" cy="381305"/>
          </a:xfrm>
          <a:prstGeom prst="ellipse">
            <a:avLst/>
          </a:prstGeom>
          <a:solidFill>
            <a:srgbClr val="061040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2"/>
          <a:srcRect l="-1064" r="-1064"/>
          <a:stretch>
            <a:fillRect/>
          </a:stretch>
        </p:blipFill>
        <p:spPr>
          <a:xfrm>
            <a:off x="4405579" y="3481121"/>
            <a:ext cx="219456" cy="171907"/>
          </a:xfrm>
          <a:prstGeom prst="rect">
            <a:avLst/>
          </a:prstGeom>
        </p:spPr>
      </p:pic>
      <p:sp>
        <p:nvSpPr>
          <p:cNvPr id="18" name="Text 14"/>
          <p:cNvSpPr txBox="1"/>
          <p:nvPr/>
        </p:nvSpPr>
        <p:spPr>
          <a:xfrm>
            <a:off x="4848149" y="3396082"/>
            <a:ext cx="38487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环节二：小组讨论（设计分队机制）</a:t>
            </a:r>
            <a:endParaRPr lang="en-US" sz="1800" dirty="0"/>
          </a:p>
        </p:txBody>
      </p:sp>
      <p:sp>
        <p:nvSpPr>
          <p:cNvPr id="19" name="Text 15"/>
          <p:cNvSpPr txBox="1"/>
          <p:nvPr/>
        </p:nvSpPr>
        <p:spPr>
          <a:xfrm>
            <a:off x="4848149" y="3948379"/>
            <a:ext cx="6486754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33333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运用“最小阻力”原则，共同制定分队互助机制：</a:t>
            </a:r>
            <a:endParaRPr lang="en-US" sz="1300" dirty="0"/>
          </a:p>
        </p:txBody>
      </p:sp>
      <p:sp>
        <p:nvSpPr>
          <p:cNvPr id="20" name="Text 16"/>
          <p:cNvSpPr txBox="1"/>
          <p:nvPr/>
        </p:nvSpPr>
        <p:spPr>
          <a:xfrm>
            <a:off x="4848149" y="4365346"/>
            <a:ext cx="322966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做减法</a:t>
            </a:r>
            <a:endParaRPr lang="en-US" sz="1300" dirty="0"/>
          </a:p>
        </p:txBody>
      </p:sp>
      <p:sp>
        <p:nvSpPr>
          <p:cNvPr id="21" name="Shape 17"/>
          <p:cNvSpPr/>
          <p:nvPr/>
        </p:nvSpPr>
        <p:spPr>
          <a:xfrm>
            <a:off x="4848149" y="4849063"/>
            <a:ext cx="75895" cy="75895"/>
          </a:xfrm>
          <a:prstGeom prst="ellipse">
            <a:avLst/>
          </a:prstGeom>
          <a:solidFill>
            <a:srgbClr val="7A8499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8"/>
          <p:cNvSpPr txBox="1"/>
          <p:nvPr/>
        </p:nvSpPr>
        <p:spPr>
          <a:xfrm>
            <a:off x="5038344" y="4763110"/>
            <a:ext cx="182148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减决策、减难度、减步骤</a:t>
            </a:r>
            <a:endParaRPr lang="en-US" sz="1200" dirty="0"/>
          </a:p>
        </p:txBody>
      </p:sp>
      <p:sp>
        <p:nvSpPr>
          <p:cNvPr id="23" name="Text 19"/>
          <p:cNvSpPr txBox="1"/>
          <p:nvPr/>
        </p:nvSpPr>
        <p:spPr>
          <a:xfrm>
            <a:off x="8110728" y="4365346"/>
            <a:ext cx="3229661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做加法</a:t>
            </a:r>
            <a:endParaRPr lang="en-US" sz="1300" dirty="0"/>
          </a:p>
        </p:txBody>
      </p:sp>
      <p:sp>
        <p:nvSpPr>
          <p:cNvPr id="24" name="Shape 20"/>
          <p:cNvSpPr/>
          <p:nvPr/>
        </p:nvSpPr>
        <p:spPr>
          <a:xfrm>
            <a:off x="8110728" y="4849063"/>
            <a:ext cx="75895" cy="75895"/>
          </a:xfrm>
          <a:prstGeom prst="ellipse">
            <a:avLst/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Text 21"/>
          <p:cNvSpPr txBox="1"/>
          <p:nvPr/>
        </p:nvSpPr>
        <p:spPr>
          <a:xfrm>
            <a:off x="8300923" y="4763110"/>
            <a:ext cx="182148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加提醒、加奖励、加监督</a:t>
            </a:r>
            <a:endParaRPr lang="en-US" sz="1200" dirty="0"/>
          </a:p>
        </p:txBody>
      </p:sp>
      <p:sp>
        <p:nvSpPr>
          <p:cNvPr id="26" name="Shape 22"/>
          <p:cNvSpPr/>
          <p:nvPr/>
        </p:nvSpPr>
        <p:spPr>
          <a:xfrm>
            <a:off x="4848149" y="5230368"/>
            <a:ext cx="6295644" cy="514807"/>
          </a:xfrm>
          <a:prstGeom prst="roundRect">
            <a:avLst>
              <a:gd name="adj" fmla="val 39471"/>
            </a:avLst>
          </a:prstGeom>
          <a:solidFill>
            <a:srgbClr val="C9A84C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7" name="Text 23"/>
          <p:cNvSpPr txBox="1"/>
          <p:nvPr/>
        </p:nvSpPr>
        <p:spPr>
          <a:xfrm>
            <a:off x="5180990" y="5373014"/>
            <a:ext cx="601126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目标：让坚持变得像呼吸一样自然，无需消耗过多意志力。</a:t>
            </a:r>
            <a:endParaRPr lang="en-US" sz="1200" dirty="0"/>
          </a:p>
        </p:txBody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3"/>
          <a:srcRect t="-100" b="-100"/>
          <a:stretch>
            <a:fillRect/>
          </a:stretch>
        </p:blipFill>
        <p:spPr>
          <a:xfrm>
            <a:off x="4990795" y="5401361"/>
            <a:ext cx="114300" cy="152705"/>
          </a:xfrm>
          <a:prstGeom prst="rect">
            <a:avLst/>
          </a:prstGeom>
        </p:spPr>
      </p:pic>
      <p:sp>
        <p:nvSpPr>
          <p:cNvPr id="29" name="Shape 24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0" name="Text 25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GROUP MEETING</a:t>
            </a:r>
            <a:endParaRPr lang="en-US" sz="1000" dirty="0"/>
          </a:p>
        </p:txBody>
      </p:sp>
      <p:sp>
        <p:nvSpPr>
          <p:cNvPr id="31" name="Text 26"/>
          <p:cNvSpPr txBox="1"/>
          <p:nvPr/>
        </p:nvSpPr>
        <p:spPr>
          <a:xfrm>
            <a:off x="571500" y="1000354"/>
            <a:ext cx="1981505" cy="22009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小分队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第一次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例会</a:t>
            </a:r>
            <a:endParaRPr lang="en-US" sz="3600" dirty="0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4"/>
          <a:srcRect t="-400" b="-400"/>
          <a:stretch>
            <a:fillRect/>
          </a:stretch>
        </p:blipFill>
        <p:spPr>
          <a:xfrm>
            <a:off x="571500" y="3385109"/>
            <a:ext cx="571500" cy="38405"/>
          </a:xfrm>
          <a:prstGeom prst="rect">
            <a:avLst/>
          </a:prstGeom>
        </p:spPr>
      </p:pic>
      <p:sp>
        <p:nvSpPr>
          <p:cNvPr id="33" name="Text 27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8F9F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4000500" y="682142"/>
            <a:ext cx="7429500" cy="1657807"/>
          </a:xfrm>
          <a:prstGeom prst="rect">
            <a:avLst/>
          </a:prstGeom>
          <a:solidFill>
            <a:srgbClr val="FFFFFF"/>
          </a:solidFill>
          <a:effectLst>
            <a:outerShdw blurRad="1397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0" y="682142"/>
            <a:ext cx="47549" cy="1657807"/>
          </a:xfrm>
          <a:prstGeom prst="rect">
            <a:avLst/>
          </a:prstGeom>
          <a:solidFill>
            <a:srgbClr val="061040"/>
          </a:solidFill>
          <a:ln w="12700">
            <a:solidFill>
              <a:srgbClr val="061040">
                <a:alpha val="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334256" y="967435"/>
            <a:ext cx="342900" cy="342900"/>
          </a:xfrm>
          <a:prstGeom prst="ellipse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295851" y="967435"/>
            <a:ext cx="419710" cy="3429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</a:t>
            </a:r>
            <a:endParaRPr lang="en-US" sz="1300" dirty="0"/>
          </a:p>
        </p:txBody>
      </p:sp>
      <p:sp>
        <p:nvSpPr>
          <p:cNvPr id="10" name="Text 8"/>
          <p:cNvSpPr txBox="1"/>
          <p:nvPr/>
        </p:nvSpPr>
        <p:spPr>
          <a:xfrm>
            <a:off x="4819802" y="996696"/>
            <a:ext cx="1644091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3月8日 24:00 前</a:t>
            </a:r>
            <a:endParaRPr lang="en-US" sz="1500" dirty="0"/>
          </a:p>
        </p:txBody>
      </p:sp>
      <p:sp>
        <p:nvSpPr>
          <p:cNvPr id="11" name="Text 9"/>
          <p:cNvSpPr txBox="1"/>
          <p:nvPr/>
        </p:nvSpPr>
        <p:spPr>
          <a:xfrm>
            <a:off x="4819802" y="1453896"/>
            <a:ext cx="651510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33333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在私董会知识星球发帖，写下你的复利领域、复利胶囊和复利合伙人。</a:t>
            </a:r>
            <a:endParaRPr lang="en-US" sz="1300" dirty="0"/>
          </a:p>
        </p:txBody>
      </p:sp>
      <p:sp>
        <p:nvSpPr>
          <p:cNvPr id="12" name="Text 10"/>
          <p:cNvSpPr txBox="1"/>
          <p:nvPr/>
        </p:nvSpPr>
        <p:spPr>
          <a:xfrm>
            <a:off x="4819802" y="1804111"/>
            <a:ext cx="651510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需加标签 </a:t>
            </a:r>
            <a:r>
              <a:rPr lang="en-US" sz="12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#复利挑战</a:t>
            </a:r>
            <a:r>
              <a:rPr lang="en-US" sz="1200" dirty="0">
                <a:solidFill>
                  <a:srgbClr val="666666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并将帖子分享到微信群。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4000500" y="2905049"/>
            <a:ext cx="7429500" cy="1657807"/>
          </a:xfrm>
          <a:prstGeom prst="rect">
            <a:avLst/>
          </a:prstGeom>
          <a:solidFill>
            <a:srgbClr val="FFFFFF"/>
          </a:solidFill>
          <a:effectLst>
            <a:outerShdw blurRad="1397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4000500" y="2905049"/>
            <a:ext cx="47549" cy="1657807"/>
          </a:xfrm>
          <a:prstGeom prst="rect">
            <a:avLst/>
          </a:prstGeom>
          <a:solidFill>
            <a:srgbClr val="061040"/>
          </a:solidFill>
          <a:ln w="12700">
            <a:solidFill>
              <a:srgbClr val="061040">
                <a:alpha val="0"/>
              </a:srgbClr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4334256" y="3191256"/>
            <a:ext cx="342900" cy="342900"/>
          </a:xfrm>
          <a:prstGeom prst="ellipse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295851" y="3191256"/>
            <a:ext cx="419710" cy="3429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</a:t>
            </a:r>
            <a:endParaRPr lang="en-US" sz="1300" dirty="0"/>
          </a:p>
        </p:txBody>
      </p:sp>
      <p:sp>
        <p:nvSpPr>
          <p:cNvPr id="17" name="Text 15"/>
          <p:cNvSpPr txBox="1"/>
          <p:nvPr/>
        </p:nvSpPr>
        <p:spPr>
          <a:xfrm>
            <a:off x="4819802" y="3219602"/>
            <a:ext cx="1644091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4月8日 24:00 前</a:t>
            </a:r>
            <a:endParaRPr lang="en-US" sz="1500" dirty="0"/>
          </a:p>
        </p:txBody>
      </p:sp>
      <p:sp>
        <p:nvSpPr>
          <p:cNvPr id="18" name="Text 16"/>
          <p:cNvSpPr txBox="1"/>
          <p:nvPr/>
        </p:nvSpPr>
        <p:spPr>
          <a:xfrm>
            <a:off x="4819802" y="3676802"/>
            <a:ext cx="651510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33333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完成挑战并发布复盘帖（内容 ≥ 500字）。</a:t>
            </a:r>
            <a:endParaRPr lang="en-US" sz="1300" dirty="0"/>
          </a:p>
        </p:txBody>
      </p:sp>
      <p:sp>
        <p:nvSpPr>
          <p:cNvPr id="19" name="Text 17"/>
          <p:cNvSpPr txBox="1"/>
          <p:nvPr/>
        </p:nvSpPr>
        <p:spPr>
          <a:xfrm>
            <a:off x="4819802" y="4027018"/>
            <a:ext cx="651510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666666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需加标签 </a:t>
            </a:r>
            <a:r>
              <a:rPr lang="en-US" sz="12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#复利挑战</a:t>
            </a:r>
            <a:r>
              <a:rPr lang="en-US" sz="1200" dirty="0">
                <a:solidFill>
                  <a:srgbClr val="666666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并将复盘帖分享至微信群。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4000500" y="5223053"/>
            <a:ext cx="7429500" cy="952805"/>
          </a:xfrm>
          <a:prstGeom prst="roundRect">
            <a:avLst>
              <a:gd name="adj" fmla="val 15355"/>
            </a:avLst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86707" y="5509260"/>
            <a:ext cx="381305" cy="381305"/>
          </a:xfrm>
          <a:prstGeom prst="rect">
            <a:avLst/>
          </a:prstGeom>
        </p:spPr>
      </p:pic>
      <p:sp>
        <p:nvSpPr>
          <p:cNvPr id="22" name="Text 19"/>
          <p:cNvSpPr txBox="1"/>
          <p:nvPr/>
        </p:nvSpPr>
        <p:spPr>
          <a:xfrm>
            <a:off x="4905756" y="5513832"/>
            <a:ext cx="3896258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完成以上两项任务，奖励 </a:t>
            </a:r>
            <a:r>
              <a:rPr lang="en-US" sz="19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0.5枚银杏果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4" name="Text 21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CHALLENGE REWARDS</a:t>
            </a:r>
            <a:endParaRPr lang="en-US" sz="1000" dirty="0"/>
          </a:p>
        </p:txBody>
      </p:sp>
      <p:sp>
        <p:nvSpPr>
          <p:cNvPr id="25" name="Text 22"/>
          <p:cNvSpPr txBox="1"/>
          <p:nvPr/>
        </p:nvSpPr>
        <p:spPr>
          <a:xfrm>
            <a:off x="571500" y="1000354"/>
            <a:ext cx="1981505" cy="16486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私董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复利挑战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奖励规则</a:t>
            </a:r>
            <a:endParaRPr lang="en-US" sz="3600" dirty="0"/>
          </a:p>
        </p:txBody>
      </p:sp>
      <p:pic>
        <p:nvPicPr>
          <p:cNvPr id="26" name="Image 1" descr="preencoded.png"/>
          <p:cNvPicPr>
            <a:picLocks noChangeAspect="1"/>
          </p:cNvPicPr>
          <p:nvPr/>
        </p:nvPicPr>
        <p:blipFill>
          <a:blip r:embed="rId2"/>
          <a:srcRect t="-400" b="-400"/>
          <a:stretch>
            <a:fillRect/>
          </a:stretch>
        </p:blipFill>
        <p:spPr>
          <a:xfrm>
            <a:off x="571500" y="2836469"/>
            <a:ext cx="571500" cy="38405"/>
          </a:xfrm>
          <a:prstGeom prst="rect">
            <a:avLst/>
          </a:prstGeom>
        </p:spPr>
      </p:pic>
      <p:sp>
        <p:nvSpPr>
          <p:cNvPr id="27" name="Text 23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 l="-1" r="-1"/>
          <a:stretch>
            <a:fillRect/>
          </a:stretch>
        </p:blipFill>
        <p:spPr>
          <a:xfrm>
            <a:off x="3810305" y="1357884"/>
            <a:ext cx="7619695" cy="1304849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4705502" y="1586484"/>
            <a:ext cx="6687007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kern="0" spc="38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第一阶段：立下誓言</a:t>
            </a:r>
            <a:endParaRPr lang="en-US" sz="1300" dirty="0"/>
          </a:p>
        </p:txBody>
      </p:sp>
      <p:sp>
        <p:nvSpPr>
          <p:cNvPr id="8" name="Text 4"/>
          <p:cNvSpPr txBox="1"/>
          <p:nvPr/>
        </p:nvSpPr>
        <p:spPr>
          <a:xfrm>
            <a:off x="4705502" y="1920240"/>
            <a:ext cx="6572707" cy="5148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33333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3月8日 24:00 前：在线下课程微信群发帖，说明选择的复利领域、复利胶囊及复利合伙人，务必加上标签 </a:t>
            </a:r>
            <a:r>
              <a:rPr lang="en-US" sz="13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#复利挑战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 t="-9" b="-9"/>
          <a:stretch>
            <a:fillRect/>
          </a:stretch>
        </p:blipFill>
        <p:spPr>
          <a:xfrm>
            <a:off x="3810305" y="2948940"/>
            <a:ext cx="7619695" cy="1047902"/>
          </a:xfrm>
          <a:prstGeom prst="rect">
            <a:avLst/>
          </a:prstGeom>
        </p:spPr>
      </p:pic>
      <p:sp>
        <p:nvSpPr>
          <p:cNvPr id="10" name="Text 5"/>
          <p:cNvSpPr txBox="1"/>
          <p:nvPr/>
        </p:nvSpPr>
        <p:spPr>
          <a:xfrm>
            <a:off x="4705502" y="3177540"/>
            <a:ext cx="6687007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kern="0" spc="38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第二阶段：复盘成长</a:t>
            </a:r>
            <a:endParaRPr lang="en-US" sz="1300" dirty="0"/>
          </a:p>
        </p:txBody>
      </p:sp>
      <p:sp>
        <p:nvSpPr>
          <p:cNvPr id="11" name="Text 6"/>
          <p:cNvSpPr txBox="1"/>
          <p:nvPr/>
        </p:nvSpPr>
        <p:spPr>
          <a:xfrm>
            <a:off x="4705502" y="3511296"/>
            <a:ext cx="6687007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333333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4月8日 24:00 前：完成挑战并发布复盘（字数≥500字），同样加上标签 </a:t>
            </a:r>
            <a:r>
              <a:rPr lang="en-US" sz="13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#复利挑战</a:t>
            </a:r>
            <a:endParaRPr lang="en-US" sz="1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0305" y="4377233"/>
            <a:ext cx="7619695" cy="1121969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53205" y="4766767"/>
            <a:ext cx="342900" cy="342900"/>
          </a:xfrm>
          <a:prstGeom prst="rect">
            <a:avLst/>
          </a:prstGeom>
        </p:spPr>
      </p:pic>
      <p:sp>
        <p:nvSpPr>
          <p:cNvPr id="14" name="Text 7"/>
          <p:cNvSpPr txBox="1"/>
          <p:nvPr/>
        </p:nvSpPr>
        <p:spPr>
          <a:xfrm>
            <a:off x="4733849" y="4625035"/>
            <a:ext cx="5106010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挑战奖励</a:t>
            </a:r>
            <a:endParaRPr lang="en-US" sz="1500" dirty="0"/>
          </a:p>
        </p:txBody>
      </p:sp>
      <p:sp>
        <p:nvSpPr>
          <p:cNvPr id="15" name="Text 8"/>
          <p:cNvSpPr txBox="1"/>
          <p:nvPr/>
        </p:nvSpPr>
        <p:spPr>
          <a:xfrm>
            <a:off x="4733849" y="4958791"/>
            <a:ext cx="4991710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完成以上两项，加微信 </a:t>
            </a:r>
            <a:r>
              <a:rPr lang="en-US" sz="12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@梦纯</a:t>
            </a:r>
            <a:r>
              <a:rPr lang="en-US" sz="12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，即可获得启昌私董会课程代金券 </a:t>
            </a:r>
            <a:r>
              <a:rPr lang="en-US" sz="16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399元</a:t>
            </a:r>
            <a:endParaRPr lang="en-US" sz="1200" dirty="0"/>
          </a:p>
        </p:txBody>
      </p:sp>
      <p:sp>
        <p:nvSpPr>
          <p:cNvPr id="16" name="Text 9"/>
          <p:cNvSpPr txBox="1"/>
          <p:nvPr/>
        </p:nvSpPr>
        <p:spPr>
          <a:xfrm>
            <a:off x="4086454" y="1586484"/>
            <a:ext cx="505663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61040">
                    <a:alpha val="15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01</a:t>
            </a:r>
            <a:endParaRPr lang="en-US" sz="2400" dirty="0"/>
          </a:p>
        </p:txBody>
      </p:sp>
      <p:sp>
        <p:nvSpPr>
          <p:cNvPr id="17" name="Text 10"/>
          <p:cNvSpPr txBox="1"/>
          <p:nvPr/>
        </p:nvSpPr>
        <p:spPr>
          <a:xfrm>
            <a:off x="4086454" y="3177540"/>
            <a:ext cx="505663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61040">
                    <a:alpha val="15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02</a:t>
            </a:r>
            <a:endParaRPr lang="en-US" sz="2400" dirty="0"/>
          </a:p>
        </p:txBody>
      </p:sp>
      <p:sp>
        <p:nvSpPr>
          <p:cNvPr id="18" name="Shape 11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9" name="Text 12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BONUS CHALLENGE</a:t>
            </a:r>
            <a:endParaRPr lang="en-US" sz="1000" dirty="0"/>
          </a:p>
        </p:txBody>
      </p:sp>
      <p:sp>
        <p:nvSpPr>
          <p:cNvPr id="20" name="Text 13"/>
          <p:cNvSpPr txBox="1"/>
          <p:nvPr/>
        </p:nvSpPr>
        <p:spPr>
          <a:xfrm>
            <a:off x="571500" y="1000354"/>
            <a:ext cx="1981505" cy="1371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私董亲友</a:t>
            </a:r>
            <a:endParaRPr lang="en-US" sz="3000" dirty="0"/>
          </a:p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复利挑战</a:t>
            </a:r>
            <a:endParaRPr lang="en-US" sz="3000" dirty="0"/>
          </a:p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奖励规则</a:t>
            </a:r>
            <a:endParaRPr lang="en-US" sz="3000" dirty="0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6"/>
          <a:srcRect t="-400" b="-400"/>
          <a:stretch>
            <a:fillRect/>
          </a:stretch>
        </p:blipFill>
        <p:spPr>
          <a:xfrm>
            <a:off x="571500" y="2562149"/>
            <a:ext cx="571500" cy="38405"/>
          </a:xfrm>
          <a:prstGeom prst="rect">
            <a:avLst/>
          </a:prstGeom>
        </p:spPr>
      </p:pic>
      <p:sp>
        <p:nvSpPr>
          <p:cNvPr id="22" name="Text 14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1314907"/>
            <a:ext cx="10782605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1965 - 2024 年复合年增长率 (CAGR)</a:t>
            </a:r>
            <a:endParaRPr lang="en-US" sz="1300" dirty="0"/>
          </a:p>
        </p:txBody>
      </p:sp>
      <p:sp>
        <p:nvSpPr>
          <p:cNvPr id="5" name="Text 3"/>
          <p:cNvSpPr txBox="1"/>
          <p:nvPr/>
        </p:nvSpPr>
        <p:spPr>
          <a:xfrm>
            <a:off x="761695" y="476402"/>
            <a:ext cx="3062326" cy="6007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长期回报对比</a:t>
            </a:r>
            <a:endParaRPr lang="en-US" sz="3100" dirty="0"/>
          </a:p>
        </p:txBody>
      </p:sp>
      <p:sp>
        <p:nvSpPr>
          <p:cNvPr id="6" name="Shape 4"/>
          <p:cNvSpPr/>
          <p:nvPr/>
        </p:nvSpPr>
        <p:spPr>
          <a:xfrm>
            <a:off x="761695" y="1181405"/>
            <a:ext cx="571500" cy="38405"/>
          </a:xfrm>
          <a:prstGeom prst="roundRect">
            <a:avLst>
              <a:gd name="adj" fmla="val 2380940"/>
            </a:avLst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61695" y="2214677"/>
            <a:ext cx="5038344" cy="3619195"/>
          </a:xfrm>
          <a:prstGeom prst="roundRect">
            <a:avLst>
              <a:gd name="adj" fmla="val 1596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8" name="Text 6"/>
          <p:cNvSpPr txBox="1"/>
          <p:nvPr/>
        </p:nvSpPr>
        <p:spPr>
          <a:xfrm>
            <a:off x="2473452" y="3100730"/>
            <a:ext cx="1621231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标普 500 指数</a:t>
            </a:r>
            <a:endParaRPr lang="en-US" sz="1800" dirty="0"/>
          </a:p>
        </p:txBody>
      </p:sp>
      <p:sp>
        <p:nvSpPr>
          <p:cNvPr id="9" name="Text 7"/>
          <p:cNvSpPr txBox="1"/>
          <p:nvPr/>
        </p:nvSpPr>
        <p:spPr>
          <a:xfrm>
            <a:off x="2391156" y="3728923"/>
            <a:ext cx="2814523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63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10.4</a:t>
            </a:r>
            <a:r>
              <a:rPr lang="en-US" sz="24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%</a:t>
            </a:r>
            <a:endParaRPr lang="en-US" sz="6300" dirty="0"/>
          </a:p>
        </p:txBody>
      </p:sp>
      <p:sp>
        <p:nvSpPr>
          <p:cNvPr id="10" name="Text 8"/>
          <p:cNvSpPr txBox="1"/>
          <p:nvPr/>
        </p:nvSpPr>
        <p:spPr>
          <a:xfrm>
            <a:off x="2786177" y="4719218"/>
            <a:ext cx="1000354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市场平均水平</a:t>
            </a:r>
            <a:endParaRPr lang="en-US" sz="12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1"/>
          <a:srcRect l="-5" r="-5"/>
          <a:stretch>
            <a:fillRect/>
          </a:stretch>
        </p:blipFill>
        <p:spPr>
          <a:xfrm>
            <a:off x="6245352" y="2124151"/>
            <a:ext cx="5310835" cy="3800246"/>
          </a:xfrm>
          <a:prstGeom prst="rect">
            <a:avLst/>
          </a:prstGeom>
        </p:spPr>
      </p:pic>
      <p:sp>
        <p:nvSpPr>
          <p:cNvPr id="12" name="Text 9"/>
          <p:cNvSpPr txBox="1"/>
          <p:nvPr/>
        </p:nvSpPr>
        <p:spPr>
          <a:xfrm>
            <a:off x="7819949" y="3054096"/>
            <a:ext cx="2164385" cy="3621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伯克希尔 · 哈撒韦</a:t>
            </a:r>
            <a:endParaRPr lang="en-US" sz="1800" dirty="0"/>
          </a:p>
        </p:txBody>
      </p:sp>
      <p:sp>
        <p:nvSpPr>
          <p:cNvPr id="13" name="Text 10"/>
          <p:cNvSpPr txBox="1"/>
          <p:nvPr/>
        </p:nvSpPr>
        <p:spPr>
          <a:xfrm>
            <a:off x="8209483" y="4753966"/>
            <a:ext cx="1388974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巴菲特的复利奇迹</a:t>
            </a:r>
            <a:endParaRPr lang="en-US" sz="1200" dirty="0"/>
          </a:p>
        </p:txBody>
      </p:sp>
      <p:sp>
        <p:nvSpPr>
          <p:cNvPr id="14" name="Text 11"/>
          <p:cNvSpPr txBox="1"/>
          <p:nvPr/>
        </p:nvSpPr>
        <p:spPr>
          <a:xfrm>
            <a:off x="7966253" y="3714293"/>
            <a:ext cx="2965399" cy="8485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6300" b="1" kern="0" spc="-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19.9</a:t>
            </a:r>
            <a:r>
              <a:rPr lang="en-US" sz="2400" b="1" kern="0" spc="-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%</a:t>
            </a:r>
            <a:endParaRPr lang="en-US" sz="6300" dirty="0"/>
          </a:p>
        </p:txBody>
      </p:sp>
      <p:sp>
        <p:nvSpPr>
          <p:cNvPr id="15" name="Shape 12"/>
          <p:cNvSpPr/>
          <p:nvPr/>
        </p:nvSpPr>
        <p:spPr>
          <a:xfrm>
            <a:off x="5810098" y="3143707"/>
            <a:ext cx="571500" cy="571500"/>
          </a:xfrm>
          <a:prstGeom prst="ellipse">
            <a:avLst/>
          </a:prstGeom>
          <a:solidFill>
            <a:srgbClr val="061040"/>
          </a:solidFill>
          <a:ln w="25400">
            <a:solidFill>
              <a:srgbClr val="FFFFFF">
                <a:alpha val="20000"/>
              </a:srgbClr>
            </a:solidFill>
            <a:prstDash val="solid"/>
          </a:ln>
        </p:spPr>
      </p:sp>
      <p:sp>
        <p:nvSpPr>
          <p:cNvPr id="16" name="Text 13"/>
          <p:cNvSpPr txBox="1"/>
          <p:nvPr/>
        </p:nvSpPr>
        <p:spPr>
          <a:xfrm>
            <a:off x="5969203" y="3286354"/>
            <a:ext cx="333756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VS</a:t>
            </a:r>
            <a:endParaRPr lang="en-US" sz="1500" dirty="0"/>
          </a:p>
        </p:txBody>
      </p:sp>
      <p:sp>
        <p:nvSpPr>
          <p:cNvPr id="17" name="Text 14"/>
          <p:cNvSpPr txBox="1"/>
          <p:nvPr/>
        </p:nvSpPr>
        <p:spPr>
          <a:xfrm>
            <a:off x="5093208" y="6472123"/>
            <a:ext cx="220827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1208837" y="1375258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2238451" y="2328062"/>
            <a:ext cx="7715707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只要尝过一次复利的</a:t>
            </a:r>
            <a:r>
              <a:rPr lang="zh-CN" alt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滋味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你的人生从此就</a:t>
            </a:r>
            <a:r>
              <a:rPr lang="zh-CN" alt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焕然</a:t>
            </a:r>
            <a:r>
              <a:rPr lang="zh-CN" alt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一新</a:t>
            </a:r>
            <a:endParaRPr lang="zh-CN" altLang="en-US" sz="4800" b="1" kern="0" spc="150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384" b="-384"/>
          <a:stretch>
            <a:fillRect/>
          </a:stretch>
        </p:blipFill>
        <p:spPr>
          <a:xfrm>
            <a:off x="5619902" y="4491533"/>
            <a:ext cx="95280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12725" y="1472184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500" dirty="0">
                <a:solidFill>
                  <a:srgbClr val="FFFFFF">
                    <a:alpha val="8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5" name="Text 3"/>
          <p:cNvSpPr txBox="1"/>
          <p:nvPr/>
        </p:nvSpPr>
        <p:spPr>
          <a:xfrm>
            <a:off x="771754" y="2329891"/>
            <a:ext cx="10649102" cy="16861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用5-10年时间，</a:t>
            </a:r>
            <a:endParaRPr lang="en-US" sz="5100" dirty="0"/>
          </a:p>
          <a:p>
            <a:pPr marL="0" indent="0" algn="ctr"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打造你的复利人生飞轮</a:t>
            </a:r>
            <a:endParaRPr lang="en-US" sz="5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89704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56946" y="1324051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828446" y="2371954"/>
            <a:ext cx="10534802" cy="1600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500" b="1" kern="0" spc="-9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复利，不仅影响个人命运，</a:t>
            </a:r>
            <a:endParaRPr lang="en-US" sz="4500" dirty="0"/>
          </a:p>
          <a:p>
            <a:pPr marL="0" indent="0" algn="ctr">
              <a:buNone/>
            </a:pPr>
            <a:r>
              <a:rPr lang="en-US" sz="4500" b="1" kern="0" spc="-9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更影响家庭命运、家族命运。 </a:t>
            </a:r>
            <a:endParaRPr lang="en-US" sz="4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48556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491886" y="1748333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2427732" y="2701138"/>
            <a:ext cx="7345375" cy="9628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大道甚夷，而民好径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118458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9528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40005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3396996" y="2104949"/>
            <a:ext cx="5398618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kern="0" spc="300" dirty="0">
                <a:solidFill>
                  <a:srgbClr val="E0E8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不会重来就是快</a:t>
            </a:r>
            <a:endParaRPr lang="en-US" sz="4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384" b="-384"/>
          <a:stretch>
            <a:fillRect/>
          </a:stretch>
        </p:blipFill>
        <p:spPr>
          <a:xfrm>
            <a:off x="5619902" y="3495751"/>
            <a:ext cx="95280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2499055" y="3914546"/>
            <a:ext cx="7194499" cy="8385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可以积累</a:t>
            </a:r>
            <a:r>
              <a:rPr lang="en-US" sz="6000" b="1" kern="0" spc="1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就是多 </a:t>
            </a:r>
            <a:endParaRPr lang="en-US" sz="60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 t="-14" b="-14"/>
          <a:stretch>
            <a:fillRect/>
          </a:stretch>
        </p:blipFill>
        <p:spPr>
          <a:xfrm>
            <a:off x="4000500" y="1219810"/>
            <a:ext cx="7239305" cy="1223467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5201107" y="1506017"/>
            <a:ext cx="3400654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今天最</a:t>
            </a:r>
            <a:r>
              <a:rPr lang="zh-CN" altLang="en-US" sz="21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大的感受</a:t>
            </a:r>
            <a:r>
              <a:rPr lang="en-US" sz="21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是什么？</a:t>
            </a:r>
            <a:endParaRPr lang="en-US" sz="2100" dirty="0"/>
          </a:p>
        </p:txBody>
      </p:sp>
      <p:sp>
        <p:nvSpPr>
          <p:cNvPr id="8" name="Text 4"/>
          <p:cNvSpPr txBox="1"/>
          <p:nvPr/>
        </p:nvSpPr>
        <p:spPr>
          <a:xfrm>
            <a:off x="5201107" y="1928470"/>
            <a:ext cx="33247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7A84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Deepest Feeling</a:t>
            </a:r>
            <a:endParaRPr lang="en-US" sz="1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2"/>
          <a:srcRect t="-14" b="-14"/>
          <a:stretch>
            <a:fillRect/>
          </a:stretch>
        </p:blipFill>
        <p:spPr>
          <a:xfrm>
            <a:off x="4000500" y="2919679"/>
            <a:ext cx="7239305" cy="1223467"/>
          </a:xfrm>
          <a:prstGeom prst="rect">
            <a:avLst/>
          </a:prstGeom>
        </p:spPr>
      </p:pic>
      <p:sp>
        <p:nvSpPr>
          <p:cNvPr id="10" name="Text 5"/>
          <p:cNvSpPr txBox="1"/>
          <p:nvPr/>
        </p:nvSpPr>
        <p:spPr>
          <a:xfrm>
            <a:off x="5201107" y="3204972"/>
            <a:ext cx="3400654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今天最重要的收获是什么？</a:t>
            </a:r>
            <a:endParaRPr lang="en-US" sz="2100" dirty="0"/>
          </a:p>
        </p:txBody>
      </p:sp>
      <p:sp>
        <p:nvSpPr>
          <p:cNvPr id="11" name="Text 6"/>
          <p:cNvSpPr txBox="1"/>
          <p:nvPr/>
        </p:nvSpPr>
        <p:spPr>
          <a:xfrm>
            <a:off x="5201107" y="3628339"/>
            <a:ext cx="3324758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7A84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Key Takeaway</a:t>
            </a:r>
            <a:endParaRPr lang="en-US" sz="1200" dirty="0"/>
          </a:p>
        </p:txBody>
      </p:sp>
      <p:sp>
        <p:nvSpPr>
          <p:cNvPr id="12" name="Shape 7"/>
          <p:cNvSpPr/>
          <p:nvPr/>
        </p:nvSpPr>
        <p:spPr>
          <a:xfrm>
            <a:off x="4000500" y="4999939"/>
            <a:ext cx="2829154" cy="638251"/>
          </a:xfrm>
          <a:prstGeom prst="roundRect">
            <a:avLst>
              <a:gd name="adj" fmla="val 143267"/>
            </a:avLst>
          </a:prstGeom>
          <a:solidFill>
            <a:srgbClr val="0B1D6E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rcRect l="-1648" r="-1648"/>
          <a:stretch>
            <a:fillRect/>
          </a:stretch>
        </p:blipFill>
        <p:spPr>
          <a:xfrm>
            <a:off x="4190695" y="5223967"/>
            <a:ext cx="171907" cy="190195"/>
          </a:xfrm>
          <a:prstGeom prst="rect">
            <a:avLst/>
          </a:prstGeom>
        </p:spPr>
      </p:pic>
      <p:sp>
        <p:nvSpPr>
          <p:cNvPr id="14" name="Text 8"/>
          <p:cNvSpPr txBox="1"/>
          <p:nvPr/>
        </p:nvSpPr>
        <p:spPr>
          <a:xfrm>
            <a:off x="4476902" y="4999939"/>
            <a:ext cx="2238451" cy="6382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提示：计时5分钟</a:t>
            </a:r>
            <a:endParaRPr lang="en-US" sz="13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4451" y="1698041"/>
            <a:ext cx="304495" cy="30449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5"/>
          <a:srcRect l="-50" r="-50"/>
          <a:stretch>
            <a:fillRect/>
          </a:stretch>
        </p:blipFill>
        <p:spPr>
          <a:xfrm>
            <a:off x="4562856" y="3397910"/>
            <a:ext cx="228600" cy="304495"/>
          </a:xfrm>
          <a:prstGeom prst="rect">
            <a:avLst/>
          </a:prstGeom>
        </p:spPr>
      </p:pic>
      <p:sp>
        <p:nvSpPr>
          <p:cNvPr id="17" name="Shape 9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8" name="Text 10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REFLECTION</a:t>
            </a:r>
            <a:endParaRPr lang="en-US" sz="1000" dirty="0"/>
          </a:p>
        </p:txBody>
      </p:sp>
      <p:sp>
        <p:nvSpPr>
          <p:cNvPr id="19" name="Text 11"/>
          <p:cNvSpPr txBox="1"/>
          <p:nvPr/>
        </p:nvSpPr>
        <p:spPr>
          <a:xfrm>
            <a:off x="571500" y="1000354"/>
            <a:ext cx="1981505" cy="11055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5分钟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微复盘</a:t>
            </a:r>
            <a:endParaRPr lang="en-US" sz="360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6"/>
          <a:srcRect t="-400" b="-400"/>
          <a:stretch>
            <a:fillRect/>
          </a:stretch>
        </p:blipFill>
        <p:spPr>
          <a:xfrm>
            <a:off x="571500" y="2287829"/>
            <a:ext cx="571500" cy="38405"/>
          </a:xfrm>
          <a:prstGeom prst="rect">
            <a:avLst/>
          </a:prstGeom>
        </p:spPr>
      </p:pic>
      <p:sp>
        <p:nvSpPr>
          <p:cNvPr id="21" name="Text 12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3"/>
          <p:cNvSpPr txBox="1"/>
          <p:nvPr/>
        </p:nvSpPr>
        <p:spPr>
          <a:xfrm>
            <a:off x="4158691" y="959206"/>
            <a:ext cx="333756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</a:t>
            </a:r>
            <a:endParaRPr lang="en-US" sz="3600" dirty="0"/>
          </a:p>
        </p:txBody>
      </p:sp>
      <p:sp>
        <p:nvSpPr>
          <p:cNvPr id="7" name="Text 4"/>
          <p:cNvSpPr txBox="1"/>
          <p:nvPr/>
        </p:nvSpPr>
        <p:spPr>
          <a:xfrm>
            <a:off x="4076395" y="1463954"/>
            <a:ext cx="428854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个核心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4858207" y="1978762"/>
            <a:ext cx="6572707" cy="9144"/>
          </a:xfrm>
          <a:prstGeom prst="rect">
            <a:avLst/>
          </a:prstGeom>
          <a:solidFill>
            <a:srgbClr val="061040">
              <a:alpha val="10000"/>
            </a:srgbClr>
          </a:solidFill>
          <a:ln w="12700">
            <a:solidFill>
              <a:srgbClr val="061040">
                <a:alpha val="0"/>
              </a:srgbClr>
            </a:solidFill>
            <a:prstDash val="solid"/>
          </a:ln>
        </p:spPr>
      </p:sp>
      <p:sp>
        <p:nvSpPr>
          <p:cNvPr id="9" name="Text 6"/>
          <p:cNvSpPr txBox="1"/>
          <p:nvPr/>
        </p:nvSpPr>
        <p:spPr>
          <a:xfrm>
            <a:off x="4858207" y="1006754"/>
            <a:ext cx="67629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kern="0" spc="75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复利核心</a:t>
            </a:r>
            <a:endParaRPr lang="en-US" sz="1500" dirty="0"/>
          </a:p>
        </p:txBody>
      </p:sp>
      <p:sp>
        <p:nvSpPr>
          <p:cNvPr id="10" name="Text 7"/>
          <p:cNvSpPr txBox="1"/>
          <p:nvPr/>
        </p:nvSpPr>
        <p:spPr>
          <a:xfrm>
            <a:off x="4858207" y="1339596"/>
            <a:ext cx="67629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临界点</a:t>
            </a:r>
            <a:endParaRPr lang="en-US" sz="2100" dirty="0"/>
          </a:p>
        </p:txBody>
      </p:sp>
      <p:sp>
        <p:nvSpPr>
          <p:cNvPr id="11" name="Text 8"/>
          <p:cNvSpPr txBox="1"/>
          <p:nvPr/>
        </p:nvSpPr>
        <p:spPr>
          <a:xfrm>
            <a:off x="4158691" y="2362810"/>
            <a:ext cx="333756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</a:t>
            </a:r>
            <a:endParaRPr lang="en-US" sz="3600" dirty="0"/>
          </a:p>
        </p:txBody>
      </p:sp>
      <p:sp>
        <p:nvSpPr>
          <p:cNvPr id="12" name="Text 9"/>
          <p:cNvSpPr txBox="1"/>
          <p:nvPr/>
        </p:nvSpPr>
        <p:spPr>
          <a:xfrm>
            <a:off x="4076395" y="2867558"/>
            <a:ext cx="428854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条心法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4858207" y="3382366"/>
            <a:ext cx="6572707" cy="9144"/>
          </a:xfrm>
          <a:prstGeom prst="rect">
            <a:avLst/>
          </a:prstGeom>
          <a:solidFill>
            <a:srgbClr val="061040">
              <a:alpha val="10000"/>
            </a:srgbClr>
          </a:solidFill>
          <a:ln w="12700">
            <a:solidFill>
              <a:srgbClr val="061040">
                <a:alpha val="0"/>
              </a:srgbClr>
            </a:solidFill>
            <a:prstDash val="solid"/>
          </a:ln>
        </p:spPr>
      </p:sp>
      <p:sp>
        <p:nvSpPr>
          <p:cNvPr id="14" name="Text 11"/>
          <p:cNvSpPr txBox="1"/>
          <p:nvPr/>
        </p:nvSpPr>
        <p:spPr>
          <a:xfrm>
            <a:off x="4858207" y="2410358"/>
            <a:ext cx="67629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kern="0" spc="75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复利心法</a:t>
            </a:r>
            <a:endParaRPr lang="en-US" sz="1500" dirty="0"/>
          </a:p>
        </p:txBody>
      </p:sp>
      <p:sp>
        <p:nvSpPr>
          <p:cNvPr id="15" name="Text 12"/>
          <p:cNvSpPr txBox="1"/>
          <p:nvPr/>
        </p:nvSpPr>
        <p:spPr>
          <a:xfrm>
            <a:off x="4858207" y="2744114"/>
            <a:ext cx="67629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诚实</a:t>
            </a:r>
            <a:endParaRPr lang="en-US" sz="2100" dirty="0"/>
          </a:p>
        </p:txBody>
      </p:sp>
      <p:sp>
        <p:nvSpPr>
          <p:cNvPr id="16" name="Text 13"/>
          <p:cNvSpPr txBox="1"/>
          <p:nvPr/>
        </p:nvSpPr>
        <p:spPr>
          <a:xfrm>
            <a:off x="4158691" y="3767328"/>
            <a:ext cx="333756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3</a:t>
            </a:r>
            <a:endParaRPr lang="en-US" sz="3600" dirty="0"/>
          </a:p>
        </p:txBody>
      </p:sp>
      <p:sp>
        <p:nvSpPr>
          <p:cNvPr id="17" name="Text 14"/>
          <p:cNvSpPr txBox="1"/>
          <p:nvPr/>
        </p:nvSpPr>
        <p:spPr>
          <a:xfrm>
            <a:off x="4076395" y="4272077"/>
            <a:ext cx="428854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条之道</a:t>
            </a:r>
            <a:endParaRPr lang="en-US" sz="900" dirty="0"/>
          </a:p>
        </p:txBody>
      </p:sp>
      <p:sp>
        <p:nvSpPr>
          <p:cNvPr id="18" name="Shape 15"/>
          <p:cNvSpPr/>
          <p:nvPr/>
        </p:nvSpPr>
        <p:spPr>
          <a:xfrm>
            <a:off x="4858207" y="4786884"/>
            <a:ext cx="6572707" cy="9144"/>
          </a:xfrm>
          <a:prstGeom prst="rect">
            <a:avLst/>
          </a:prstGeom>
          <a:solidFill>
            <a:srgbClr val="061040">
              <a:alpha val="10000"/>
            </a:srgbClr>
          </a:solidFill>
          <a:ln w="12700">
            <a:solidFill>
              <a:srgbClr val="061040">
                <a:alpha val="0"/>
              </a:srgbClr>
            </a:solidFill>
            <a:prstDash val="solid"/>
          </a:ln>
        </p:spPr>
      </p:sp>
      <p:sp>
        <p:nvSpPr>
          <p:cNvPr id="19" name="Text 16"/>
          <p:cNvSpPr txBox="1"/>
          <p:nvPr/>
        </p:nvSpPr>
        <p:spPr>
          <a:xfrm>
            <a:off x="4858207" y="3814877"/>
            <a:ext cx="67629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kern="0" spc="75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复利之道</a:t>
            </a:r>
            <a:endParaRPr lang="en-US" sz="1500" dirty="0"/>
          </a:p>
        </p:txBody>
      </p:sp>
      <p:sp>
        <p:nvSpPr>
          <p:cNvPr id="20" name="Text 17"/>
          <p:cNvSpPr txBox="1"/>
          <p:nvPr/>
        </p:nvSpPr>
        <p:spPr>
          <a:xfrm>
            <a:off x="4858207" y="4147718"/>
            <a:ext cx="67629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要事第一、先求不败、最小阻力</a:t>
            </a:r>
            <a:endParaRPr lang="en-US" sz="2100" dirty="0"/>
          </a:p>
        </p:txBody>
      </p:sp>
      <p:sp>
        <p:nvSpPr>
          <p:cNvPr id="21" name="Text 18"/>
          <p:cNvSpPr txBox="1"/>
          <p:nvPr/>
        </p:nvSpPr>
        <p:spPr>
          <a:xfrm>
            <a:off x="4158691" y="5170932"/>
            <a:ext cx="333756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4</a:t>
            </a:r>
            <a:endParaRPr lang="en-US" sz="3600" dirty="0"/>
          </a:p>
        </p:txBody>
      </p:sp>
      <p:sp>
        <p:nvSpPr>
          <p:cNvPr id="22" name="Text 19"/>
          <p:cNvSpPr txBox="1"/>
          <p:nvPr/>
        </p:nvSpPr>
        <p:spPr>
          <a:xfrm>
            <a:off x="4076395" y="5675681"/>
            <a:ext cx="428854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个领域</a:t>
            </a:r>
            <a:endParaRPr lang="en-US" sz="900" dirty="0"/>
          </a:p>
        </p:txBody>
      </p:sp>
      <p:sp>
        <p:nvSpPr>
          <p:cNvPr id="23" name="Text 20"/>
          <p:cNvSpPr txBox="1"/>
          <p:nvPr/>
        </p:nvSpPr>
        <p:spPr>
          <a:xfrm>
            <a:off x="4858207" y="5218481"/>
            <a:ext cx="676290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kern="0" spc="75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复利领域</a:t>
            </a:r>
            <a:endParaRPr lang="en-US" sz="1500" dirty="0"/>
          </a:p>
        </p:txBody>
      </p:sp>
      <p:sp>
        <p:nvSpPr>
          <p:cNvPr id="24" name="Text 21"/>
          <p:cNvSpPr txBox="1"/>
          <p:nvPr/>
        </p:nvSpPr>
        <p:spPr>
          <a:xfrm>
            <a:off x="4858207" y="5552237"/>
            <a:ext cx="67629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认知复利、健康复利、关系复利、投资复利</a:t>
            </a:r>
            <a:endParaRPr lang="en-US" sz="2100" dirty="0"/>
          </a:p>
        </p:txBody>
      </p:sp>
      <p:sp>
        <p:nvSpPr>
          <p:cNvPr id="25" name="Shape 22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6" name="Text 23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ACTION GUIDE</a:t>
            </a:r>
            <a:endParaRPr lang="en-US" sz="1000" dirty="0"/>
          </a:p>
        </p:txBody>
      </p:sp>
      <p:sp>
        <p:nvSpPr>
          <p:cNvPr id="27" name="Text 24"/>
          <p:cNvSpPr txBox="1"/>
          <p:nvPr/>
        </p:nvSpPr>
        <p:spPr>
          <a:xfrm>
            <a:off x="571500" y="1000354"/>
            <a:ext cx="1981505" cy="11055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复利人生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行动指南</a:t>
            </a:r>
            <a:endParaRPr lang="en-US" sz="3600" dirty="0"/>
          </a:p>
        </p:txBody>
      </p:sp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2"/>
          <a:srcRect t="-400" b="-400"/>
          <a:stretch>
            <a:fillRect/>
          </a:stretch>
        </p:blipFill>
        <p:spPr>
          <a:xfrm>
            <a:off x="571500" y="2287829"/>
            <a:ext cx="571500" cy="38405"/>
          </a:xfrm>
          <a:prstGeom prst="rect">
            <a:avLst/>
          </a:prstGeom>
        </p:spPr>
      </p:pic>
      <p:sp>
        <p:nvSpPr>
          <p:cNvPr id="29" name="Text 25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81305" y="-381305"/>
            <a:ext cx="1453896" cy="2286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0" dirty="0">
                <a:solidFill>
                  <a:srgbClr val="FFFFFF">
                    <a:alpha val="3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8000" dirty="0"/>
          </a:p>
        </p:txBody>
      </p:sp>
      <p:sp>
        <p:nvSpPr>
          <p:cNvPr id="5" name="Text 3"/>
          <p:cNvSpPr txBox="1"/>
          <p:nvPr/>
        </p:nvSpPr>
        <p:spPr>
          <a:xfrm>
            <a:off x="1828800" y="2328062"/>
            <a:ext cx="8544154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b="1" kern="0" spc="-96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种一棵树最好的时间是十年前，</a:t>
            </a:r>
            <a:endParaRPr lang="en-US" sz="48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800" b="1" kern="0" spc="-96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其次是现在</a:t>
            </a:r>
            <a:endParaRPr lang="en-US" sz="4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491533"/>
            <a:ext cx="1333195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48095"/>
            <a:ext cx="123828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150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71500" y="342900"/>
            <a:ext cx="4498848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累计收益率对比 (1964-2024)</a:t>
            </a:r>
            <a:endParaRPr lang="en-US" sz="2400" dirty="0"/>
          </a:p>
        </p:txBody>
      </p:sp>
      <p:sp>
        <p:nvSpPr>
          <p:cNvPr id="5" name="Text 3"/>
          <p:cNvSpPr txBox="1"/>
          <p:nvPr/>
        </p:nvSpPr>
        <p:spPr>
          <a:xfrm>
            <a:off x="10500970" y="471830"/>
            <a:ext cx="1200607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DATA INSIGHTS</a:t>
            </a:r>
            <a:endParaRPr lang="en-US" sz="1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1" b="-401"/>
          <a:stretch>
            <a:fillRect/>
          </a:stretch>
        </p:blipFill>
        <p:spPr>
          <a:xfrm>
            <a:off x="0" y="1123798"/>
            <a:ext cx="12191695" cy="19202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57707" y="1809598"/>
            <a:ext cx="5029200" cy="3810305"/>
          </a:xfrm>
          <a:prstGeom prst="roundRect">
            <a:avLst>
              <a:gd name="adj" fmla="val 1440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8" name="Text 5"/>
          <p:cNvSpPr txBox="1"/>
          <p:nvPr/>
        </p:nvSpPr>
        <p:spPr>
          <a:xfrm>
            <a:off x="4642409" y="2009851"/>
            <a:ext cx="1124712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>
                    <a:alpha val="3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MARKET AVERAGE</a:t>
            </a:r>
            <a:endParaRPr lang="en-US" sz="900" dirty="0"/>
          </a:p>
        </p:txBody>
      </p:sp>
      <p:sp>
        <p:nvSpPr>
          <p:cNvPr id="9" name="Text 6"/>
          <p:cNvSpPr txBox="1"/>
          <p:nvPr/>
        </p:nvSpPr>
        <p:spPr>
          <a:xfrm>
            <a:off x="2671877" y="2600554"/>
            <a:ext cx="1410005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标普500指数</a:t>
            </a:r>
            <a:endParaRPr lang="en-US" sz="1800" dirty="0"/>
          </a:p>
        </p:txBody>
      </p:sp>
      <p:sp>
        <p:nvSpPr>
          <p:cNvPr id="10" name="Text 7"/>
          <p:cNvSpPr txBox="1"/>
          <p:nvPr/>
        </p:nvSpPr>
        <p:spPr>
          <a:xfrm>
            <a:off x="1474013" y="3228746"/>
            <a:ext cx="3805733" cy="762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39,054</a:t>
            </a:r>
            <a:r>
              <a:rPr lang="en-US" sz="18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%</a:t>
            </a:r>
            <a:endParaRPr lang="en-US" sz="6000" dirty="0"/>
          </a:p>
        </p:txBody>
      </p:sp>
      <p:sp>
        <p:nvSpPr>
          <p:cNvPr id="11" name="Shape 8"/>
          <p:cNvSpPr/>
          <p:nvPr/>
        </p:nvSpPr>
        <p:spPr>
          <a:xfrm>
            <a:off x="2639873" y="4276649"/>
            <a:ext cx="1466698" cy="552298"/>
          </a:xfrm>
          <a:prstGeom prst="roundRect">
            <a:avLst>
              <a:gd name="adj" fmla="val 114181"/>
            </a:avLst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2" name="Text 9"/>
          <p:cNvSpPr txBox="1"/>
          <p:nvPr/>
        </p:nvSpPr>
        <p:spPr>
          <a:xfrm>
            <a:off x="2868473" y="4352544"/>
            <a:ext cx="1201522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≈ 390 倍</a:t>
            </a:r>
            <a:endParaRPr lang="en-US" sz="21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9515" y="1714500"/>
            <a:ext cx="5280660" cy="4000500"/>
          </a:xfrm>
          <a:prstGeom prst="rect">
            <a:avLst/>
          </a:prstGeom>
        </p:spPr>
      </p:pic>
      <p:sp>
        <p:nvSpPr>
          <p:cNvPr id="14" name="Text 10"/>
          <p:cNvSpPr txBox="1"/>
          <p:nvPr/>
        </p:nvSpPr>
        <p:spPr>
          <a:xfrm>
            <a:off x="7783373" y="2544775"/>
            <a:ext cx="2078431" cy="3621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伯克希尔市值增长</a:t>
            </a:r>
            <a:endParaRPr lang="en-US" sz="1800" dirty="0"/>
          </a:p>
        </p:txBody>
      </p:sp>
      <p:sp>
        <p:nvSpPr>
          <p:cNvPr id="15" name="Text 11"/>
          <p:cNvSpPr txBox="1"/>
          <p:nvPr/>
        </p:nvSpPr>
        <p:spPr>
          <a:xfrm>
            <a:off x="6226150" y="3204972"/>
            <a:ext cx="5197450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5,502,284</a:t>
            </a:r>
            <a:r>
              <a:rPr lang="en-US" sz="18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%</a:t>
            </a:r>
            <a:endParaRPr lang="en-US" sz="6000" dirty="0"/>
          </a:p>
        </p:txBody>
      </p:sp>
      <p:sp>
        <p:nvSpPr>
          <p:cNvPr id="16" name="Shape 12"/>
          <p:cNvSpPr/>
          <p:nvPr/>
        </p:nvSpPr>
        <p:spPr>
          <a:xfrm>
            <a:off x="7857439" y="4304995"/>
            <a:ext cx="1933956" cy="580644"/>
          </a:xfrm>
          <a:prstGeom prst="roundRect">
            <a:avLst>
              <a:gd name="adj" fmla="val 103266"/>
            </a:avLst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Text 13"/>
          <p:cNvSpPr txBox="1"/>
          <p:nvPr/>
        </p:nvSpPr>
        <p:spPr>
          <a:xfrm>
            <a:off x="8097012" y="4384548"/>
            <a:ext cx="1723644" cy="4288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≈ 55,022 倍</a:t>
            </a:r>
            <a:endParaRPr lang="en-US" sz="2100" dirty="0"/>
          </a:p>
        </p:txBody>
      </p:sp>
      <p:sp>
        <p:nvSpPr>
          <p:cNvPr id="18" name="Text 14"/>
          <p:cNvSpPr txBox="1"/>
          <p:nvPr/>
        </p:nvSpPr>
        <p:spPr>
          <a:xfrm>
            <a:off x="10137953" y="1934870"/>
            <a:ext cx="1181405" cy="1810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>
                    <a:alpha val="3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WARREN BUFFETT</a:t>
            </a:r>
            <a:endParaRPr lang="en-US" sz="900" dirty="0"/>
          </a:p>
        </p:txBody>
      </p:sp>
      <p:sp>
        <p:nvSpPr>
          <p:cNvPr id="19" name="Shape 15"/>
          <p:cNvSpPr/>
          <p:nvPr/>
        </p:nvSpPr>
        <p:spPr>
          <a:xfrm>
            <a:off x="5810098" y="3429000"/>
            <a:ext cx="571500" cy="571500"/>
          </a:xfrm>
          <a:prstGeom prst="ellipse">
            <a:avLst/>
          </a:prstGeom>
          <a:solidFill>
            <a:srgbClr val="061040"/>
          </a:solidFill>
          <a:ln w="25400">
            <a:solidFill>
              <a:srgbClr val="FFFFFF">
                <a:alpha val="20000"/>
              </a:srgbClr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5781751" y="3429000"/>
            <a:ext cx="629107" cy="5715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i="1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VS</a:t>
            </a:r>
            <a:endParaRPr lang="en-US" sz="1200" dirty="0"/>
          </a:p>
        </p:txBody>
      </p:sp>
      <p:sp>
        <p:nvSpPr>
          <p:cNvPr id="21" name="Text 17"/>
          <p:cNvSpPr txBox="1"/>
          <p:nvPr/>
        </p:nvSpPr>
        <p:spPr>
          <a:xfrm>
            <a:off x="5225796" y="6486754"/>
            <a:ext cx="1914754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3976726" y="1524305"/>
            <a:ext cx="4914900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02</a:t>
            </a:r>
            <a:endParaRPr lang="en-US" sz="30000" dirty="0"/>
          </a:p>
        </p:txBody>
      </p:sp>
      <p:sp>
        <p:nvSpPr>
          <p:cNvPr id="6" name="Text 4"/>
          <p:cNvSpPr txBox="1"/>
          <p:nvPr/>
        </p:nvSpPr>
        <p:spPr>
          <a:xfrm>
            <a:off x="2542032" y="2773375"/>
            <a:ext cx="7116775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第二，复利应用广泛</a:t>
            </a:r>
            <a:endParaRPr lang="en-US" sz="5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809598" y="-857707"/>
            <a:ext cx="8572500" cy="8572500"/>
          </a:xfrm>
          <a:prstGeom prst="ellipse">
            <a:avLst/>
          </a:prstGeom>
          <a:noFill/>
          <a:ln w="12700">
            <a:solidFill>
              <a:srgbClr val="FFFFFF">
                <a:alpha val="500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5644591" y="1078992"/>
            <a:ext cx="903427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500" dirty="0">
                <a:solidFill>
                  <a:srgbClr val="C9A84C">
                    <a:alpha val="2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“</a:t>
            </a:r>
            <a:endParaRPr lang="en-US" sz="13500" dirty="0"/>
          </a:p>
        </p:txBody>
      </p:sp>
      <p:sp>
        <p:nvSpPr>
          <p:cNvPr id="6" name="Text 4"/>
          <p:cNvSpPr txBox="1"/>
          <p:nvPr/>
        </p:nvSpPr>
        <p:spPr>
          <a:xfrm>
            <a:off x="1895551" y="2221992"/>
            <a:ext cx="8410651" cy="20866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生活中所有的回报，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无论是财富、人际关系，还是知识，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都来自复利。 </a:t>
            </a:r>
            <a:endParaRPr lang="en-US" sz="39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l="-404" r="-404"/>
          <a:stretch>
            <a:fillRect/>
          </a:stretch>
        </p:blipFill>
        <p:spPr>
          <a:xfrm>
            <a:off x="5810098" y="4778654"/>
            <a:ext cx="571500" cy="28346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5629046" y="4997196"/>
            <a:ext cx="943661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kern="0" spc="15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纳瓦尔</a:t>
            </a:r>
            <a:endParaRPr lang="en-US" sz="21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13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2377440" y="1821485"/>
            <a:ext cx="969264" cy="1524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0" dirty="0">
                <a:solidFill>
                  <a:srgbClr val="FFFFFF">
                    <a:alpha val="10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2000" dirty="0"/>
          </a:p>
        </p:txBody>
      </p:sp>
      <p:sp>
        <p:nvSpPr>
          <p:cNvPr id="6" name="Text 4"/>
          <p:cNvSpPr txBox="1"/>
          <p:nvPr/>
        </p:nvSpPr>
        <p:spPr>
          <a:xfrm>
            <a:off x="737921" y="2773375"/>
            <a:ext cx="10725912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生活中，哪些领域有复利效应？</a:t>
            </a:r>
            <a:endParaRPr lang="en-US" sz="5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5F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5F5F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858707" y="2415235"/>
            <a:ext cx="3810305" cy="381030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71500" y="381305"/>
            <a:ext cx="38405" cy="45720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6" name="Text 3"/>
          <p:cNvSpPr txBox="1"/>
          <p:nvPr/>
        </p:nvSpPr>
        <p:spPr>
          <a:xfrm>
            <a:off x="800100" y="381305"/>
            <a:ext cx="2004365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复利人生飞轮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3238805" y="568147"/>
            <a:ext cx="5715000" cy="5715000"/>
          </a:xfrm>
          <a:prstGeom prst="ellipse">
            <a:avLst/>
          </a:prstGeom>
          <a:noFill/>
          <a:ln w="25400">
            <a:solidFill>
              <a:srgbClr val="D1D1D6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 rot="2700000">
            <a:off x="3952951" y="1282294"/>
            <a:ext cx="4286707" cy="4286707"/>
          </a:xfrm>
          <a:prstGeom prst="ellipse">
            <a:avLst/>
          </a:prstGeom>
          <a:noFill/>
          <a:ln w="25400">
            <a:solidFill>
              <a:srgbClr val="C9A84C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rcRect l="-400" r="-400"/>
          <a:stretch>
            <a:fillRect/>
          </a:stretch>
        </p:blipFill>
        <p:spPr>
          <a:xfrm>
            <a:off x="6086246" y="568147"/>
            <a:ext cx="19202" cy="5715000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 t="-400" b="-400"/>
          <a:stretch>
            <a:fillRect/>
          </a:stretch>
        </p:blipFill>
        <p:spPr>
          <a:xfrm>
            <a:off x="3238805" y="3415589"/>
            <a:ext cx="5715000" cy="19202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5000" y="-3353"/>
            <a:ext cx="761695" cy="76169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24398" y="206045"/>
            <a:ext cx="342900" cy="342900"/>
          </a:xfrm>
          <a:prstGeom prst="rect">
            <a:avLst/>
          </a:prstGeom>
        </p:spPr>
      </p:pic>
      <p:sp>
        <p:nvSpPr>
          <p:cNvPr id="14" name="Text 7"/>
          <p:cNvSpPr txBox="1"/>
          <p:nvPr/>
        </p:nvSpPr>
        <p:spPr>
          <a:xfrm>
            <a:off x="5600700" y="948538"/>
            <a:ext cx="9912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D1D1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认知复利</a:t>
            </a:r>
            <a:endParaRPr lang="en-US" sz="1800" dirty="0"/>
          </a:p>
        </p:txBody>
      </p:sp>
      <p:sp>
        <p:nvSpPr>
          <p:cNvPr id="15" name="Text 8"/>
          <p:cNvSpPr txBox="1"/>
          <p:nvPr/>
        </p:nvSpPr>
        <p:spPr>
          <a:xfrm>
            <a:off x="5272405" y="1451610"/>
            <a:ext cx="165671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让你做对关键人生选择</a:t>
            </a:r>
            <a:endParaRPr lang="en-US" sz="12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67598" y="2615489"/>
            <a:ext cx="761695" cy="761695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76995" y="2824886"/>
            <a:ext cx="342900" cy="342900"/>
          </a:xfrm>
          <a:prstGeom prst="rect">
            <a:avLst/>
          </a:prstGeom>
        </p:spPr>
      </p:pic>
      <p:sp>
        <p:nvSpPr>
          <p:cNvPr id="18" name="Text 9"/>
          <p:cNvSpPr txBox="1"/>
          <p:nvPr/>
        </p:nvSpPr>
        <p:spPr>
          <a:xfrm>
            <a:off x="9017483" y="3568294"/>
            <a:ext cx="9912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D1D1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健康复利</a:t>
            </a:r>
            <a:endParaRPr lang="en-US" sz="1800" dirty="0"/>
          </a:p>
        </p:txBody>
      </p:sp>
      <p:sp>
        <p:nvSpPr>
          <p:cNvPr id="19" name="Text 10"/>
          <p:cNvSpPr txBox="1"/>
          <p:nvPr/>
        </p:nvSpPr>
        <p:spPr>
          <a:xfrm>
            <a:off x="8926703" y="4006291"/>
            <a:ext cx="165689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让你获得幸福人生根基</a:t>
            </a:r>
            <a:endParaRPr lang="en-US" sz="1200" dirty="0"/>
          </a:p>
        </p:txBody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5000" y="5235245"/>
            <a:ext cx="761695" cy="761695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7"/>
          <a:srcRect l="-27" r="-27"/>
          <a:stretch>
            <a:fillRect/>
          </a:stretch>
        </p:blipFill>
        <p:spPr>
          <a:xfrm>
            <a:off x="5881421" y="5444642"/>
            <a:ext cx="428854" cy="342900"/>
          </a:xfrm>
          <a:prstGeom prst="rect">
            <a:avLst/>
          </a:prstGeom>
        </p:spPr>
      </p:pic>
      <p:sp>
        <p:nvSpPr>
          <p:cNvPr id="22" name="Text 11"/>
          <p:cNvSpPr txBox="1"/>
          <p:nvPr/>
        </p:nvSpPr>
        <p:spPr>
          <a:xfrm>
            <a:off x="5600700" y="6295085"/>
            <a:ext cx="9912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D1D1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关系复利</a:t>
            </a:r>
            <a:endParaRPr lang="en-US" sz="1800" dirty="0"/>
          </a:p>
        </p:txBody>
      </p:sp>
      <p:sp>
        <p:nvSpPr>
          <p:cNvPr id="23" name="Text 12"/>
          <p:cNvSpPr txBox="1"/>
          <p:nvPr/>
        </p:nvSpPr>
        <p:spPr>
          <a:xfrm>
            <a:off x="5272430" y="6626047"/>
            <a:ext cx="165689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让你感受到真正的幸福</a:t>
            </a:r>
            <a:endParaRPr lang="en-US" sz="1200" dirty="0"/>
          </a:p>
        </p:txBody>
      </p:sp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62402" y="2615489"/>
            <a:ext cx="761695" cy="761695"/>
          </a:xfrm>
          <a:prstGeom prst="rect">
            <a:avLst/>
          </a:prstGeom>
        </p:spPr>
      </p:pic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71800" y="2824886"/>
            <a:ext cx="342900" cy="342900"/>
          </a:xfrm>
          <a:prstGeom prst="rect">
            <a:avLst/>
          </a:prstGeom>
        </p:spPr>
      </p:pic>
      <p:sp>
        <p:nvSpPr>
          <p:cNvPr id="26" name="Text 13"/>
          <p:cNvSpPr txBox="1"/>
          <p:nvPr/>
        </p:nvSpPr>
        <p:spPr>
          <a:xfrm>
            <a:off x="2227097" y="3568294"/>
            <a:ext cx="9912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D1D1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投资复利</a:t>
            </a:r>
            <a:endParaRPr lang="en-US" sz="1800" dirty="0"/>
          </a:p>
        </p:txBody>
      </p:sp>
      <p:sp>
        <p:nvSpPr>
          <p:cNvPr id="27" name="Text 14"/>
          <p:cNvSpPr txBox="1"/>
          <p:nvPr/>
        </p:nvSpPr>
        <p:spPr>
          <a:xfrm>
            <a:off x="1639748" y="4006291"/>
            <a:ext cx="1656893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86868B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让你获得更多自由时间</a:t>
            </a:r>
            <a:endParaRPr lang="en-US" sz="1200" dirty="0"/>
          </a:p>
        </p:txBody>
      </p:sp>
      <p:pic>
        <p:nvPicPr>
          <p:cNvPr id="28" name="Image 1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238598" y="2567940"/>
            <a:ext cx="1714500" cy="1714500"/>
          </a:xfrm>
          <a:prstGeom prst="rect">
            <a:avLst/>
          </a:prstGeom>
        </p:spPr>
      </p:pic>
      <p:sp>
        <p:nvSpPr>
          <p:cNvPr id="29" name="Text 15"/>
          <p:cNvSpPr txBox="1"/>
          <p:nvPr/>
        </p:nvSpPr>
        <p:spPr>
          <a:xfrm>
            <a:off x="5762549" y="3058973"/>
            <a:ext cx="676656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人生</a:t>
            </a: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10000"/>
          </a:blip>
          <a:srcRect t="7811" b="781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12191695" cy="1524305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 t="-401" b="-401"/>
          <a:stretch>
            <a:fillRect/>
          </a:stretch>
        </p:blipFill>
        <p:spPr>
          <a:xfrm>
            <a:off x="0" y="1485900"/>
            <a:ext cx="12191695" cy="38405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9808769" y="5524805"/>
            <a:ext cx="2279599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b="1" dirty="0">
                <a:solidFill>
                  <a:srgbClr val="0B1D6E">
                    <a:alpha val="8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03</a:t>
            </a:r>
            <a:endParaRPr lang="en-US" sz="13500" dirty="0"/>
          </a:p>
        </p:txBody>
      </p:sp>
      <p:sp>
        <p:nvSpPr>
          <p:cNvPr id="8" name="Text 4"/>
          <p:cNvSpPr txBox="1"/>
          <p:nvPr/>
        </p:nvSpPr>
        <p:spPr>
          <a:xfrm>
            <a:off x="1805026" y="3478378"/>
            <a:ext cx="8582558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第三，复利改变了我的命运</a:t>
            </a:r>
            <a:endParaRPr lang="en-US" sz="48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rcRect t="-400" b="-400"/>
          <a:stretch>
            <a:fillRect/>
          </a:stretch>
        </p:blipFill>
        <p:spPr>
          <a:xfrm>
            <a:off x="5639105" y="5855818"/>
            <a:ext cx="914400" cy="38405"/>
          </a:xfrm>
          <a:prstGeom prst="rect">
            <a:avLst/>
          </a:prstGeom>
        </p:spPr>
      </p:pic>
      <p:sp>
        <p:nvSpPr>
          <p:cNvPr id="11" name="Text 6"/>
          <p:cNvSpPr txBox="1"/>
          <p:nvPr/>
        </p:nvSpPr>
        <p:spPr>
          <a:xfrm>
            <a:off x="5736031" y="2182673"/>
            <a:ext cx="726948" cy="1143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0" dirty="0">
                <a:solidFill>
                  <a:srgbClr val="C9A84C">
                    <a:alpha val="30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9000" dirty="0"/>
          </a:p>
        </p:txBody>
      </p:sp>
      <p:sp>
        <p:nvSpPr>
          <p:cNvPr id="12" name="Text 7"/>
          <p:cNvSpPr txBox="1"/>
          <p:nvPr/>
        </p:nvSpPr>
        <p:spPr>
          <a:xfrm>
            <a:off x="761695" y="476402"/>
            <a:ext cx="752551" cy="1527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PART 03</a:t>
            </a:r>
            <a:endParaRPr lang="en-US" sz="1000" dirty="0"/>
          </a:p>
        </p:txBody>
      </p:sp>
      <p:sp>
        <p:nvSpPr>
          <p:cNvPr id="13" name="Text 8"/>
          <p:cNvSpPr txBox="1"/>
          <p:nvPr/>
        </p:nvSpPr>
        <p:spPr>
          <a:xfrm>
            <a:off x="761695" y="714146"/>
            <a:ext cx="3536899" cy="6675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复利改变命运</a:t>
            </a:r>
            <a:endParaRPr lang="en-US" sz="3600" dirty="0"/>
          </a:p>
        </p:txBody>
      </p:sp>
      <p:sp>
        <p:nvSpPr>
          <p:cNvPr id="14" name="Text 9"/>
          <p:cNvSpPr txBox="1"/>
          <p:nvPr/>
        </p:nvSpPr>
        <p:spPr>
          <a:xfrm>
            <a:off x="9577426" y="952805"/>
            <a:ext cx="2052828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NNER PAGE"/>
          <p:cNvSpPr txBox="1"/>
          <p:nvPr/>
        </p:nvSpPr>
        <p:spPr>
          <a:xfrm>
            <a:off x="917347" y="337265"/>
            <a:ext cx="8895631" cy="38925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3600"/>
            </a:lvl1pPr>
          </a:lstStyle>
          <a:p>
            <a:r>
              <a:rPr lang="zh-CN" sz="2200" dirty="0">
                <a:latin typeface="PingFang SC" panose="020B0400000000000000" pitchFamily="34" charset="-122"/>
                <a:ea typeface="PingFang SC" panose="020B0400000000000000" pitchFamily="34" charset="-122"/>
              </a:rPr>
              <a:t>我的来时</a:t>
            </a:r>
            <a:r>
              <a:rPr lang="zh-CN" sz="2200" dirty="0">
                <a:latin typeface="PingFang SC" panose="020B0400000000000000" pitchFamily="34" charset="-122"/>
                <a:ea typeface="PingFang SC" panose="020B0400000000000000" pitchFamily="34" charset="-122"/>
              </a:rPr>
              <a:t>路</a:t>
            </a:r>
            <a:endParaRPr lang="zh-CN" sz="2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06" name="图像" descr="图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687" y="382993"/>
            <a:ext cx="359311" cy="3235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9" name="图像" descr="图像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973193" y="5187347"/>
            <a:ext cx="1418211" cy="2091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0" name="成组" descr="成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60" y="6185652"/>
            <a:ext cx="36907" cy="158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1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7" y="6179590"/>
            <a:ext cx="674628" cy="1701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像" descr="图像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973193" y="5187347"/>
            <a:ext cx="1418211" cy="2091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成组" descr="成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60" y="6185652"/>
            <a:ext cx="36907" cy="158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7" y="6179590"/>
            <a:ext cx="674628" cy="17015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-200" r="-200"/>
          <a:stretch>
            <a:fillRect/>
          </a:stretch>
        </p:blipFill>
        <p:spPr>
          <a:xfrm>
            <a:off x="0" y="0"/>
            <a:ext cx="12191695" cy="7589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1695" y="1666951"/>
            <a:ext cx="10668305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3"/>
          <p:cNvSpPr txBox="1"/>
          <p:nvPr/>
        </p:nvSpPr>
        <p:spPr>
          <a:xfrm>
            <a:off x="761695" y="571500"/>
            <a:ext cx="639165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COURSE VALUE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761695" y="875995"/>
            <a:ext cx="7466076" cy="5532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为什么这两天值得你认真参与？</a:t>
            </a:r>
            <a:endParaRPr lang="en-US" sz="3600" dirty="0"/>
          </a:p>
        </p:txBody>
      </p:sp>
      <p:sp>
        <p:nvSpPr>
          <p:cNvPr id="8" name="Shape 5"/>
          <p:cNvSpPr/>
          <p:nvPr/>
        </p:nvSpPr>
        <p:spPr>
          <a:xfrm>
            <a:off x="761695" y="2053742"/>
            <a:ext cx="10668305" cy="771754"/>
          </a:xfrm>
          <a:prstGeom prst="roundRect">
            <a:avLst>
              <a:gd name="adj" fmla="val 35106"/>
            </a:avLst>
          </a:prstGeom>
          <a:solidFill>
            <a:srgbClr val="FFFFFF">
              <a:alpha val="5000"/>
            </a:srgbClr>
          </a:solidFill>
        </p:spPr>
      </p:sp>
      <p:sp>
        <p:nvSpPr>
          <p:cNvPr id="9" name="Shape 6"/>
          <p:cNvSpPr/>
          <p:nvPr/>
        </p:nvSpPr>
        <p:spPr>
          <a:xfrm>
            <a:off x="761695" y="2053742"/>
            <a:ext cx="38405" cy="771754"/>
          </a:xfrm>
          <a:prstGeom prst="roundRect">
            <a:avLst>
              <a:gd name="adj" fmla="val 705464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86307" y="2224735"/>
            <a:ext cx="428854" cy="428854"/>
          </a:xfrm>
          <a:prstGeom prst="ellipse">
            <a:avLst/>
          </a:prstGeom>
          <a:solidFill>
            <a:srgbClr val="C9A84C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5179" y="2343607"/>
            <a:ext cx="190195" cy="190195"/>
          </a:xfrm>
          <a:prstGeom prst="rect">
            <a:avLst/>
          </a:prstGeom>
        </p:spPr>
      </p:pic>
      <p:sp>
        <p:nvSpPr>
          <p:cNvPr id="12" name="Text 8"/>
          <p:cNvSpPr txBox="1"/>
          <p:nvPr/>
        </p:nvSpPr>
        <p:spPr>
          <a:xfrm>
            <a:off x="1752905" y="2292401"/>
            <a:ext cx="9582912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理解复利底层原则与心法</a:t>
            </a:r>
            <a:r>
              <a:rPr lang="en-US" sz="16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，创造一生成长红利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761695" y="3015691"/>
            <a:ext cx="10668305" cy="771754"/>
          </a:xfrm>
          <a:prstGeom prst="roundRect">
            <a:avLst>
              <a:gd name="adj" fmla="val 35106"/>
            </a:avLst>
          </a:prstGeom>
          <a:solidFill>
            <a:srgbClr val="FFFFFF">
              <a:alpha val="5000"/>
            </a:srgbClr>
          </a:solidFill>
        </p:spPr>
      </p:sp>
      <p:sp>
        <p:nvSpPr>
          <p:cNvPr id="14" name="Shape 10"/>
          <p:cNvSpPr/>
          <p:nvPr/>
        </p:nvSpPr>
        <p:spPr>
          <a:xfrm>
            <a:off x="761695" y="3015691"/>
            <a:ext cx="38405" cy="771754"/>
          </a:xfrm>
          <a:prstGeom prst="roundRect">
            <a:avLst>
              <a:gd name="adj" fmla="val 705464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1086307" y="3186684"/>
            <a:ext cx="428854" cy="428854"/>
          </a:xfrm>
          <a:prstGeom prst="ellipse">
            <a:avLst/>
          </a:prstGeom>
          <a:solidFill>
            <a:srgbClr val="C9A84C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1405" y="3306470"/>
            <a:ext cx="237744" cy="190195"/>
          </a:xfrm>
          <a:prstGeom prst="rect">
            <a:avLst/>
          </a:prstGeom>
        </p:spPr>
      </p:pic>
      <p:sp>
        <p:nvSpPr>
          <p:cNvPr id="17" name="Text 12"/>
          <p:cNvSpPr txBox="1"/>
          <p:nvPr/>
        </p:nvSpPr>
        <p:spPr>
          <a:xfrm>
            <a:off x="1752905" y="3254350"/>
            <a:ext cx="9582912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链接来自全国各地的优秀朋友</a:t>
            </a:r>
            <a:r>
              <a:rPr lang="en-US" sz="16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，获得能量滋养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761695" y="3977640"/>
            <a:ext cx="10668305" cy="771754"/>
          </a:xfrm>
          <a:prstGeom prst="roundRect">
            <a:avLst>
              <a:gd name="adj" fmla="val 35106"/>
            </a:avLst>
          </a:prstGeom>
          <a:solidFill>
            <a:srgbClr val="FFFFFF">
              <a:alpha val="5000"/>
            </a:srgbClr>
          </a:solidFill>
        </p:spPr>
      </p:sp>
      <p:sp>
        <p:nvSpPr>
          <p:cNvPr id="19" name="Shape 14"/>
          <p:cNvSpPr/>
          <p:nvPr/>
        </p:nvSpPr>
        <p:spPr>
          <a:xfrm>
            <a:off x="761695" y="3977640"/>
            <a:ext cx="38405" cy="771754"/>
          </a:xfrm>
          <a:prstGeom prst="roundRect">
            <a:avLst>
              <a:gd name="adj" fmla="val 705464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1086307" y="4148633"/>
            <a:ext cx="428854" cy="428854"/>
          </a:xfrm>
          <a:prstGeom prst="ellipse">
            <a:avLst/>
          </a:prstGeom>
          <a:solidFill>
            <a:srgbClr val="C9A84C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5179" y="4268419"/>
            <a:ext cx="190195" cy="190195"/>
          </a:xfrm>
          <a:prstGeom prst="rect">
            <a:avLst/>
          </a:prstGeom>
        </p:spPr>
      </p:pic>
      <p:sp>
        <p:nvSpPr>
          <p:cNvPr id="22" name="Text 16"/>
          <p:cNvSpPr txBox="1"/>
          <p:nvPr/>
        </p:nvSpPr>
        <p:spPr>
          <a:xfrm>
            <a:off x="1752905" y="4216298"/>
            <a:ext cx="9582912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为自己设计个性化的复利习惯</a:t>
            </a:r>
            <a:r>
              <a:rPr lang="en-US" sz="16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，加速富足人生</a:t>
            </a:r>
            <a:endParaRPr lang="en-US" sz="1600" dirty="0"/>
          </a:p>
        </p:txBody>
      </p:sp>
      <p:sp>
        <p:nvSpPr>
          <p:cNvPr id="23" name="Shape 17"/>
          <p:cNvSpPr/>
          <p:nvPr/>
        </p:nvSpPr>
        <p:spPr>
          <a:xfrm>
            <a:off x="761695" y="4939589"/>
            <a:ext cx="10668305" cy="771754"/>
          </a:xfrm>
          <a:prstGeom prst="roundRect">
            <a:avLst>
              <a:gd name="adj" fmla="val 35106"/>
            </a:avLst>
          </a:prstGeom>
          <a:solidFill>
            <a:srgbClr val="FFFFFF">
              <a:alpha val="5000"/>
            </a:srgbClr>
          </a:solidFill>
        </p:spPr>
      </p:sp>
      <p:sp>
        <p:nvSpPr>
          <p:cNvPr id="24" name="Shape 18"/>
          <p:cNvSpPr/>
          <p:nvPr/>
        </p:nvSpPr>
        <p:spPr>
          <a:xfrm>
            <a:off x="761695" y="4939589"/>
            <a:ext cx="38405" cy="771754"/>
          </a:xfrm>
          <a:prstGeom prst="roundRect">
            <a:avLst>
              <a:gd name="adj" fmla="val 705464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1086307" y="5111496"/>
            <a:ext cx="428854" cy="428854"/>
          </a:xfrm>
          <a:prstGeom prst="ellipse">
            <a:avLst/>
          </a:prstGeom>
          <a:solidFill>
            <a:srgbClr val="C9A84C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1405" y="5230368"/>
            <a:ext cx="237744" cy="190195"/>
          </a:xfrm>
          <a:prstGeom prst="rect">
            <a:avLst/>
          </a:prstGeom>
        </p:spPr>
      </p:pic>
      <p:sp>
        <p:nvSpPr>
          <p:cNvPr id="27" name="Text 20"/>
          <p:cNvSpPr txBox="1"/>
          <p:nvPr/>
        </p:nvSpPr>
        <p:spPr>
          <a:xfrm>
            <a:off x="1752905" y="5178247"/>
            <a:ext cx="9582912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分享AI时代的进化方法</a:t>
            </a:r>
            <a:r>
              <a:rPr lang="en-US" sz="16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，成为拥抱未来的前1%</a:t>
            </a:r>
            <a:endParaRPr lang="en-US" sz="1600" dirty="0"/>
          </a:p>
        </p:txBody>
      </p:sp>
      <p:sp>
        <p:nvSpPr>
          <p:cNvPr id="28" name="Shape 21"/>
          <p:cNvSpPr/>
          <p:nvPr/>
        </p:nvSpPr>
        <p:spPr>
          <a:xfrm>
            <a:off x="761695" y="5901538"/>
            <a:ext cx="10668305" cy="771754"/>
          </a:xfrm>
          <a:prstGeom prst="roundRect">
            <a:avLst>
              <a:gd name="adj" fmla="val 35106"/>
            </a:avLst>
          </a:prstGeom>
          <a:solidFill>
            <a:srgbClr val="FFFFFF">
              <a:alpha val="5000"/>
            </a:srgbClr>
          </a:solidFill>
        </p:spPr>
      </p:sp>
      <p:sp>
        <p:nvSpPr>
          <p:cNvPr id="29" name="Shape 22"/>
          <p:cNvSpPr/>
          <p:nvPr/>
        </p:nvSpPr>
        <p:spPr>
          <a:xfrm>
            <a:off x="761695" y="5901538"/>
            <a:ext cx="38405" cy="771754"/>
          </a:xfrm>
          <a:prstGeom prst="roundRect">
            <a:avLst>
              <a:gd name="adj" fmla="val 705464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Shape 23"/>
          <p:cNvSpPr/>
          <p:nvPr/>
        </p:nvSpPr>
        <p:spPr>
          <a:xfrm>
            <a:off x="1086307" y="6073445"/>
            <a:ext cx="428854" cy="428854"/>
          </a:xfrm>
          <a:prstGeom prst="ellipse">
            <a:avLst/>
          </a:prstGeom>
          <a:solidFill>
            <a:srgbClr val="C9A84C">
              <a:alpha val="2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5179" y="6192317"/>
            <a:ext cx="190195" cy="190195"/>
          </a:xfrm>
          <a:prstGeom prst="rect">
            <a:avLst/>
          </a:prstGeom>
        </p:spPr>
      </p:pic>
      <p:sp>
        <p:nvSpPr>
          <p:cNvPr id="32" name="Text 24"/>
          <p:cNvSpPr txBox="1"/>
          <p:nvPr/>
        </p:nvSpPr>
        <p:spPr>
          <a:xfrm>
            <a:off x="1752905" y="6140196"/>
            <a:ext cx="9582912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复盘2025投资</a:t>
            </a:r>
            <a:r>
              <a:rPr lang="en-US" sz="16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，展望2026各个市场投资策略</a:t>
            </a:r>
            <a:endParaRPr lang="en-US" sz="1600" dirty="0"/>
          </a:p>
        </p:txBody>
      </p:sp>
      <p:sp>
        <p:nvSpPr>
          <p:cNvPr id="33" name="Shape 25"/>
          <p:cNvSpPr/>
          <p:nvPr/>
        </p:nvSpPr>
        <p:spPr>
          <a:xfrm>
            <a:off x="761695" y="6673291"/>
            <a:ext cx="10668305" cy="9144"/>
          </a:xfrm>
          <a:prstGeom prst="rect">
            <a:avLst/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4" name="Text 26"/>
          <p:cNvSpPr txBox="1"/>
          <p:nvPr/>
        </p:nvSpPr>
        <p:spPr>
          <a:xfrm>
            <a:off x="761695" y="6873545"/>
            <a:ext cx="2052828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  <p:sp>
        <p:nvSpPr>
          <p:cNvPr id="35" name="Text 27"/>
          <p:cNvSpPr txBox="1"/>
          <p:nvPr/>
        </p:nvSpPr>
        <p:spPr>
          <a:xfrm>
            <a:off x="11281867" y="6873545"/>
            <a:ext cx="22860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2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03</a:t>
            </a:r>
            <a:endParaRPr lang="en-US" sz="1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NNER PAGE"/>
          <p:cNvSpPr txBox="1"/>
          <p:nvPr/>
        </p:nvSpPr>
        <p:spPr>
          <a:xfrm>
            <a:off x="917347" y="337265"/>
            <a:ext cx="8895631" cy="38925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3600"/>
            </a:lvl1pPr>
          </a:lstStyle>
          <a:p>
            <a:r>
              <a:rPr lang="zh-CN" sz="2200" dirty="0">
                <a:latin typeface="PingFang SC" panose="020B0400000000000000" pitchFamily="34" charset="-122"/>
                <a:ea typeface="PingFang SC" panose="020B0400000000000000" pitchFamily="34" charset="-122"/>
              </a:rPr>
              <a:t>从小山村走出来的我</a:t>
            </a:r>
            <a:endParaRPr lang="zh-CN" sz="22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06" name="图像" descr="图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687" y="382993"/>
            <a:ext cx="359311" cy="3235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9" name="图像" descr="图像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973193" y="5187347"/>
            <a:ext cx="1418211" cy="2091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0" name="成组" descr="成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60" y="6185652"/>
            <a:ext cx="36907" cy="158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1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7" y="6179590"/>
            <a:ext cx="674628" cy="1701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像" descr="图像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973193" y="5187347"/>
            <a:ext cx="1418211" cy="2091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成组" descr="成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60" y="6185652"/>
            <a:ext cx="36907" cy="158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7" y="6179590"/>
            <a:ext cx="674628" cy="1701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1321825" y="5303697"/>
            <a:ext cx="153901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我小时候的家</a:t>
            </a:r>
            <a:endParaRPr kumimoji="1" lang="zh-CN" altLang="en-US" sz="1600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99710" y="5303520"/>
            <a:ext cx="23044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自主招生进复旦</a:t>
            </a:r>
            <a:endParaRPr kumimoji="1" lang="zh-CN" altLang="en-US" sz="1600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03848" y="5289807"/>
            <a:ext cx="209081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刚毕业希望还清贷款</a:t>
            </a:r>
            <a:endParaRPr kumimoji="1" lang="zh-CN" altLang="en-US" sz="1600" dirty="0">
              <a:solidFill>
                <a:schemeClr val="tx1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8" y="2040573"/>
            <a:ext cx="3609975" cy="27600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47" y="2044700"/>
            <a:ext cx="3664268" cy="27600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6379" y="2040573"/>
            <a:ext cx="3405749" cy="27641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NNER PAGE"/>
          <p:cNvSpPr txBox="1"/>
          <p:nvPr/>
        </p:nvSpPr>
        <p:spPr>
          <a:xfrm>
            <a:off x="917348" y="365708"/>
            <a:ext cx="8895631" cy="35814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3600"/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sym typeface="Helvetica Neue" panose="02000503000000020004"/>
              </a:rPr>
              <a:t>我过上了自己理想的生活：自由、富足、喜悦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sym typeface="Helvetica Neue" panose="02000503000000020004"/>
            </a:endParaRPr>
          </a:p>
        </p:txBody>
      </p:sp>
      <p:pic>
        <p:nvPicPr>
          <p:cNvPr id="206" name="图像" descr="图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688" y="382993"/>
            <a:ext cx="359311" cy="3235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9" name="图像" descr="图像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973194" y="5187347"/>
            <a:ext cx="1418211" cy="2091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像" descr="图像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973194" y="5187347"/>
            <a:ext cx="1418211" cy="2091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0" name="成组" descr="成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60" y="6185652"/>
            <a:ext cx="36907" cy="158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1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7" y="6179590"/>
            <a:ext cx="674628" cy="1701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成组" descr="成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60" y="6185652"/>
            <a:ext cx="36907" cy="158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图片 2" descr="微信图片_202411281226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138" y="841455"/>
            <a:ext cx="4141470" cy="2587545"/>
          </a:xfrm>
          <a:prstGeom prst="rect">
            <a:avLst/>
          </a:prstGeom>
        </p:spPr>
      </p:pic>
      <p:pic>
        <p:nvPicPr>
          <p:cNvPr id="5" name="图片 4" descr="/Users/richardlan/Library/Containers/com.kingsoft.wpsoffice.mac/Data/tmp/picturecompress_20250228230108/output_1.jp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260" y="3588385"/>
            <a:ext cx="4135755" cy="2526030"/>
          </a:xfrm>
          <a:prstGeom prst="rect">
            <a:avLst/>
          </a:prstGeom>
        </p:spPr>
      </p:pic>
      <p:pic>
        <p:nvPicPr>
          <p:cNvPr id="4" name="图片 3" descr="_cgi-bin_mmwebwx-bin_webwxgetmsgimg__&amp;MsgID=3236697704022030974&amp;skey=@crypt_1842978a_8bce5df49388c7a6a2e08db211eed966&amp;mmweb_appid=wx_webfilehelpe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2565" y="857250"/>
            <a:ext cx="3536315" cy="53225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964692" y="2822753"/>
            <a:ext cx="10263226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第四，获得复利很难，无数人放弃</a:t>
            </a:r>
            <a:endParaRPr lang="en-US" sz="4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3996842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t="-1" b="-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276856" y="1881835"/>
            <a:ext cx="7639812" cy="1495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理解复利的力量和获得它的困难</a:t>
            </a:r>
            <a:endParaRPr lang="en-US" sz="4200" dirty="0"/>
          </a:p>
          <a:p>
            <a:pPr marL="0" indent="0" algn="ctr">
              <a:buNone/>
            </a:pPr>
            <a:r>
              <a:rPr lang="en-US" sz="42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是理解许多事情的核心。</a:t>
            </a:r>
            <a:endParaRPr lang="en-US" sz="4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rcRect t="-420" b="-420"/>
          <a:stretch>
            <a:fillRect/>
          </a:stretch>
        </p:blipFill>
        <p:spPr>
          <a:xfrm>
            <a:off x="5715000" y="3947465"/>
            <a:ext cx="761695" cy="38405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5110582" y="4213555"/>
            <a:ext cx="1977847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查理 · 芒格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5369357" y="4747565"/>
            <a:ext cx="145389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Charles Munger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503627" y="1413662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500" dirty="0">
                <a:solidFill>
                  <a:srgbClr val="FFFFFF">
                    <a:alpha val="8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5" name="Text 3"/>
          <p:cNvSpPr txBox="1"/>
          <p:nvPr/>
        </p:nvSpPr>
        <p:spPr>
          <a:xfrm>
            <a:off x="2078431" y="2366467"/>
            <a:ext cx="803940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巴菲特和芒格消失的合伙人：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b="1" kern="0" spc="-37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里克·格林</a:t>
            </a:r>
            <a:endParaRPr lang="en-US" sz="4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54042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 rot="900000">
            <a:off x="9506102" y="685800"/>
            <a:ext cx="1132027" cy="2572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b="1" dirty="0">
                <a:solidFill>
                  <a:srgbClr val="C9A84C">
                    <a:alpha val="10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13500" dirty="0"/>
          </a:p>
        </p:txBody>
      </p:sp>
      <p:sp>
        <p:nvSpPr>
          <p:cNvPr id="5" name="Text 3"/>
          <p:cNvSpPr txBox="1"/>
          <p:nvPr/>
        </p:nvSpPr>
        <p:spPr>
          <a:xfrm>
            <a:off x="761695" y="761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 rot="10800000">
            <a:off x="10584180" y="4190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5000" dirty="0"/>
          </a:p>
        </p:txBody>
      </p:sp>
      <p:sp>
        <p:nvSpPr>
          <p:cNvPr id="7" name="Text 5"/>
          <p:cNvSpPr txBox="1"/>
          <p:nvPr/>
        </p:nvSpPr>
        <p:spPr>
          <a:xfrm>
            <a:off x="677570" y="2193646"/>
            <a:ext cx="10836554" cy="648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为什么我们明明知道</a:t>
            </a:r>
            <a:r>
              <a:rPr lang="en-US" sz="4200" b="1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复利效应</a:t>
            </a:r>
            <a:r>
              <a:rPr lang="en-US" sz="42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很厉害 </a:t>
            </a:r>
            <a:endParaRPr lang="en-US" sz="4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rcRect l="-404" r="-404"/>
          <a:stretch>
            <a:fillRect/>
          </a:stretch>
        </p:blipFill>
        <p:spPr>
          <a:xfrm>
            <a:off x="5524805" y="3405226"/>
            <a:ext cx="1143000" cy="28346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2733142" y="3909974"/>
            <a:ext cx="6734556" cy="762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但就是</a:t>
            </a:r>
            <a:r>
              <a:rPr lang="en-US" sz="54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很难做到？</a:t>
            </a:r>
            <a:endParaRPr lang="en-US" sz="5400" dirty="0"/>
          </a:p>
        </p:txBody>
      </p:sp>
      <p:sp>
        <p:nvSpPr>
          <p:cNvPr id="10" name="Text 7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964565" y="2720975"/>
            <a:ext cx="10263505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99%</a:t>
            </a:r>
            <a:r>
              <a:rPr lang="zh-CN" alt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的人因看见</a:t>
            </a:r>
            <a:r>
              <a:rPr lang="zh-CN" alt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而相信</a:t>
            </a:r>
            <a:endParaRPr lang="zh-CN" altLang="en-US" sz="4800" b="1" kern="0" spc="-75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  <a:p>
            <a:pPr marL="0" indent="0" algn="ctr">
              <a:lnSpc>
                <a:spcPct val="140000"/>
              </a:lnSpc>
              <a:buNone/>
            </a:pPr>
            <a:r>
              <a:rPr lang="en-US" altLang="zh-CN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1%</a:t>
            </a:r>
            <a:r>
              <a:rPr lang="zh-CN" alt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的人因相信而看</a:t>
            </a:r>
            <a:r>
              <a:rPr lang="zh-CN" alt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见</a:t>
            </a:r>
            <a:endParaRPr lang="zh-CN" altLang="en-US" sz="4800" b="1" kern="0" spc="-75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179722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2078431" y="2328062"/>
            <a:ext cx="803940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复利不是线性叠加，</a:t>
            </a:r>
            <a:endParaRPr lang="en-US" sz="4800" dirty="0"/>
          </a:p>
          <a:p>
            <a:pPr marL="0" indent="0" algn="ctr">
              <a:lnSpc>
                <a:spcPct val="130000"/>
              </a:lnSpc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而是带正反馈的非线性增长。 </a:t>
            </a:r>
            <a:endParaRPr lang="en-US" sz="4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91533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5055718" y="6277356"/>
            <a:ext cx="228600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113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71500" y="1333195"/>
            <a:ext cx="7248449" cy="4667098"/>
          </a:xfrm>
          <a:prstGeom prst="roundRect">
            <a:avLst>
              <a:gd name="adj" fmla="val 960"/>
            </a:avLst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1" b="-1"/>
          <a:stretch>
            <a:fillRect/>
          </a:stretch>
        </p:blipFill>
        <p:spPr>
          <a:xfrm>
            <a:off x="771754" y="1533449"/>
            <a:ext cx="6848856" cy="426750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 l="-17" r="-17"/>
          <a:stretch>
            <a:fillRect/>
          </a:stretch>
        </p:blipFill>
        <p:spPr>
          <a:xfrm>
            <a:off x="8201254" y="1626718"/>
            <a:ext cx="3419856" cy="1169518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8429854" y="1816913"/>
            <a:ext cx="3191256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</a:t>
            </a:r>
            <a:r>
              <a:rPr lang="en-US" sz="15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冷启动期 </a:t>
            </a:r>
            <a:endParaRPr lang="en-US" sz="1500" dirty="0"/>
          </a:p>
        </p:txBody>
      </p:sp>
      <p:sp>
        <p:nvSpPr>
          <p:cNvPr id="8" name="Text 4"/>
          <p:cNvSpPr txBox="1"/>
          <p:nvPr/>
        </p:nvSpPr>
        <p:spPr>
          <a:xfrm>
            <a:off x="8429854" y="2179015"/>
            <a:ext cx="3076956" cy="4288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开始阶段最为困难，投入巨大但产出微乎其微。这是大多数人放弃的阶段。</a:t>
            </a:r>
            <a:endParaRPr lang="en-US" sz="1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2"/>
          <a:srcRect l="-17" r="-17"/>
          <a:stretch>
            <a:fillRect/>
          </a:stretch>
        </p:blipFill>
        <p:spPr>
          <a:xfrm>
            <a:off x="8201254" y="3082442"/>
            <a:ext cx="3419856" cy="1169518"/>
          </a:xfrm>
          <a:prstGeom prst="rect">
            <a:avLst/>
          </a:prstGeom>
        </p:spPr>
      </p:pic>
      <p:sp>
        <p:nvSpPr>
          <p:cNvPr id="10" name="Text 5"/>
          <p:cNvSpPr txBox="1"/>
          <p:nvPr/>
        </p:nvSpPr>
        <p:spPr>
          <a:xfrm>
            <a:off x="8429854" y="3272638"/>
            <a:ext cx="3191256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</a:t>
            </a:r>
            <a:r>
              <a:rPr lang="en-US" sz="15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临界点前 </a:t>
            </a:r>
            <a:endParaRPr lang="en-US" sz="1500" dirty="0"/>
          </a:p>
        </p:txBody>
      </p:sp>
      <p:sp>
        <p:nvSpPr>
          <p:cNvPr id="11" name="Text 6"/>
          <p:cNvSpPr txBox="1"/>
          <p:nvPr/>
        </p:nvSpPr>
        <p:spPr>
          <a:xfrm>
            <a:off x="8429854" y="3634740"/>
            <a:ext cx="3076956" cy="4288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"做了像没做"。虽然在持续积累，但外在表现依然平缓，仿佛一切努力都白费了。</a:t>
            </a:r>
            <a:endParaRPr lang="en-US" sz="10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rcRect l="-17" r="-17"/>
          <a:stretch>
            <a:fillRect/>
          </a:stretch>
        </p:blipFill>
        <p:spPr>
          <a:xfrm>
            <a:off x="8201254" y="4538167"/>
            <a:ext cx="3419856" cy="1169518"/>
          </a:xfrm>
          <a:prstGeom prst="rect">
            <a:avLst/>
          </a:prstGeom>
        </p:spPr>
      </p:pic>
      <p:sp>
        <p:nvSpPr>
          <p:cNvPr id="13" name="Text 7"/>
          <p:cNvSpPr txBox="1"/>
          <p:nvPr/>
        </p:nvSpPr>
        <p:spPr>
          <a:xfrm>
            <a:off x="8429854" y="4728362"/>
            <a:ext cx="3191256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3</a:t>
            </a:r>
            <a:r>
              <a:rPr lang="en-US" sz="1500" b="1" dirty="0">
                <a:solidFill>
                  <a:srgbClr val="FF4D4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临界点后 </a:t>
            </a:r>
            <a:endParaRPr lang="en-US" sz="1500" dirty="0"/>
          </a:p>
        </p:txBody>
      </p:sp>
      <p:sp>
        <p:nvSpPr>
          <p:cNvPr id="14" name="Text 8"/>
          <p:cNvSpPr txBox="1"/>
          <p:nvPr/>
        </p:nvSpPr>
        <p:spPr>
          <a:xfrm>
            <a:off x="8429854" y="5090465"/>
            <a:ext cx="3076956" cy="4288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量变引发质变。突破临界点后，曲线陡峭上升，成果呈指数级爆发，收获复利红利。</a:t>
            </a:r>
            <a:endParaRPr lang="en-US" sz="1000" dirty="0"/>
          </a:p>
        </p:txBody>
      </p:sp>
      <p:sp>
        <p:nvSpPr>
          <p:cNvPr id="15" name="Shape 9"/>
          <p:cNvSpPr/>
          <p:nvPr/>
        </p:nvSpPr>
        <p:spPr>
          <a:xfrm>
            <a:off x="0" y="0"/>
            <a:ext cx="12191695" cy="952805"/>
          </a:xfrm>
          <a:prstGeom prst="rect">
            <a:avLst/>
          </a:prstGeom>
          <a:solidFill>
            <a:srgbClr val="061040">
              <a:alpha val="90000"/>
            </a:srgbClr>
          </a:solidFill>
        </p:spPr>
      </p:sp>
      <p:sp>
        <p:nvSpPr>
          <p:cNvPr id="16" name="Shape 10"/>
          <p:cNvSpPr/>
          <p:nvPr/>
        </p:nvSpPr>
        <p:spPr>
          <a:xfrm>
            <a:off x="0" y="924458"/>
            <a:ext cx="12191695" cy="2834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17" name="Text 11"/>
          <p:cNvSpPr txBox="1"/>
          <p:nvPr/>
        </p:nvSpPr>
        <p:spPr>
          <a:xfrm>
            <a:off x="571500" y="233172"/>
            <a:ext cx="4286707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复利曲线：突破临界点的奇迹</a:t>
            </a:r>
            <a:endParaRPr lang="en-US" sz="2400" dirty="0"/>
          </a:p>
        </p:txBody>
      </p:sp>
      <p:sp>
        <p:nvSpPr>
          <p:cNvPr id="18" name="Text 12"/>
          <p:cNvSpPr txBox="1"/>
          <p:nvPr/>
        </p:nvSpPr>
        <p:spPr>
          <a:xfrm>
            <a:off x="10308946" y="362102"/>
            <a:ext cx="1488643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PART 04 · 复利心法</a:t>
            </a:r>
            <a:endParaRPr lang="en-US" sz="1000" dirty="0"/>
          </a:p>
        </p:txBody>
      </p:sp>
      <p:sp>
        <p:nvSpPr>
          <p:cNvPr id="19" name="Shape 13"/>
          <p:cNvSpPr/>
          <p:nvPr/>
        </p:nvSpPr>
        <p:spPr>
          <a:xfrm>
            <a:off x="0" y="6381598"/>
            <a:ext cx="12191695" cy="476402"/>
          </a:xfrm>
          <a:prstGeom prst="rect">
            <a:avLst/>
          </a:prstGeom>
          <a:solidFill>
            <a:srgbClr val="06104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0" name="Text 14"/>
          <p:cNvSpPr txBox="1"/>
          <p:nvPr/>
        </p:nvSpPr>
        <p:spPr>
          <a:xfrm>
            <a:off x="5302606" y="6534302"/>
            <a:ext cx="176022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71500" y="381305"/>
            <a:ext cx="38405" cy="45720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800100" y="381305"/>
            <a:ext cx="3857854" cy="457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竹子：先慢后快的生命奇迹</a:t>
            </a:r>
            <a:endParaRPr lang="en-US" sz="2400" dirty="0"/>
          </a:p>
        </p:txBody>
      </p:sp>
      <p:sp>
        <p:nvSpPr>
          <p:cNvPr id="6" name="Text 4"/>
          <p:cNvSpPr txBox="1"/>
          <p:nvPr/>
        </p:nvSpPr>
        <p:spPr>
          <a:xfrm>
            <a:off x="10119665" y="509321"/>
            <a:ext cx="1634033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PART 03 · 突破临界点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5905195" y="1657807"/>
            <a:ext cx="5715000" cy="4572000"/>
          </a:xfrm>
          <a:prstGeom prst="roundRect">
            <a:avLst>
              <a:gd name="adj" fmla="val 1333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6295644" y="2174443"/>
            <a:ext cx="38405" cy="91440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9" name="Text 7"/>
          <p:cNvSpPr txBox="1"/>
          <p:nvPr/>
        </p:nvSpPr>
        <p:spPr>
          <a:xfrm>
            <a:off x="6524244" y="2174443"/>
            <a:ext cx="4896612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沉潜扎根</a:t>
            </a:r>
            <a:endParaRPr lang="en-US" sz="1800" dirty="0"/>
          </a:p>
        </p:txBody>
      </p:sp>
      <p:sp>
        <p:nvSpPr>
          <p:cNvPr id="10" name="Text 8"/>
          <p:cNvSpPr txBox="1"/>
          <p:nvPr/>
        </p:nvSpPr>
        <p:spPr>
          <a:xfrm>
            <a:off x="6524244" y="2594153"/>
            <a:ext cx="4782312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前 4 年，地上几乎看不见生长，每年仅长约 3 cm。但这期间，根系在地下疯狂延伸数百米。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6295644" y="3366821"/>
            <a:ext cx="38405" cy="91440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12" name="Text 10"/>
          <p:cNvSpPr txBox="1"/>
          <p:nvPr/>
        </p:nvSpPr>
        <p:spPr>
          <a:xfrm>
            <a:off x="6524244" y="3366821"/>
            <a:ext cx="4896612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突破临界</a:t>
            </a:r>
            <a:endParaRPr lang="en-US" sz="1800" dirty="0"/>
          </a:p>
        </p:txBody>
      </p:sp>
      <p:sp>
        <p:nvSpPr>
          <p:cNvPr id="13" name="Text 11"/>
          <p:cNvSpPr txBox="1"/>
          <p:nvPr/>
        </p:nvSpPr>
        <p:spPr>
          <a:xfrm>
            <a:off x="6524244" y="3786530"/>
            <a:ext cx="4782312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 5 年，根系突破“临界点”，开始爆发式生长。速度可达 30 cm/天，仅需 6 周即可长到 15 米。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6295644" y="4750308"/>
            <a:ext cx="4934102" cy="9144"/>
          </a:xfrm>
          <a:prstGeom prst="rect">
            <a:avLst/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3"/>
          <p:cNvSpPr txBox="1"/>
          <p:nvPr/>
        </p:nvSpPr>
        <p:spPr>
          <a:xfrm>
            <a:off x="5991149" y="4949647"/>
            <a:ext cx="5239512" cy="5148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7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厚积薄发</a:t>
            </a:r>
            <a:endParaRPr lang="en-US" sz="2700" dirty="0"/>
          </a:p>
        </p:txBody>
      </p:sp>
      <p:sp>
        <p:nvSpPr>
          <p:cNvPr id="16" name="Text 14"/>
          <p:cNvSpPr txBox="1"/>
          <p:nvPr/>
        </p:nvSpPr>
        <p:spPr>
          <a:xfrm>
            <a:off x="6181344" y="5512003"/>
            <a:ext cx="50484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ZHA GEN FU LI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571500" y="1561795"/>
            <a:ext cx="4953305" cy="4762195"/>
          </a:xfrm>
          <a:prstGeom prst="roundRect">
            <a:avLst>
              <a:gd name="adj" fmla="val 1229"/>
            </a:avLst>
          </a:prstGeom>
          <a:noFill/>
          <a:ln w="12700">
            <a:solidFill>
              <a:srgbClr val="C9A84C">
                <a:alpha val="30000"/>
              </a:srgbClr>
            </a:solidFill>
            <a:prstDash val="solid"/>
          </a:ln>
          <a:effectLst>
            <a:outerShdw blurRad="292100" dist="101600" dir="16200000" algn="bl" rotWithShape="0">
              <a:srgbClr val="000000">
                <a:alpha val="30000"/>
              </a:srgbClr>
            </a:outerShdw>
          </a:effectLst>
        </p:spPr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1"/>
          <a:srcRect l="20974" r="20974"/>
          <a:stretch>
            <a:fillRect/>
          </a:stretch>
        </p:blipFill>
        <p:spPr>
          <a:xfrm>
            <a:off x="580644" y="1571854"/>
            <a:ext cx="4934102" cy="4743907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2"/>
          <a:srcRect l="-6" r="-6"/>
          <a:stretch>
            <a:fillRect/>
          </a:stretch>
        </p:blipFill>
        <p:spPr>
          <a:xfrm>
            <a:off x="580644" y="4892040"/>
            <a:ext cx="4934102" cy="1422806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1814170" y="4995367"/>
            <a:ext cx="1666951" cy="371246"/>
          </a:xfrm>
          <a:prstGeom prst="roundRect">
            <a:avLst>
              <a:gd name="adj" fmla="val 50524"/>
            </a:avLst>
          </a:prstGeom>
          <a:solidFill>
            <a:srgbClr val="061040">
              <a:alpha val="85000"/>
            </a:srgbClr>
          </a:solidFill>
          <a:ln w="12700">
            <a:solidFill>
              <a:srgbClr val="C9A84C"/>
            </a:solidFill>
            <a:prstDash val="solid"/>
          </a:ln>
          <a:effectLst>
            <a:outerShdw blurRad="101600" dist="38100" dir="16200000" algn="bl" rotWithShape="0">
              <a:srgbClr val="000000">
                <a:alpha val="30000"/>
              </a:srgbClr>
            </a:outerShdw>
          </a:effectLst>
        </p:spPr>
      </p:sp>
      <p:sp>
        <p:nvSpPr>
          <p:cNvPr id="21" name="Text 17"/>
          <p:cNvSpPr txBox="1"/>
          <p:nvPr/>
        </p:nvSpPr>
        <p:spPr>
          <a:xfrm>
            <a:off x="1976018" y="5080406"/>
            <a:ext cx="145938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前4年：扎根 (3cm/年)</a:t>
            </a:r>
            <a:endParaRPr lang="en-US" sz="1000" dirty="0"/>
          </a:p>
        </p:txBody>
      </p:sp>
      <p:sp>
        <p:nvSpPr>
          <p:cNvPr id="22" name="Shape 18"/>
          <p:cNvSpPr/>
          <p:nvPr/>
        </p:nvSpPr>
        <p:spPr>
          <a:xfrm>
            <a:off x="2540203" y="2520086"/>
            <a:ext cx="1742846" cy="371246"/>
          </a:xfrm>
          <a:prstGeom prst="roundRect">
            <a:avLst>
              <a:gd name="adj" fmla="val 50524"/>
            </a:avLst>
          </a:prstGeom>
          <a:solidFill>
            <a:srgbClr val="061040">
              <a:alpha val="85000"/>
            </a:srgbClr>
          </a:solidFill>
          <a:ln w="12700">
            <a:solidFill>
              <a:srgbClr val="C9A84C"/>
            </a:solidFill>
            <a:prstDash val="solid"/>
          </a:ln>
          <a:effectLst>
            <a:outerShdw blurRad="101600" dist="38100" dir="16200000" algn="bl" rotWithShape="0">
              <a:srgbClr val="000000">
                <a:alpha val="30000"/>
              </a:srgbClr>
            </a:outerShdw>
          </a:effectLst>
        </p:spPr>
      </p:sp>
      <p:sp>
        <p:nvSpPr>
          <p:cNvPr id="23" name="Text 19"/>
          <p:cNvSpPr txBox="1"/>
          <p:nvPr/>
        </p:nvSpPr>
        <p:spPr>
          <a:xfrm>
            <a:off x="2702052" y="2606040"/>
            <a:ext cx="154533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第5年：爆发 (30cm/天)</a:t>
            </a:r>
            <a:endParaRPr lang="en-US" sz="1000" dirty="0"/>
          </a:p>
        </p:txBody>
      </p:sp>
      <p:sp>
        <p:nvSpPr>
          <p:cNvPr id="24" name="Text 20"/>
          <p:cNvSpPr txBox="1"/>
          <p:nvPr/>
        </p:nvSpPr>
        <p:spPr>
          <a:xfrm>
            <a:off x="-95098" y="6448349"/>
            <a:ext cx="12382805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546735" y="-79375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11430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38103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2310689" y="2048256"/>
            <a:ext cx="7574890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越积极参与 </a:t>
            </a:r>
            <a:r>
              <a:rPr lang="en-US" sz="4200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|</a:t>
            </a:r>
            <a:r>
              <a:rPr lang="en-US" sz="42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越开放链接 </a:t>
            </a:r>
            <a:endParaRPr lang="en-US" sz="4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457346"/>
            <a:ext cx="7616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3255264" y="3972154"/>
            <a:ext cx="5681167" cy="8385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收获</a:t>
            </a:r>
            <a:r>
              <a:rPr 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会越多！ </a:t>
            </a:r>
            <a:endParaRPr lang="en-US" sz="60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158490" y="2409190"/>
            <a:ext cx="5840730" cy="20389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12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理解复利临界点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b="1" kern="0" spc="12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更容易</a:t>
            </a:r>
            <a:r>
              <a:rPr lang="zh-CN" altLang="en-US" sz="4800" b="1" kern="0" spc="12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培养</a:t>
            </a:r>
            <a:r>
              <a:rPr lang="en-US" sz="4800" b="1" kern="0" spc="12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耐心 </a:t>
            </a:r>
            <a:endParaRPr lang="en-US" sz="4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alphaModFix amt="90000"/>
          </a:blip>
          <a:srcRect t="-413" b="-413"/>
          <a:stretch>
            <a:fillRect/>
          </a:stretch>
        </p:blipFill>
        <p:spPr>
          <a:xfrm>
            <a:off x="5486400" y="4390949"/>
            <a:ext cx="1218895" cy="57607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22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250485" y="1524305"/>
            <a:ext cx="2422246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dirty="0">
                <a:solidFill>
                  <a:srgbClr val="FFFFFF">
                    <a:alpha val="3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30000" dirty="0"/>
          </a:p>
        </p:txBody>
      </p:sp>
      <p:sp>
        <p:nvSpPr>
          <p:cNvPr id="5" name="Text 3"/>
          <p:cNvSpPr txBox="1"/>
          <p:nvPr/>
        </p:nvSpPr>
        <p:spPr>
          <a:xfrm>
            <a:off x="1345997" y="2061058"/>
            <a:ext cx="9507017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你曾经体会过怎样的</a:t>
            </a:r>
            <a:r>
              <a:rPr lang="en-US" sz="4200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“临界点”</a:t>
            </a:r>
            <a:r>
              <a:rPr lang="en-US" sz="42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？ </a:t>
            </a:r>
            <a:endParaRPr lang="en-US" sz="4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527755"/>
            <a:ext cx="761695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1938020" y="4042410"/>
            <a:ext cx="9017635" cy="7626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达到临界点</a:t>
            </a: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花了多长时间？</a:t>
            </a:r>
            <a:endParaRPr lang="en-US" sz="5400" dirty="0"/>
          </a:p>
        </p:txBody>
      </p:sp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238805" y="0"/>
            <a:ext cx="895380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alphaModFix amt="5000"/>
          </a:blip>
          <a:srcRect l="6375" r="6375"/>
          <a:stretch>
            <a:fillRect/>
          </a:stretch>
        </p:blipFill>
        <p:spPr>
          <a:xfrm>
            <a:off x="3238805" y="0"/>
            <a:ext cx="8953805" cy="68580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000500" y="988466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4000500" y="988466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181551" y="1131113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95851" y="1245413"/>
            <a:ext cx="152705" cy="152705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4705502" y="1131113"/>
            <a:ext cx="677296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能力临界点</a:t>
            </a:r>
            <a:endParaRPr lang="en-US" sz="1500" dirty="0"/>
          </a:p>
        </p:txBody>
      </p:sp>
      <p:sp>
        <p:nvSpPr>
          <p:cNvPr id="11" name="Text 7"/>
          <p:cNvSpPr txBox="1"/>
          <p:nvPr/>
        </p:nvSpPr>
        <p:spPr>
          <a:xfrm>
            <a:off x="4705502" y="1416406"/>
            <a:ext cx="677296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练到某个程度，开始“会了”，动作变顺、反应变快</a:t>
            </a:r>
            <a:endParaRPr lang="en-US" sz="1100" dirty="0"/>
          </a:p>
        </p:txBody>
      </p:sp>
      <p:sp>
        <p:nvSpPr>
          <p:cNvPr id="12" name="Shape 8"/>
          <p:cNvSpPr/>
          <p:nvPr/>
        </p:nvSpPr>
        <p:spPr>
          <a:xfrm>
            <a:off x="4000500" y="2012594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3" name="Shape 9"/>
          <p:cNvSpPr/>
          <p:nvPr/>
        </p:nvSpPr>
        <p:spPr>
          <a:xfrm>
            <a:off x="4000500" y="2012594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4181551" y="2155241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95851" y="2269541"/>
            <a:ext cx="152705" cy="152705"/>
          </a:xfrm>
          <a:prstGeom prst="rect">
            <a:avLst/>
          </a:prstGeom>
        </p:spPr>
      </p:pic>
      <p:sp>
        <p:nvSpPr>
          <p:cNvPr id="16" name="Text 11"/>
          <p:cNvSpPr txBox="1"/>
          <p:nvPr/>
        </p:nvSpPr>
        <p:spPr>
          <a:xfrm>
            <a:off x="4705502" y="2155241"/>
            <a:ext cx="677296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作品临界点</a:t>
            </a:r>
            <a:endParaRPr lang="en-US" sz="1500" dirty="0"/>
          </a:p>
        </p:txBody>
      </p:sp>
      <p:sp>
        <p:nvSpPr>
          <p:cNvPr id="17" name="Text 12"/>
          <p:cNvSpPr txBox="1"/>
          <p:nvPr/>
        </p:nvSpPr>
        <p:spPr>
          <a:xfrm>
            <a:off x="4705502" y="2440534"/>
            <a:ext cx="677296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作品数量/质量到某个点，开始被看见、被传播、被引用</a:t>
            </a:r>
            <a:endParaRPr lang="en-US" sz="1100" dirty="0"/>
          </a:p>
        </p:txBody>
      </p:sp>
      <p:sp>
        <p:nvSpPr>
          <p:cNvPr id="18" name="Shape 13"/>
          <p:cNvSpPr/>
          <p:nvPr/>
        </p:nvSpPr>
        <p:spPr>
          <a:xfrm>
            <a:off x="4000500" y="3035808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4000500" y="3035808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4181551" y="3179369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4"/>
          <a:srcRect t="-180" b="-180"/>
          <a:stretch>
            <a:fillRect/>
          </a:stretch>
        </p:blipFill>
        <p:spPr>
          <a:xfrm>
            <a:off x="4276649" y="3293669"/>
            <a:ext cx="190195" cy="152705"/>
          </a:xfrm>
          <a:prstGeom prst="rect">
            <a:avLst/>
          </a:prstGeom>
        </p:spPr>
      </p:pic>
      <p:sp>
        <p:nvSpPr>
          <p:cNvPr id="22" name="Text 16"/>
          <p:cNvSpPr txBox="1"/>
          <p:nvPr/>
        </p:nvSpPr>
        <p:spPr>
          <a:xfrm>
            <a:off x="4705502" y="3179369"/>
            <a:ext cx="677296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信任临界点</a:t>
            </a:r>
            <a:endParaRPr lang="en-US" sz="1500" dirty="0"/>
          </a:p>
        </p:txBody>
      </p:sp>
      <p:sp>
        <p:nvSpPr>
          <p:cNvPr id="23" name="Text 17"/>
          <p:cNvSpPr txBox="1"/>
          <p:nvPr/>
        </p:nvSpPr>
        <p:spPr>
          <a:xfrm>
            <a:off x="4705502" y="3464662"/>
            <a:ext cx="677296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关系经营到某个点，对方开始放心把重要事情交给你</a:t>
            </a:r>
            <a:endParaRPr lang="en-US" sz="1100" dirty="0"/>
          </a:p>
        </p:txBody>
      </p:sp>
      <p:sp>
        <p:nvSpPr>
          <p:cNvPr id="24" name="Shape 18"/>
          <p:cNvSpPr/>
          <p:nvPr/>
        </p:nvSpPr>
        <p:spPr>
          <a:xfrm>
            <a:off x="4000500" y="4059936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25" name="Shape 19"/>
          <p:cNvSpPr/>
          <p:nvPr/>
        </p:nvSpPr>
        <p:spPr>
          <a:xfrm>
            <a:off x="4000500" y="4059936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Shape 20"/>
          <p:cNvSpPr/>
          <p:nvPr/>
        </p:nvSpPr>
        <p:spPr>
          <a:xfrm>
            <a:off x="4181551" y="4202582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5"/>
          <a:srcRect t="-43" b="-43"/>
          <a:stretch>
            <a:fillRect/>
          </a:stretch>
        </p:blipFill>
        <p:spPr>
          <a:xfrm>
            <a:off x="4304995" y="4316882"/>
            <a:ext cx="133502" cy="152705"/>
          </a:xfrm>
          <a:prstGeom prst="rect">
            <a:avLst/>
          </a:prstGeom>
        </p:spPr>
      </p:pic>
      <p:sp>
        <p:nvSpPr>
          <p:cNvPr id="28" name="Text 21"/>
          <p:cNvSpPr txBox="1"/>
          <p:nvPr/>
        </p:nvSpPr>
        <p:spPr>
          <a:xfrm>
            <a:off x="4705502" y="4202582"/>
            <a:ext cx="677296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身体临界点</a:t>
            </a:r>
            <a:endParaRPr lang="en-US" sz="1500" dirty="0"/>
          </a:p>
        </p:txBody>
      </p:sp>
      <p:sp>
        <p:nvSpPr>
          <p:cNvPr id="29" name="Text 22"/>
          <p:cNvSpPr txBox="1"/>
          <p:nvPr/>
        </p:nvSpPr>
        <p:spPr>
          <a:xfrm>
            <a:off x="4705502" y="4488790"/>
            <a:ext cx="677296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训练到某个点，体能与代谢开始反过来“推着你走”</a:t>
            </a:r>
            <a:endParaRPr lang="en-US" sz="1100" dirty="0"/>
          </a:p>
        </p:txBody>
      </p:sp>
      <p:sp>
        <p:nvSpPr>
          <p:cNvPr id="30" name="Shape 23"/>
          <p:cNvSpPr/>
          <p:nvPr/>
        </p:nvSpPr>
        <p:spPr>
          <a:xfrm>
            <a:off x="4000500" y="5084064"/>
            <a:ext cx="7429500" cy="790956"/>
          </a:xfrm>
          <a:prstGeom prst="roundRect">
            <a:avLst>
              <a:gd name="adj" fmla="val 33429"/>
            </a:avLst>
          </a:prstGeom>
          <a:solidFill>
            <a:srgbClr val="FFFFFF">
              <a:alpha val="8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31" name="Shape 24"/>
          <p:cNvSpPr/>
          <p:nvPr/>
        </p:nvSpPr>
        <p:spPr>
          <a:xfrm>
            <a:off x="4000500" y="5084064"/>
            <a:ext cx="38405" cy="790956"/>
          </a:xfrm>
          <a:prstGeom prst="roundRect">
            <a:avLst>
              <a:gd name="adj" fmla="val 688465"/>
            </a:avLst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2" name="Shape 25"/>
          <p:cNvSpPr/>
          <p:nvPr/>
        </p:nvSpPr>
        <p:spPr>
          <a:xfrm>
            <a:off x="4181551" y="5226710"/>
            <a:ext cx="381305" cy="381305"/>
          </a:xfrm>
          <a:prstGeom prst="roundRect">
            <a:avLst>
              <a:gd name="adj" fmla="val 95923"/>
            </a:avLst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33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95851" y="5341010"/>
            <a:ext cx="152705" cy="152705"/>
          </a:xfrm>
          <a:prstGeom prst="rect">
            <a:avLst/>
          </a:prstGeom>
        </p:spPr>
      </p:pic>
      <p:sp>
        <p:nvSpPr>
          <p:cNvPr id="34" name="Text 26"/>
          <p:cNvSpPr txBox="1"/>
          <p:nvPr/>
        </p:nvSpPr>
        <p:spPr>
          <a:xfrm>
            <a:off x="4705502" y="5226710"/>
            <a:ext cx="6772961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财富临界点</a:t>
            </a:r>
            <a:endParaRPr lang="en-US" sz="1500" dirty="0"/>
          </a:p>
        </p:txBody>
      </p:sp>
      <p:sp>
        <p:nvSpPr>
          <p:cNvPr id="35" name="Text 27"/>
          <p:cNvSpPr txBox="1"/>
          <p:nvPr/>
        </p:nvSpPr>
        <p:spPr>
          <a:xfrm>
            <a:off x="4705502" y="5512918"/>
            <a:ext cx="6772961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5D6B8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到了某个阶段，你发现挣钱变得更加轻松了</a:t>
            </a:r>
            <a:endParaRPr lang="en-US" sz="1100" dirty="0"/>
          </a:p>
        </p:txBody>
      </p:sp>
      <p:sp>
        <p:nvSpPr>
          <p:cNvPr id="36" name="Shape 28"/>
          <p:cNvSpPr/>
          <p:nvPr/>
        </p:nvSpPr>
        <p:spPr>
          <a:xfrm>
            <a:off x="0" y="0"/>
            <a:ext cx="323880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7" name="Text 29"/>
          <p:cNvSpPr txBox="1"/>
          <p:nvPr/>
        </p:nvSpPr>
        <p:spPr>
          <a:xfrm>
            <a:off x="571500" y="571500"/>
            <a:ext cx="217993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CRITICAL POINTS</a:t>
            </a:r>
            <a:endParaRPr lang="en-US" sz="1000" dirty="0"/>
          </a:p>
        </p:txBody>
      </p:sp>
      <p:sp>
        <p:nvSpPr>
          <p:cNvPr id="38" name="Text 30"/>
          <p:cNvSpPr txBox="1"/>
          <p:nvPr/>
        </p:nvSpPr>
        <p:spPr>
          <a:xfrm>
            <a:off x="571500" y="1000354"/>
            <a:ext cx="2179930" cy="1448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人生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临界点</a:t>
            </a:r>
            <a:endParaRPr lang="en-US" sz="3100" dirty="0"/>
          </a:p>
        </p:txBody>
      </p:sp>
      <p:pic>
        <p:nvPicPr>
          <p:cNvPr id="39" name="Image 6" descr="preencoded.png"/>
          <p:cNvPicPr>
            <a:picLocks noChangeAspect="1"/>
          </p:cNvPicPr>
          <p:nvPr/>
        </p:nvPicPr>
        <p:blipFill>
          <a:blip r:embed="rId7"/>
          <a:srcRect t="-400" b="-400"/>
          <a:stretch>
            <a:fillRect/>
          </a:stretch>
        </p:blipFill>
        <p:spPr>
          <a:xfrm>
            <a:off x="571500" y="2630729"/>
            <a:ext cx="571500" cy="38405"/>
          </a:xfrm>
          <a:prstGeom prst="rect">
            <a:avLst/>
          </a:prstGeom>
        </p:spPr>
      </p:pic>
      <p:sp>
        <p:nvSpPr>
          <p:cNvPr id="40" name="Text 31"/>
          <p:cNvSpPr txBox="1"/>
          <p:nvPr/>
        </p:nvSpPr>
        <p:spPr>
          <a:xfrm>
            <a:off x="571500" y="6115507"/>
            <a:ext cx="226314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1584960" y="2226310"/>
            <a:ext cx="8944610" cy="2400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突破临界点，人生进入“开挂</a:t>
            </a:r>
            <a:r>
              <a:rPr lang="zh-CN" alt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模式”</a:t>
            </a:r>
            <a:endParaRPr lang="en-US" sz="4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91533"/>
            <a:ext cx="1143000" cy="384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683764" y="2328062"/>
            <a:ext cx="6829654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你以为是你变强了，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其实是</a:t>
            </a:r>
            <a:r>
              <a:rPr lang="zh-CN" alt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</a:t>
            </a: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开始帮你了。</a:t>
            </a:r>
            <a:endParaRPr lang="en-US" sz="4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91533"/>
            <a:ext cx="1143000" cy="384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763402" y="0"/>
            <a:ext cx="1429207" cy="19202"/>
          </a:xfrm>
          <a:prstGeom prst="rect">
            <a:avLst/>
          </a:prstGeom>
          <a:solidFill>
            <a:srgbClr val="C9A84C">
              <a:alpha val="10000"/>
            </a:srgbClr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2172493" y="0"/>
            <a:ext cx="19202" cy="1429207"/>
          </a:xfrm>
          <a:prstGeom prst="rect">
            <a:avLst/>
          </a:prstGeom>
          <a:solidFill>
            <a:srgbClr val="C9A84C">
              <a:alpha val="10000"/>
            </a:srgbClr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969264" y="2773375"/>
            <a:ext cx="10260482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108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慢是一种能力，快是一种结果</a:t>
            </a:r>
            <a:endParaRPr lang="en-US" sz="5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3000"/>
          </a:blip>
          <a:srcRect t="-7" b="-7"/>
          <a:stretch>
            <a:fillRect/>
          </a:stretch>
        </p:blipFill>
        <p:spPr>
          <a:xfrm>
            <a:off x="4905756" y="1410005"/>
            <a:ext cx="2381098" cy="3810305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3629254" y="2388413"/>
            <a:ext cx="4935017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临界点没到时，</a:t>
            </a:r>
            <a:endParaRPr lang="en-US" sz="4800" dirty="0"/>
          </a:p>
        </p:txBody>
      </p:sp>
      <p:sp>
        <p:nvSpPr>
          <p:cNvPr id="6" name="Text 3"/>
          <p:cNvSpPr txBox="1"/>
          <p:nvPr/>
        </p:nvSpPr>
        <p:spPr>
          <a:xfrm>
            <a:off x="2565806" y="3181198"/>
            <a:ext cx="7060082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怎么知道自己有进步？</a:t>
            </a:r>
            <a:endParaRPr lang="en-US" sz="48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 t="-400" b="-400"/>
          <a:stretch>
            <a:fillRect/>
          </a:stretch>
        </p:blipFill>
        <p:spPr>
          <a:xfrm>
            <a:off x="5524805" y="4431182"/>
            <a:ext cx="1143000" cy="38405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00500" y="1068934"/>
            <a:ext cx="7239305" cy="1200607"/>
          </a:xfrm>
          <a:prstGeom prst="roundRect">
            <a:avLst>
              <a:gd name="adj" fmla="val 19343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4229100" y="1297534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1007" y="1468526"/>
            <a:ext cx="267005" cy="267005"/>
          </a:xfrm>
          <a:prstGeom prst="rect">
            <a:avLst/>
          </a:prstGeom>
        </p:spPr>
      </p:pic>
      <p:sp>
        <p:nvSpPr>
          <p:cNvPr id="9" name="Text 5"/>
          <p:cNvSpPr txBox="1"/>
          <p:nvPr/>
        </p:nvSpPr>
        <p:spPr>
          <a:xfrm>
            <a:off x="5124298" y="1335024"/>
            <a:ext cx="60771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启动更顺</a:t>
            </a:r>
            <a:endParaRPr lang="en-US" sz="2100" dirty="0"/>
          </a:p>
        </p:txBody>
      </p:sp>
      <p:sp>
        <p:nvSpPr>
          <p:cNvPr id="10" name="Text 6"/>
          <p:cNvSpPr txBox="1"/>
          <p:nvPr/>
        </p:nvSpPr>
        <p:spPr>
          <a:xfrm>
            <a:off x="5124298" y="1758391"/>
            <a:ext cx="6077102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同样的事，你越来越不痛苦</a:t>
            </a:r>
            <a:endParaRPr lang="en-US" sz="1300" dirty="0"/>
          </a:p>
        </p:txBody>
      </p:sp>
      <p:sp>
        <p:nvSpPr>
          <p:cNvPr id="11" name="Shape 7"/>
          <p:cNvSpPr/>
          <p:nvPr/>
        </p:nvSpPr>
        <p:spPr>
          <a:xfrm>
            <a:off x="4000500" y="2832811"/>
            <a:ext cx="7239305" cy="1200607"/>
          </a:xfrm>
          <a:prstGeom prst="roundRect">
            <a:avLst>
              <a:gd name="adj" fmla="val 19343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4229100" y="3061411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01007" y="3232404"/>
            <a:ext cx="267005" cy="26700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5124298" y="3098902"/>
            <a:ext cx="60771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动作变好</a:t>
            </a:r>
            <a:endParaRPr lang="en-US" sz="2100" dirty="0"/>
          </a:p>
        </p:txBody>
      </p:sp>
      <p:sp>
        <p:nvSpPr>
          <p:cNvPr id="15" name="Text 10"/>
          <p:cNvSpPr txBox="1"/>
          <p:nvPr/>
        </p:nvSpPr>
        <p:spPr>
          <a:xfrm>
            <a:off x="5124298" y="3522269"/>
            <a:ext cx="6077102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动作越来越稳定、质量越来越高</a:t>
            </a:r>
            <a:endParaRPr lang="en-US" sz="1300" dirty="0"/>
          </a:p>
        </p:txBody>
      </p:sp>
      <p:sp>
        <p:nvSpPr>
          <p:cNvPr id="16" name="Shape 11"/>
          <p:cNvSpPr/>
          <p:nvPr/>
        </p:nvSpPr>
        <p:spPr>
          <a:xfrm>
            <a:off x="4000500" y="4596689"/>
            <a:ext cx="7239305" cy="1200607"/>
          </a:xfrm>
          <a:prstGeom prst="roundRect">
            <a:avLst>
              <a:gd name="adj" fmla="val 19343"/>
            </a:avLst>
          </a:prstGeom>
          <a:solidFill>
            <a:srgbClr val="FFFFFF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17" name="Shape 12"/>
          <p:cNvSpPr/>
          <p:nvPr/>
        </p:nvSpPr>
        <p:spPr>
          <a:xfrm>
            <a:off x="4229100" y="4825289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1007" y="4997196"/>
            <a:ext cx="267005" cy="267005"/>
          </a:xfrm>
          <a:prstGeom prst="rect">
            <a:avLst/>
          </a:prstGeom>
        </p:spPr>
      </p:pic>
      <p:sp>
        <p:nvSpPr>
          <p:cNvPr id="19" name="Text 13"/>
          <p:cNvSpPr txBox="1"/>
          <p:nvPr/>
        </p:nvSpPr>
        <p:spPr>
          <a:xfrm>
            <a:off x="5124298" y="4863694"/>
            <a:ext cx="6077102" cy="352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波动变小</a:t>
            </a:r>
            <a:endParaRPr lang="en-US" sz="2100" dirty="0"/>
          </a:p>
        </p:txBody>
      </p:sp>
      <p:sp>
        <p:nvSpPr>
          <p:cNvPr id="20" name="Text 14"/>
          <p:cNvSpPr txBox="1"/>
          <p:nvPr/>
        </p:nvSpPr>
        <p:spPr>
          <a:xfrm>
            <a:off x="5124298" y="5286146"/>
            <a:ext cx="6077102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生理/心理波动仍在，但区间变窄</a:t>
            </a:r>
            <a:endParaRPr lang="en-US" sz="1300" dirty="0"/>
          </a:p>
        </p:txBody>
      </p:sp>
      <p:sp>
        <p:nvSpPr>
          <p:cNvPr id="21" name="Shape 15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6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GROWTH SIGNALS</a:t>
            </a:r>
            <a:endParaRPr lang="en-US" sz="1000" dirty="0"/>
          </a:p>
        </p:txBody>
      </p:sp>
      <p:sp>
        <p:nvSpPr>
          <p:cNvPr id="23" name="Text 17"/>
          <p:cNvSpPr txBox="1"/>
          <p:nvPr/>
        </p:nvSpPr>
        <p:spPr>
          <a:xfrm>
            <a:off x="571500" y="1000354"/>
            <a:ext cx="1981505" cy="22009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你在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悄悄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变强的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三个信号</a:t>
            </a:r>
            <a:endParaRPr lang="en-US" sz="36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5"/>
          <a:srcRect t="-400" b="-400"/>
          <a:stretch>
            <a:fillRect/>
          </a:stretch>
        </p:blipFill>
        <p:spPr>
          <a:xfrm>
            <a:off x="571500" y="3385109"/>
            <a:ext cx="571500" cy="38405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102206" y="2615184"/>
            <a:ext cx="7997342" cy="10954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1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因上努力，果上随缘</a:t>
            </a:r>
            <a:endParaRPr lang="en-US" sz="6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185209"/>
            <a:ext cx="1333195" cy="57607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-95098" y="6181344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102206" y="2615184"/>
            <a:ext cx="7997342" cy="10954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61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茶歇</a:t>
            </a:r>
            <a:r>
              <a:rPr lang="zh-CN" altLang="en-US" sz="61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环节</a:t>
            </a:r>
            <a:endParaRPr lang="zh-CN" altLang="en-US" sz="6100" b="1" kern="0" spc="-150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185209"/>
            <a:ext cx="1333195" cy="57607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-95098" y="6181344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290926" y="2366467"/>
            <a:ext cx="5610758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为什么今天课程，</a:t>
            </a:r>
            <a:endParaRPr lang="en-US" sz="4800" dirty="0"/>
          </a:p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聚焦一件事“复利”？</a:t>
            </a:r>
            <a:endParaRPr lang="en-US" sz="4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54042"/>
            <a:ext cx="1143000" cy="384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588813" y="1600200"/>
            <a:ext cx="1453896" cy="2286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0" dirty="0">
                <a:solidFill>
                  <a:srgbClr val="FFFFFF">
                    <a:alpha val="3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18000" dirty="0"/>
          </a:p>
        </p:txBody>
      </p:sp>
      <p:sp>
        <p:nvSpPr>
          <p:cNvPr id="5" name="Shape 3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828446" y="2318004"/>
            <a:ext cx="10534802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关于复利</a:t>
            </a: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</a:t>
            </a:r>
            <a:endParaRPr lang="en-US" sz="4800" dirty="0"/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人们经常忽略什么</a:t>
            </a: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？</a:t>
            </a:r>
            <a:endParaRPr lang="en-US" sz="4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501591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333195" y="-1333195"/>
            <a:ext cx="9525305" cy="9525305"/>
          </a:xfrm>
          <a:prstGeom prst="ellipse">
            <a:avLst/>
          </a:prstGeom>
          <a:solidFill>
            <a:srgbClr val="FFFFFF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3642970" y="2328062"/>
            <a:ext cx="4914900" cy="1791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复利很厉害，</a:t>
            </a:r>
            <a:endParaRPr lang="en-US" sz="5400" dirty="0"/>
          </a:p>
          <a:p>
            <a:pPr marL="0" indent="0" algn="ctr">
              <a:buNone/>
            </a:pPr>
            <a:r>
              <a:rPr lang="en-US" sz="54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反向复利更厉害</a:t>
            </a:r>
            <a:endParaRPr lang="en-US" sz="5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91533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29500" y="-952805"/>
            <a:ext cx="5715000" cy="5715000"/>
          </a:xfrm>
          <a:prstGeom prst="ellipse">
            <a:avLst/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-476402" y="3524098"/>
            <a:ext cx="3810305" cy="3810305"/>
          </a:xfrm>
          <a:prstGeom prst="ellipse">
            <a:avLst/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5491886" y="1223467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8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15000" dirty="0"/>
          </a:p>
        </p:txBody>
      </p:sp>
      <p:sp>
        <p:nvSpPr>
          <p:cNvPr id="7" name="Text 5"/>
          <p:cNvSpPr txBox="1"/>
          <p:nvPr/>
        </p:nvSpPr>
        <p:spPr>
          <a:xfrm>
            <a:off x="2683764" y="2366467"/>
            <a:ext cx="6829654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你</a:t>
            </a:r>
            <a:r>
              <a:rPr lang="zh-CN" alt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观察到哪些</a:t>
            </a:r>
            <a:endParaRPr lang="zh-CN" altLang="en-US" sz="4800" b="1" kern="0" spc="-37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 </a:t>
            </a:r>
            <a:r>
              <a:rPr lang="zh-CN" alt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反向复利案例？</a:t>
            </a:r>
            <a:endParaRPr lang="en-US" sz="48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54042"/>
            <a:ext cx="1143000" cy="38405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00500" y="1371600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 l="-685" r="-685"/>
          <a:stretch>
            <a:fillRect/>
          </a:stretch>
        </p:blipFill>
        <p:spPr>
          <a:xfrm>
            <a:off x="4153205" y="1543507"/>
            <a:ext cx="304495" cy="267005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914900" y="1466698"/>
            <a:ext cx="67062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财富反向复利</a:t>
            </a:r>
            <a:endParaRPr lang="en-US" sz="1000" dirty="0"/>
          </a:p>
        </p:txBody>
      </p:sp>
      <p:sp>
        <p:nvSpPr>
          <p:cNvPr id="9" name="Text 5"/>
          <p:cNvSpPr txBox="1"/>
          <p:nvPr/>
        </p:nvSpPr>
        <p:spPr>
          <a:xfrm>
            <a:off x="4914900" y="1742846"/>
            <a:ext cx="6608369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如果你手头有1000万，勤劳炒股，每年亏8%，30年后变成81万。</a:t>
            </a:r>
            <a:endParaRPr lang="en-US" sz="1900" dirty="0"/>
          </a:p>
        </p:txBody>
      </p:sp>
      <p:sp>
        <p:nvSpPr>
          <p:cNvPr id="10" name="Shape 6"/>
          <p:cNvSpPr/>
          <p:nvPr/>
        </p:nvSpPr>
        <p:spPr>
          <a:xfrm>
            <a:off x="4000500" y="3057754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72407" y="3228746"/>
            <a:ext cx="267005" cy="267005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4914900" y="3152851"/>
            <a:ext cx="67062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关系反向复利</a:t>
            </a:r>
            <a:endParaRPr lang="en-US" sz="1000" dirty="0"/>
          </a:p>
        </p:txBody>
      </p:sp>
      <p:sp>
        <p:nvSpPr>
          <p:cNvPr id="13" name="Text 8"/>
          <p:cNvSpPr txBox="1"/>
          <p:nvPr/>
        </p:nvSpPr>
        <p:spPr>
          <a:xfrm>
            <a:off x="4914900" y="3429000"/>
            <a:ext cx="6608369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如果你和渣男谈恋爱，用心挽回，不想放弃，最后结婚生娃……</a:t>
            </a:r>
            <a:endParaRPr lang="en-US" sz="1900" dirty="0"/>
          </a:p>
        </p:txBody>
      </p:sp>
      <p:sp>
        <p:nvSpPr>
          <p:cNvPr id="14" name="Shape 9"/>
          <p:cNvSpPr/>
          <p:nvPr/>
        </p:nvSpPr>
        <p:spPr>
          <a:xfrm>
            <a:off x="4000500" y="4743907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rcRect l="-685" r="-685"/>
          <a:stretch>
            <a:fillRect/>
          </a:stretch>
        </p:blipFill>
        <p:spPr>
          <a:xfrm>
            <a:off x="4153205" y="4914900"/>
            <a:ext cx="304495" cy="267005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4914900" y="4839005"/>
            <a:ext cx="67062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健康反向复利</a:t>
            </a:r>
            <a:endParaRPr lang="en-US" sz="1000" dirty="0"/>
          </a:p>
        </p:txBody>
      </p:sp>
      <p:sp>
        <p:nvSpPr>
          <p:cNvPr id="17" name="Text 11"/>
          <p:cNvSpPr txBox="1"/>
          <p:nvPr/>
        </p:nvSpPr>
        <p:spPr>
          <a:xfrm>
            <a:off x="4914900" y="5115154"/>
            <a:ext cx="6706210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如果你每天工作到12点，努力挣钱，没有时间，很少运动。</a:t>
            </a:r>
            <a:endParaRPr lang="en-US" sz="1900" dirty="0"/>
          </a:p>
        </p:txBody>
      </p:sp>
      <p:sp>
        <p:nvSpPr>
          <p:cNvPr id="18" name="Shape 12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9" name="Text 13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CASE STUDIES</a:t>
            </a:r>
            <a:endParaRPr lang="en-US" sz="1000" dirty="0"/>
          </a:p>
        </p:txBody>
      </p:sp>
      <p:sp>
        <p:nvSpPr>
          <p:cNvPr id="20" name="Text 14"/>
          <p:cNvSpPr txBox="1"/>
          <p:nvPr/>
        </p:nvSpPr>
        <p:spPr>
          <a:xfrm>
            <a:off x="571500" y="1000354"/>
            <a:ext cx="1981505" cy="22009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反向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案例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列举</a:t>
            </a:r>
            <a:endParaRPr lang="en-US" sz="360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5"/>
          <a:srcRect t="-400" b="-400"/>
          <a:stretch>
            <a:fillRect/>
          </a:stretch>
        </p:blipFill>
        <p:spPr>
          <a:xfrm>
            <a:off x="571500" y="3385109"/>
            <a:ext cx="571500" cy="38405"/>
          </a:xfrm>
          <a:prstGeom prst="rect">
            <a:avLst/>
          </a:prstGeom>
        </p:spPr>
      </p:pic>
      <p:sp>
        <p:nvSpPr>
          <p:cNvPr id="22" name="Text 15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1536192" y="2773375"/>
            <a:ext cx="9129370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为什么这么多反向复利？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71500" y="76169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859414" y="438180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6" name="Text 4"/>
          <p:cNvSpPr txBox="1"/>
          <p:nvPr/>
        </p:nvSpPr>
        <p:spPr>
          <a:xfrm>
            <a:off x="2336292" y="1773936"/>
            <a:ext cx="7529170" cy="5623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31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在复利之路上</a:t>
            </a:r>
            <a:r>
              <a:rPr lang="en-US" sz="31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，最</a:t>
            </a:r>
            <a:r>
              <a:rPr lang="zh-CN" altLang="en-US" sz="31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可怕的</a:t>
            </a:r>
            <a:r>
              <a:rPr lang="en-US" sz="31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不是</a:t>
            </a:r>
            <a:r>
              <a:rPr lang="zh-CN" altLang="en-US" sz="31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放弃</a:t>
            </a:r>
            <a:endParaRPr lang="zh-CN" altLang="en-US" sz="3100" kern="0" spc="75" dirty="0">
              <a:solidFill>
                <a:srgbClr val="E0E8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sp>
        <p:nvSpPr>
          <p:cNvPr id="7" name="Text 5"/>
          <p:cNvSpPr txBox="1"/>
          <p:nvPr/>
        </p:nvSpPr>
        <p:spPr>
          <a:xfrm>
            <a:off x="4346143" y="2619756"/>
            <a:ext cx="3500323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而是</a:t>
            </a:r>
            <a:r>
              <a:rPr lang="en-US" sz="4800" b="1" kern="0" spc="-75" dirty="0">
                <a:solidFill>
                  <a:srgbClr val="FF6B6B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自欺</a:t>
            </a:r>
            <a:endParaRPr lang="en-US" sz="48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636569"/>
            <a:ext cx="761695" cy="38405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3228746" y="4436669"/>
            <a:ext cx="1505102" cy="647395"/>
          </a:xfrm>
          <a:prstGeom prst="roundRect">
            <a:avLst>
              <a:gd name="adj" fmla="val 33234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C9A84C">
                <a:alpha val="30000"/>
              </a:srgbClr>
            </a:solidFill>
            <a:prstDash val="solid"/>
          </a:ln>
        </p:spPr>
      </p:sp>
      <p:sp>
        <p:nvSpPr>
          <p:cNvPr id="10" name="Text 7"/>
          <p:cNvSpPr txBox="1"/>
          <p:nvPr/>
        </p:nvSpPr>
        <p:spPr>
          <a:xfrm>
            <a:off x="3198571" y="4436669"/>
            <a:ext cx="1565453" cy="6483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92100" tIns="139700" rIns="292100" bIns="13970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假装努力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5115154" y="4436669"/>
            <a:ext cx="1505102" cy="647395"/>
          </a:xfrm>
          <a:prstGeom prst="roundRect">
            <a:avLst>
              <a:gd name="adj" fmla="val 33234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C9A84C">
                <a:alpha val="30000"/>
              </a:srgbClr>
            </a:solidFill>
            <a:prstDash val="solid"/>
          </a:ln>
        </p:spPr>
      </p:sp>
      <p:sp>
        <p:nvSpPr>
          <p:cNvPr id="12" name="Text 9"/>
          <p:cNvSpPr txBox="1"/>
          <p:nvPr/>
        </p:nvSpPr>
        <p:spPr>
          <a:xfrm>
            <a:off x="5084978" y="4436669"/>
            <a:ext cx="1565453" cy="6483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92100" tIns="139700" rIns="292100" bIns="13970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假装坚持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7000646" y="4436669"/>
            <a:ext cx="1962302" cy="647395"/>
          </a:xfrm>
          <a:prstGeom prst="roundRect">
            <a:avLst>
              <a:gd name="adj" fmla="val 33234"/>
            </a:avLst>
          </a:prstGeom>
          <a:solidFill>
            <a:srgbClr val="FFFFFF">
              <a:alpha val="5000"/>
            </a:srgbClr>
          </a:solidFill>
          <a:ln w="12700">
            <a:solidFill>
              <a:srgbClr val="C9A84C">
                <a:alpha val="30000"/>
              </a:srgbClr>
            </a:solidFill>
            <a:prstDash val="solid"/>
          </a:ln>
        </p:spPr>
      </p:sp>
      <p:sp>
        <p:nvSpPr>
          <p:cNvPr id="14" name="Text 11"/>
          <p:cNvSpPr txBox="1"/>
          <p:nvPr/>
        </p:nvSpPr>
        <p:spPr>
          <a:xfrm>
            <a:off x="6961327" y="4436669"/>
            <a:ext cx="2040941" cy="6483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92100" tIns="139700" rIns="292100" bIns="13970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假装方向没错</a:t>
            </a:r>
            <a:endParaRPr lang="en-US" sz="1800" dirty="0"/>
          </a:p>
        </p:txBody>
      </p:sp>
      <p:sp>
        <p:nvSpPr>
          <p:cNvPr id="15" name="Text 12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1536192" y="2773375"/>
            <a:ext cx="9129370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复利最重要的心法：诚实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11430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38103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899770" y="2259482"/>
            <a:ext cx="10393070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诚实</a:t>
            </a:r>
            <a:r>
              <a:rPr lang="en-US" sz="48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，让我们</a:t>
            </a:r>
            <a:r>
              <a:rPr lang="en-US" sz="48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选对</a:t>
            </a:r>
            <a:r>
              <a:rPr lang="en-US" sz="48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复利的方向 </a:t>
            </a:r>
            <a:endParaRPr lang="en-US" sz="4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3467405"/>
            <a:ext cx="1143000" cy="19202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736092" y="3866998"/>
            <a:ext cx="10720426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诚实</a:t>
            </a:r>
            <a:r>
              <a:rPr 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，让我们</a:t>
            </a:r>
            <a:r>
              <a:rPr 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校准</a:t>
            </a:r>
            <a:r>
              <a:rPr lang="en-US" sz="4800" b="1" kern="0" spc="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复利的方向 </a:t>
            </a:r>
            <a:endParaRPr lang="en-US" sz="48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504542" y="2274113"/>
            <a:ext cx="7191756" cy="18196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复利靠的不是“永远正确”</a:t>
            </a:r>
            <a:endParaRPr lang="en-US" sz="51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而是</a:t>
            </a:r>
            <a:r>
              <a:rPr lang="en-US" sz="51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“持续校准”</a:t>
            </a:r>
            <a:endParaRPr lang="en-US" sz="5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545482"/>
            <a:ext cx="1143000" cy="384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259690" y="1322222"/>
            <a:ext cx="1453896" cy="2286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0" dirty="0">
                <a:solidFill>
                  <a:srgbClr val="FFFFFF">
                    <a:alpha val="3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8000" dirty="0"/>
          </a:p>
        </p:txBody>
      </p:sp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491886" y="1580998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8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1067105" y="2723998"/>
            <a:ext cx="10058400" cy="9912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你觉得自己诚实吗？</a:t>
            </a:r>
            <a:endParaRPr lang="en-US" sz="6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95598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447288" y="1047902"/>
            <a:ext cx="6096305" cy="4763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75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01</a:t>
            </a:r>
            <a:endParaRPr lang="en-US" sz="37500" dirty="0"/>
          </a:p>
        </p:txBody>
      </p:sp>
      <p:sp>
        <p:nvSpPr>
          <p:cNvPr id="5" name="Text 3"/>
          <p:cNvSpPr txBox="1"/>
          <p:nvPr/>
        </p:nvSpPr>
        <p:spPr>
          <a:xfrm>
            <a:off x="2192731" y="2714854"/>
            <a:ext cx="7806233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第一，复利威力巨大</a:t>
            </a:r>
            <a:endParaRPr lang="en-US" sz="6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086454"/>
            <a:ext cx="1333195" cy="57607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81305" y="-476402"/>
            <a:ext cx="2422246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dirty="0">
                <a:solidFill>
                  <a:srgbClr val="FFFFFF">
                    <a:alpha val="3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30000" dirty="0"/>
          </a:p>
        </p:txBody>
      </p:sp>
      <p:sp>
        <p:nvSpPr>
          <p:cNvPr id="5" name="Text 3"/>
          <p:cNvSpPr txBox="1"/>
          <p:nvPr/>
        </p:nvSpPr>
        <p:spPr>
          <a:xfrm>
            <a:off x="5395874" y="2274113"/>
            <a:ext cx="1410005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我的故事</a:t>
            </a:r>
            <a:endParaRPr lang="en-US" sz="2400" dirty="0"/>
          </a:p>
        </p:txBody>
      </p:sp>
      <p:sp>
        <p:nvSpPr>
          <p:cNvPr id="6" name="Text 4"/>
          <p:cNvSpPr txBox="1"/>
          <p:nvPr/>
        </p:nvSpPr>
        <p:spPr>
          <a:xfrm>
            <a:off x="2100377" y="2959913"/>
            <a:ext cx="8001000" cy="8293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如何一点点靠近诚实？</a:t>
            </a:r>
            <a:endParaRPr lang="en-US" sz="5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545482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381244" y="1571854"/>
            <a:ext cx="1886407" cy="285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500" b="1" dirty="0">
                <a:solidFill>
                  <a:srgbClr val="FFFFFF">
                    <a:alpha val="4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22500" dirty="0"/>
          </a:p>
        </p:txBody>
      </p:sp>
      <p:sp>
        <p:nvSpPr>
          <p:cNvPr id="5" name="Text 3"/>
          <p:cNvSpPr txBox="1"/>
          <p:nvPr/>
        </p:nvSpPr>
        <p:spPr>
          <a:xfrm>
            <a:off x="1345082" y="2773375"/>
            <a:ext cx="9512503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为什么我们很难做到诚实？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11430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38103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2791663" y="2048256"/>
            <a:ext cx="6608369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诚实不仅是</a:t>
            </a:r>
            <a:r>
              <a:rPr lang="en-US" sz="4200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品格</a:t>
            </a:r>
            <a:r>
              <a:rPr lang="en-US" sz="42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问题 </a:t>
            </a:r>
            <a:endParaRPr lang="en-US" sz="4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457346"/>
            <a:ext cx="7616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2811780" y="3972154"/>
            <a:ext cx="6569050" cy="8385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也是</a:t>
            </a:r>
            <a:r>
              <a:rPr lang="en-US" sz="60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能力</a:t>
            </a:r>
            <a:r>
              <a:rPr 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问题 </a:t>
            </a:r>
            <a:endParaRPr lang="en-US" sz="60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943610" y="2317750"/>
            <a:ext cx="1030287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知之为知之，不知为不知</a:t>
            </a:r>
            <a:r>
              <a:rPr lang="zh-CN" alt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，是知也</a:t>
            </a: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。 </a:t>
            </a:r>
            <a:endParaRPr lang="en-US" sz="4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501591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-1" r="-1"/>
          <a:stretch>
            <a:fillRect/>
          </a:stretch>
        </p:blipFill>
        <p:spPr>
          <a:xfrm>
            <a:off x="0" y="952805"/>
            <a:ext cx="12191695" cy="590519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2476195" y="1809598"/>
            <a:ext cx="3543300" cy="2018995"/>
          </a:xfrm>
          <a:prstGeom prst="roundRect">
            <a:avLst>
              <a:gd name="adj" fmla="val 3418"/>
            </a:avLst>
          </a:prstGeom>
          <a:solidFill>
            <a:srgbClr val="C9A84C">
              <a:alpha val="10000"/>
            </a:srgbClr>
          </a:solidFill>
          <a:ln w="25400">
            <a:solidFill>
              <a:srgbClr val="C9A84C">
                <a:alpha val="5000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6" name="Text 3"/>
          <p:cNvSpPr txBox="1"/>
          <p:nvPr/>
        </p:nvSpPr>
        <p:spPr>
          <a:xfrm>
            <a:off x="5709514" y="1923898"/>
            <a:ext cx="241402" cy="571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061040">
                    <a:alpha val="1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I</a:t>
            </a:r>
            <a:endParaRPr lang="en-US" sz="3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 l="-607" r="-607"/>
          <a:stretch>
            <a:fillRect/>
          </a:stretch>
        </p:blipFill>
        <p:spPr>
          <a:xfrm>
            <a:off x="4052621" y="2209190"/>
            <a:ext cx="390449" cy="342900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015130" y="2666390"/>
            <a:ext cx="583387" cy="3145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很 好</a:t>
            </a:r>
            <a:endParaRPr lang="en-US" sz="1600" dirty="0"/>
          </a:p>
        </p:txBody>
      </p:sp>
      <p:sp>
        <p:nvSpPr>
          <p:cNvPr id="9" name="Text 5"/>
          <p:cNvSpPr txBox="1"/>
          <p:nvPr/>
        </p:nvSpPr>
        <p:spPr>
          <a:xfrm>
            <a:off x="3485693" y="3056839"/>
            <a:ext cx="1526134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你知道自己在做对的事情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(有意识的能力)</a:t>
            </a:r>
            <a:endParaRPr lang="en-US" sz="1000" dirty="0"/>
          </a:p>
        </p:txBody>
      </p:sp>
      <p:sp>
        <p:nvSpPr>
          <p:cNvPr id="10" name="Shape 6"/>
          <p:cNvSpPr/>
          <p:nvPr/>
        </p:nvSpPr>
        <p:spPr>
          <a:xfrm>
            <a:off x="6172200" y="1809598"/>
            <a:ext cx="3543300" cy="2018995"/>
          </a:xfrm>
          <a:prstGeom prst="roundRect">
            <a:avLst>
              <a:gd name="adj" fmla="val 3418"/>
            </a:avLst>
          </a:prstGeom>
          <a:solidFill>
            <a:srgbClr val="48BB78">
              <a:alpha val="10000"/>
            </a:srgbClr>
          </a:solidFill>
          <a:ln w="25400">
            <a:solidFill>
              <a:srgbClr val="48BB78">
                <a:alpha val="5000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1" name="Text 7"/>
          <p:cNvSpPr txBox="1"/>
          <p:nvPr/>
        </p:nvSpPr>
        <p:spPr>
          <a:xfrm>
            <a:off x="9257386" y="1923898"/>
            <a:ext cx="481889" cy="571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061040">
                    <a:alpha val="1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II</a:t>
            </a:r>
            <a:endParaRPr lang="en-US" sz="3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2209190"/>
            <a:ext cx="342900" cy="342900"/>
          </a:xfrm>
          <a:prstGeom prst="rect">
            <a:avLst/>
          </a:prstGeom>
        </p:spPr>
      </p:pic>
      <p:sp>
        <p:nvSpPr>
          <p:cNvPr id="13" name="Text 8"/>
          <p:cNvSpPr txBox="1"/>
          <p:nvPr/>
        </p:nvSpPr>
        <p:spPr>
          <a:xfrm>
            <a:off x="7710221" y="2666390"/>
            <a:ext cx="583387" cy="3145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较 好</a:t>
            </a:r>
            <a:endParaRPr lang="en-US" sz="1600" dirty="0"/>
          </a:p>
        </p:txBody>
      </p:sp>
      <p:sp>
        <p:nvSpPr>
          <p:cNvPr id="14" name="Text 9"/>
          <p:cNvSpPr txBox="1"/>
          <p:nvPr/>
        </p:nvSpPr>
        <p:spPr>
          <a:xfrm>
            <a:off x="7180783" y="3056839"/>
            <a:ext cx="1526134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不知道自己在做对的事情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(无意识的能力/天赋)</a:t>
            </a:r>
            <a:endParaRPr lang="en-US" sz="1000" dirty="0"/>
          </a:p>
        </p:txBody>
      </p:sp>
      <p:sp>
        <p:nvSpPr>
          <p:cNvPr id="15" name="Shape 10"/>
          <p:cNvSpPr/>
          <p:nvPr/>
        </p:nvSpPr>
        <p:spPr>
          <a:xfrm>
            <a:off x="2476195" y="3981298"/>
            <a:ext cx="3543300" cy="2018995"/>
          </a:xfrm>
          <a:prstGeom prst="roundRect">
            <a:avLst>
              <a:gd name="adj" fmla="val 3418"/>
            </a:avLst>
          </a:prstGeom>
          <a:solidFill>
            <a:srgbClr val="ED8936">
              <a:alpha val="10000"/>
            </a:srgbClr>
          </a:solidFill>
          <a:ln w="25400">
            <a:solidFill>
              <a:srgbClr val="ED8936">
                <a:alpha val="5000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16" name="Text 11"/>
          <p:cNvSpPr txBox="1"/>
          <p:nvPr/>
        </p:nvSpPr>
        <p:spPr>
          <a:xfrm>
            <a:off x="5413248" y="4095598"/>
            <a:ext cx="707746" cy="571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061040">
                    <a:alpha val="1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III</a:t>
            </a:r>
            <a:endParaRPr lang="en-US" sz="30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76395" y="4380890"/>
            <a:ext cx="342900" cy="342900"/>
          </a:xfrm>
          <a:prstGeom prst="rect">
            <a:avLst/>
          </a:prstGeom>
        </p:spPr>
      </p:pic>
      <p:sp>
        <p:nvSpPr>
          <p:cNvPr id="18" name="Text 12"/>
          <p:cNvSpPr txBox="1"/>
          <p:nvPr/>
        </p:nvSpPr>
        <p:spPr>
          <a:xfrm>
            <a:off x="4015130" y="4838090"/>
            <a:ext cx="583387" cy="3145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 差</a:t>
            </a:r>
            <a:endParaRPr lang="en-US" sz="1600" dirty="0"/>
          </a:p>
        </p:txBody>
      </p:sp>
      <p:sp>
        <p:nvSpPr>
          <p:cNvPr id="19" name="Text 13"/>
          <p:cNvSpPr txBox="1"/>
          <p:nvPr/>
        </p:nvSpPr>
        <p:spPr>
          <a:xfrm>
            <a:off x="3552444" y="5228539"/>
            <a:ext cx="1390802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知道自己在做错的事情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(有意识的无能/觉察)</a:t>
            </a:r>
            <a:endParaRPr lang="en-US" sz="1000" dirty="0"/>
          </a:p>
        </p:txBody>
      </p:sp>
      <p:sp>
        <p:nvSpPr>
          <p:cNvPr id="20" name="Shape 14"/>
          <p:cNvSpPr/>
          <p:nvPr/>
        </p:nvSpPr>
        <p:spPr>
          <a:xfrm>
            <a:off x="6172200" y="3981298"/>
            <a:ext cx="3543300" cy="2018995"/>
          </a:xfrm>
          <a:prstGeom prst="roundRect">
            <a:avLst>
              <a:gd name="adj" fmla="val 3418"/>
            </a:avLst>
          </a:prstGeom>
          <a:solidFill>
            <a:srgbClr val="F56565">
              <a:alpha val="10000"/>
            </a:srgbClr>
          </a:solidFill>
          <a:ln w="25400">
            <a:solidFill>
              <a:srgbClr val="F56565">
                <a:alpha val="5000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5000"/>
              </a:srgbClr>
            </a:outerShdw>
          </a:effectLst>
        </p:spPr>
      </p:sp>
      <p:sp>
        <p:nvSpPr>
          <p:cNvPr id="21" name="Text 15"/>
          <p:cNvSpPr txBox="1"/>
          <p:nvPr/>
        </p:nvSpPr>
        <p:spPr>
          <a:xfrm>
            <a:off x="9130284" y="4095598"/>
            <a:ext cx="507492" cy="571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061040">
                    <a:alpha val="1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IV</a:t>
            </a:r>
            <a:endParaRPr lang="en-US" sz="300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72400" y="4380890"/>
            <a:ext cx="342900" cy="342900"/>
          </a:xfrm>
          <a:prstGeom prst="rect">
            <a:avLst/>
          </a:prstGeom>
        </p:spPr>
      </p:pic>
      <p:sp>
        <p:nvSpPr>
          <p:cNvPr id="23" name="Text 16"/>
          <p:cNvSpPr txBox="1"/>
          <p:nvPr/>
        </p:nvSpPr>
        <p:spPr>
          <a:xfrm>
            <a:off x="7710221" y="4838090"/>
            <a:ext cx="583387" cy="3145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糟 糕</a:t>
            </a:r>
            <a:endParaRPr lang="en-US" sz="1600" dirty="0"/>
          </a:p>
        </p:txBody>
      </p:sp>
      <p:sp>
        <p:nvSpPr>
          <p:cNvPr id="24" name="Text 17"/>
          <p:cNvSpPr txBox="1"/>
          <p:nvPr/>
        </p:nvSpPr>
        <p:spPr>
          <a:xfrm>
            <a:off x="7180783" y="5228539"/>
            <a:ext cx="1526134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不知道自己在做错的事情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55555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(无意识的无能/盲区)</a:t>
            </a:r>
            <a:endParaRPr lang="en-US" sz="1000" dirty="0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6"/>
          <a:srcRect t="-400" b="-400"/>
          <a:stretch>
            <a:fillRect/>
          </a:stretch>
        </p:blipFill>
        <p:spPr>
          <a:xfrm>
            <a:off x="2095805" y="3886200"/>
            <a:ext cx="8001000" cy="38405"/>
          </a:xfrm>
          <a:prstGeom prst="rect">
            <a:avLst/>
          </a:prstGeom>
        </p:spPr>
      </p:pic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7"/>
          <a:srcRect l="-397" r="-397"/>
          <a:stretch>
            <a:fillRect/>
          </a:stretch>
        </p:blipFill>
        <p:spPr>
          <a:xfrm>
            <a:off x="6077102" y="1429207"/>
            <a:ext cx="38405" cy="4953305"/>
          </a:xfrm>
          <a:prstGeom prst="rect">
            <a:avLst/>
          </a:prstGeom>
        </p:spPr>
      </p:pic>
      <p:sp>
        <p:nvSpPr>
          <p:cNvPr id="27" name="Shape 18"/>
          <p:cNvSpPr/>
          <p:nvPr/>
        </p:nvSpPr>
        <p:spPr>
          <a:xfrm>
            <a:off x="10086746" y="3810305"/>
            <a:ext cx="152705" cy="190195"/>
          </a:xfrm>
          <a:prstGeom prst="rect">
            <a:avLst/>
          </a:prstGeom>
          <a:noFill/>
          <a:ln w="1270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Shape 19"/>
          <p:cNvSpPr/>
          <p:nvPr/>
        </p:nvSpPr>
        <p:spPr>
          <a:xfrm>
            <a:off x="6001207" y="1285646"/>
            <a:ext cx="190195" cy="152705"/>
          </a:xfrm>
          <a:prstGeom prst="rect">
            <a:avLst/>
          </a:prstGeom>
          <a:noFill/>
          <a:ln w="1270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9" name="Shape 20"/>
          <p:cNvSpPr/>
          <p:nvPr/>
        </p:nvSpPr>
        <p:spPr>
          <a:xfrm>
            <a:off x="0" y="0"/>
            <a:ext cx="12191695" cy="952805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0" name="Text 21"/>
          <p:cNvSpPr txBox="1"/>
          <p:nvPr/>
        </p:nvSpPr>
        <p:spPr>
          <a:xfrm>
            <a:off x="571500" y="109728"/>
            <a:ext cx="111639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PART 05 · 复利心法</a:t>
            </a:r>
            <a:endParaRPr lang="en-US" sz="1000" dirty="0"/>
          </a:p>
        </p:txBody>
      </p:sp>
      <p:sp>
        <p:nvSpPr>
          <p:cNvPr id="31" name="Text 22"/>
          <p:cNvSpPr txBox="1"/>
          <p:nvPr/>
        </p:nvSpPr>
        <p:spPr>
          <a:xfrm>
            <a:off x="571500" y="385877"/>
            <a:ext cx="11239805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复利四宫格</a:t>
            </a:r>
            <a:endParaRPr lang="en-US" sz="2400" dirty="0"/>
          </a:p>
        </p:txBody>
      </p:sp>
      <p:sp>
        <p:nvSpPr>
          <p:cNvPr id="32" name="Text 23"/>
          <p:cNvSpPr txBox="1"/>
          <p:nvPr/>
        </p:nvSpPr>
        <p:spPr>
          <a:xfrm>
            <a:off x="180340" y="2300630"/>
            <a:ext cx="838505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做对的事</a:t>
            </a:r>
            <a:endParaRPr lang="en-US" sz="1300" dirty="0"/>
          </a:p>
        </p:txBody>
      </p:sp>
      <p:sp>
        <p:nvSpPr>
          <p:cNvPr id="33" name="Text 24"/>
          <p:cNvSpPr txBox="1"/>
          <p:nvPr/>
        </p:nvSpPr>
        <p:spPr>
          <a:xfrm>
            <a:off x="169545" y="5253355"/>
            <a:ext cx="838200" cy="2578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做错的事</a:t>
            </a:r>
            <a:endParaRPr lang="en-US" sz="1300" dirty="0"/>
          </a:p>
        </p:txBody>
      </p:sp>
      <p:sp>
        <p:nvSpPr>
          <p:cNvPr id="34" name="Text 25"/>
          <p:cNvSpPr txBox="1"/>
          <p:nvPr/>
        </p:nvSpPr>
        <p:spPr>
          <a:xfrm>
            <a:off x="2790749" y="6394145"/>
            <a:ext cx="590702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你知道</a:t>
            </a:r>
            <a:endParaRPr lang="en-US" sz="1300" dirty="0"/>
          </a:p>
        </p:txBody>
      </p:sp>
      <p:sp>
        <p:nvSpPr>
          <p:cNvPr id="35" name="Text 26"/>
          <p:cNvSpPr txBox="1"/>
          <p:nvPr/>
        </p:nvSpPr>
        <p:spPr>
          <a:xfrm>
            <a:off x="8801100" y="6426530"/>
            <a:ext cx="762610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你不知道</a:t>
            </a:r>
            <a:endParaRPr lang="en-US" sz="1300" dirty="0"/>
          </a:p>
        </p:txBody>
      </p:sp>
      <p:sp>
        <p:nvSpPr>
          <p:cNvPr id="36" name="Text 27"/>
          <p:cNvSpPr txBox="1"/>
          <p:nvPr/>
        </p:nvSpPr>
        <p:spPr>
          <a:xfrm>
            <a:off x="10007194" y="6495898"/>
            <a:ext cx="1954987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3"/>
          <p:cNvSpPr txBox="1"/>
          <p:nvPr/>
        </p:nvSpPr>
        <p:spPr>
          <a:xfrm>
            <a:off x="4000500" y="571500"/>
            <a:ext cx="754380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DISCUSSION TOPIC</a:t>
            </a:r>
            <a:endParaRPr lang="en-US" sz="1000" dirty="0"/>
          </a:p>
        </p:txBody>
      </p:sp>
      <p:sp>
        <p:nvSpPr>
          <p:cNvPr id="7" name="Text 4"/>
          <p:cNvSpPr txBox="1"/>
          <p:nvPr/>
        </p:nvSpPr>
        <p:spPr>
          <a:xfrm>
            <a:off x="4000500" y="866851"/>
            <a:ext cx="7543800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人们经常做哪些</a:t>
            </a:r>
            <a:endParaRPr lang="en-US" sz="2400" dirty="0"/>
          </a:p>
          <a:p>
            <a:pPr marL="0" indent="0" algn="l">
              <a:buNone/>
            </a:pPr>
            <a:r>
              <a:rPr lang="en-US" sz="24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自己觉得对，实际上是错的事？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4000500" y="2040026"/>
            <a:ext cx="3600907" cy="905256"/>
          </a:xfrm>
          <a:prstGeom prst="roundRect">
            <a:avLst>
              <a:gd name="adj" fmla="val 8506"/>
            </a:avLst>
          </a:prstGeom>
          <a:solidFill>
            <a:srgbClr val="061040">
              <a:alpha val="3000"/>
            </a:srgbClr>
          </a:solidFill>
        </p:spPr>
      </p:sp>
      <p:sp>
        <p:nvSpPr>
          <p:cNvPr id="9" name="Shape 6"/>
          <p:cNvSpPr/>
          <p:nvPr/>
        </p:nvSpPr>
        <p:spPr>
          <a:xfrm>
            <a:off x="4000500" y="2040026"/>
            <a:ext cx="38405" cy="905256"/>
          </a:xfrm>
          <a:prstGeom prst="roundRect">
            <a:avLst>
              <a:gd name="adj" fmla="val 200500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43400" y="2378354"/>
            <a:ext cx="228600" cy="228600"/>
          </a:xfrm>
          <a:prstGeom prst="rect">
            <a:avLst/>
          </a:prstGeom>
        </p:spPr>
      </p:pic>
      <p:sp>
        <p:nvSpPr>
          <p:cNvPr id="11" name="Text 7"/>
          <p:cNvSpPr txBox="1"/>
          <p:nvPr/>
        </p:nvSpPr>
        <p:spPr>
          <a:xfrm>
            <a:off x="4876495" y="2230222"/>
            <a:ext cx="272491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认知领域</a:t>
            </a:r>
            <a:endParaRPr lang="en-US" sz="1500" dirty="0"/>
          </a:p>
        </p:txBody>
      </p:sp>
      <p:sp>
        <p:nvSpPr>
          <p:cNvPr id="12" name="Text 8"/>
          <p:cNvSpPr txBox="1"/>
          <p:nvPr/>
        </p:nvSpPr>
        <p:spPr>
          <a:xfrm>
            <a:off x="4876495" y="2554834"/>
            <a:ext cx="272491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思维误区与决策盲点</a:t>
            </a:r>
            <a:endParaRPr lang="en-US" sz="1000" dirty="0"/>
          </a:p>
        </p:txBody>
      </p:sp>
      <p:sp>
        <p:nvSpPr>
          <p:cNvPr id="13" name="Shape 9"/>
          <p:cNvSpPr/>
          <p:nvPr/>
        </p:nvSpPr>
        <p:spPr>
          <a:xfrm>
            <a:off x="7834579" y="2040026"/>
            <a:ext cx="3600907" cy="905256"/>
          </a:xfrm>
          <a:prstGeom prst="roundRect">
            <a:avLst>
              <a:gd name="adj" fmla="val 8506"/>
            </a:avLst>
          </a:prstGeom>
          <a:solidFill>
            <a:srgbClr val="061040">
              <a:alpha val="3000"/>
            </a:srgbClr>
          </a:solidFill>
        </p:spPr>
      </p:sp>
      <p:sp>
        <p:nvSpPr>
          <p:cNvPr id="14" name="Shape 10"/>
          <p:cNvSpPr/>
          <p:nvPr/>
        </p:nvSpPr>
        <p:spPr>
          <a:xfrm>
            <a:off x="7834579" y="2040026"/>
            <a:ext cx="38405" cy="905256"/>
          </a:xfrm>
          <a:prstGeom prst="roundRect">
            <a:avLst>
              <a:gd name="adj" fmla="val 200500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77479" y="2378354"/>
            <a:ext cx="228600" cy="228600"/>
          </a:xfrm>
          <a:prstGeom prst="rect">
            <a:avLst/>
          </a:prstGeom>
        </p:spPr>
      </p:pic>
      <p:sp>
        <p:nvSpPr>
          <p:cNvPr id="16" name="Text 11"/>
          <p:cNvSpPr txBox="1"/>
          <p:nvPr/>
        </p:nvSpPr>
        <p:spPr>
          <a:xfrm>
            <a:off x="8710574" y="2230222"/>
            <a:ext cx="272491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健康领域</a:t>
            </a:r>
            <a:endParaRPr lang="en-US" sz="1500" dirty="0"/>
          </a:p>
        </p:txBody>
      </p:sp>
      <p:sp>
        <p:nvSpPr>
          <p:cNvPr id="17" name="Text 12"/>
          <p:cNvSpPr txBox="1"/>
          <p:nvPr/>
        </p:nvSpPr>
        <p:spPr>
          <a:xfrm>
            <a:off x="8710574" y="2554834"/>
            <a:ext cx="272491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生活习惯与身体管理</a:t>
            </a:r>
            <a:endParaRPr lang="en-US" sz="1000" dirty="0"/>
          </a:p>
        </p:txBody>
      </p:sp>
      <p:sp>
        <p:nvSpPr>
          <p:cNvPr id="18" name="Shape 13"/>
          <p:cNvSpPr/>
          <p:nvPr/>
        </p:nvSpPr>
        <p:spPr>
          <a:xfrm>
            <a:off x="4000500" y="3183026"/>
            <a:ext cx="3600907" cy="905256"/>
          </a:xfrm>
          <a:prstGeom prst="roundRect">
            <a:avLst>
              <a:gd name="adj" fmla="val 8506"/>
            </a:avLst>
          </a:prstGeom>
          <a:solidFill>
            <a:srgbClr val="061040">
              <a:alpha val="3000"/>
            </a:srgbClr>
          </a:solidFill>
        </p:spPr>
      </p:sp>
      <p:sp>
        <p:nvSpPr>
          <p:cNvPr id="19" name="Shape 14"/>
          <p:cNvSpPr/>
          <p:nvPr/>
        </p:nvSpPr>
        <p:spPr>
          <a:xfrm>
            <a:off x="4000500" y="3183026"/>
            <a:ext cx="38405" cy="905256"/>
          </a:xfrm>
          <a:prstGeom prst="roundRect">
            <a:avLst>
              <a:gd name="adj" fmla="val 200500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/>
          <a:srcRect l="-80" r="-80"/>
          <a:stretch>
            <a:fillRect/>
          </a:stretch>
        </p:blipFill>
        <p:spPr>
          <a:xfrm>
            <a:off x="4315054" y="3521354"/>
            <a:ext cx="286207" cy="228600"/>
          </a:xfrm>
          <a:prstGeom prst="rect">
            <a:avLst/>
          </a:prstGeom>
        </p:spPr>
      </p:pic>
      <p:sp>
        <p:nvSpPr>
          <p:cNvPr id="21" name="Text 15"/>
          <p:cNvSpPr txBox="1"/>
          <p:nvPr/>
        </p:nvSpPr>
        <p:spPr>
          <a:xfrm>
            <a:off x="4876495" y="3373222"/>
            <a:ext cx="272491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关系领域</a:t>
            </a:r>
            <a:endParaRPr lang="en-US" sz="1500" dirty="0"/>
          </a:p>
        </p:txBody>
      </p:sp>
      <p:sp>
        <p:nvSpPr>
          <p:cNvPr id="22" name="Text 16"/>
          <p:cNvSpPr txBox="1"/>
          <p:nvPr/>
        </p:nvSpPr>
        <p:spPr>
          <a:xfrm>
            <a:off x="4876495" y="3697834"/>
            <a:ext cx="272491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亲密关系与人际交往</a:t>
            </a:r>
            <a:endParaRPr lang="en-US" sz="1000" dirty="0"/>
          </a:p>
        </p:txBody>
      </p:sp>
      <p:sp>
        <p:nvSpPr>
          <p:cNvPr id="23" name="Shape 17"/>
          <p:cNvSpPr/>
          <p:nvPr/>
        </p:nvSpPr>
        <p:spPr>
          <a:xfrm>
            <a:off x="7834579" y="3183026"/>
            <a:ext cx="3600907" cy="905256"/>
          </a:xfrm>
          <a:prstGeom prst="roundRect">
            <a:avLst>
              <a:gd name="adj" fmla="val 8506"/>
            </a:avLst>
          </a:prstGeom>
          <a:solidFill>
            <a:srgbClr val="061040">
              <a:alpha val="3000"/>
            </a:srgbClr>
          </a:solidFill>
        </p:spPr>
      </p:sp>
      <p:sp>
        <p:nvSpPr>
          <p:cNvPr id="24" name="Shape 18"/>
          <p:cNvSpPr/>
          <p:nvPr/>
        </p:nvSpPr>
        <p:spPr>
          <a:xfrm>
            <a:off x="7834579" y="3183026"/>
            <a:ext cx="38405" cy="905256"/>
          </a:xfrm>
          <a:prstGeom prst="roundRect">
            <a:avLst>
              <a:gd name="adj" fmla="val 200500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77479" y="3521354"/>
            <a:ext cx="228600" cy="228600"/>
          </a:xfrm>
          <a:prstGeom prst="rect">
            <a:avLst/>
          </a:prstGeom>
        </p:spPr>
      </p:pic>
      <p:sp>
        <p:nvSpPr>
          <p:cNvPr id="26" name="Text 19"/>
          <p:cNvSpPr txBox="1"/>
          <p:nvPr/>
        </p:nvSpPr>
        <p:spPr>
          <a:xfrm>
            <a:off x="8710574" y="3373222"/>
            <a:ext cx="2724912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投资领域</a:t>
            </a:r>
            <a:endParaRPr lang="en-US" sz="1500" dirty="0"/>
          </a:p>
        </p:txBody>
      </p:sp>
      <p:sp>
        <p:nvSpPr>
          <p:cNvPr id="27" name="Text 20"/>
          <p:cNvSpPr txBox="1"/>
          <p:nvPr/>
        </p:nvSpPr>
        <p:spPr>
          <a:xfrm>
            <a:off x="8710574" y="3697834"/>
            <a:ext cx="272491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7A849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财富观念与投资行为</a:t>
            </a:r>
            <a:endParaRPr lang="en-US" sz="1000" dirty="0"/>
          </a:p>
        </p:txBody>
      </p:sp>
      <p:sp>
        <p:nvSpPr>
          <p:cNvPr id="28" name="Shape 21"/>
          <p:cNvSpPr/>
          <p:nvPr/>
        </p:nvSpPr>
        <p:spPr>
          <a:xfrm>
            <a:off x="4000500" y="5553151"/>
            <a:ext cx="7429500" cy="733349"/>
          </a:xfrm>
          <a:prstGeom prst="roundRect">
            <a:avLst>
              <a:gd name="adj" fmla="val 25909"/>
            </a:avLst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86707" y="5805526"/>
            <a:ext cx="228600" cy="228600"/>
          </a:xfrm>
          <a:prstGeom prst="rect">
            <a:avLst/>
          </a:prstGeom>
        </p:spPr>
      </p:pic>
      <p:sp>
        <p:nvSpPr>
          <p:cNvPr id="30" name="Text 22"/>
          <p:cNvSpPr txBox="1"/>
          <p:nvPr/>
        </p:nvSpPr>
        <p:spPr>
          <a:xfrm>
            <a:off x="4705350" y="5553075"/>
            <a:ext cx="6725285" cy="7340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kern="0" spc="38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流程要求：每个人至少列出 </a:t>
            </a:r>
            <a:r>
              <a:rPr lang="en-US" sz="1300" b="1" kern="0" spc="38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 件</a:t>
            </a:r>
            <a:r>
              <a:rPr lang="en-US" sz="1300" kern="0" spc="38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（请小组安排专人记录</a:t>
            </a:r>
            <a:r>
              <a:rPr lang="zh-CN" altLang="en-US" sz="1300" kern="0" spc="38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，或者打开</a:t>
            </a:r>
            <a:r>
              <a:rPr lang="en-US" altLang="zh-CN" sz="1300" kern="0" spc="38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get</a:t>
            </a:r>
            <a:r>
              <a:rPr lang="zh-CN" altLang="en-US" sz="1300" kern="0" spc="38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笔记会议模式</a:t>
            </a:r>
            <a:r>
              <a:rPr lang="en-US" sz="1300" kern="0" spc="38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） </a:t>
            </a:r>
            <a:endParaRPr lang="en-US" sz="1300" dirty="0"/>
          </a:p>
        </p:txBody>
      </p:sp>
      <p:sp>
        <p:nvSpPr>
          <p:cNvPr id="31" name="Shape 23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2" name="Text 24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GROUP INTERACTION</a:t>
            </a:r>
            <a:endParaRPr lang="en-US" sz="1000" dirty="0"/>
          </a:p>
        </p:txBody>
      </p:sp>
      <p:sp>
        <p:nvSpPr>
          <p:cNvPr id="33" name="Text 25"/>
          <p:cNvSpPr txBox="1"/>
          <p:nvPr/>
        </p:nvSpPr>
        <p:spPr>
          <a:xfrm>
            <a:off x="571500" y="1000354"/>
            <a:ext cx="1981505" cy="16486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小组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互动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环节</a:t>
            </a:r>
            <a:endParaRPr lang="en-US" sz="3600" dirty="0"/>
          </a:p>
        </p:txBody>
      </p:sp>
      <p:pic>
        <p:nvPicPr>
          <p:cNvPr id="34" name="Image 6" descr="preencoded.png"/>
          <p:cNvPicPr>
            <a:picLocks noChangeAspect="1"/>
          </p:cNvPicPr>
          <p:nvPr/>
        </p:nvPicPr>
        <p:blipFill>
          <a:blip r:embed="rId7"/>
          <a:srcRect t="-400" b="-400"/>
          <a:stretch>
            <a:fillRect/>
          </a:stretch>
        </p:blipFill>
        <p:spPr>
          <a:xfrm>
            <a:off x="571500" y="2836469"/>
            <a:ext cx="571500" cy="38405"/>
          </a:xfrm>
          <a:prstGeom prst="rect">
            <a:avLst/>
          </a:prstGeom>
        </p:spPr>
      </p:pic>
      <p:sp>
        <p:nvSpPr>
          <p:cNvPr id="35" name="Text 26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631" r="5631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00500" y="2122322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72407" y="2293315"/>
            <a:ext cx="267005" cy="267005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914900" y="2198218"/>
            <a:ext cx="6706210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1.</a:t>
            </a:r>
            <a:r>
              <a:rPr lang="zh-CN" alt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自我觉察</a:t>
            </a:r>
            <a:endParaRPr lang="en-US" sz="2100" dirty="0"/>
          </a:p>
        </p:txBody>
      </p:sp>
      <p:sp>
        <p:nvSpPr>
          <p:cNvPr id="9" name="Text 5"/>
          <p:cNvSpPr txBox="1"/>
          <p:nvPr/>
        </p:nvSpPr>
        <p:spPr>
          <a:xfrm>
            <a:off x="4914900" y="2648102"/>
            <a:ext cx="670621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5A647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每个人分享：自己是否做过其中1-2件？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4000500" y="3429000"/>
            <a:ext cx="609905" cy="609905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72407" y="3600907"/>
            <a:ext cx="267005" cy="267005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4914900" y="3504895"/>
            <a:ext cx="6706210" cy="381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2.</a:t>
            </a:r>
            <a:r>
              <a:rPr lang="zh-CN" alt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分享</a:t>
            </a:r>
            <a:r>
              <a:rPr lang="zh-CN" alt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感受</a:t>
            </a:r>
            <a:endParaRPr lang="zh-CN" altLang="en-US" sz="2100" b="1" dirty="0">
              <a:solidFill>
                <a:srgbClr val="0B1D6E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sp>
        <p:nvSpPr>
          <p:cNvPr id="13" name="Text 8"/>
          <p:cNvSpPr txBox="1"/>
          <p:nvPr/>
        </p:nvSpPr>
        <p:spPr>
          <a:xfrm>
            <a:off x="4914900" y="3954780"/>
            <a:ext cx="670621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5A647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分享此时此刻，当你意识到这一点的真实感受。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0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GROUP DISCUSSION</a:t>
            </a:r>
            <a:endParaRPr lang="en-US" sz="1000" dirty="0"/>
          </a:p>
        </p:txBody>
      </p:sp>
      <p:sp>
        <p:nvSpPr>
          <p:cNvPr id="16" name="Text 11"/>
          <p:cNvSpPr txBox="1"/>
          <p:nvPr/>
        </p:nvSpPr>
        <p:spPr>
          <a:xfrm>
            <a:off x="571500" y="1000354"/>
            <a:ext cx="1981505" cy="11055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小组互动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第二环节</a:t>
            </a:r>
            <a:endParaRPr lang="en-US" sz="36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rcRect t="-400" b="-400"/>
          <a:stretch>
            <a:fillRect/>
          </a:stretch>
        </p:blipFill>
        <p:spPr>
          <a:xfrm>
            <a:off x="571500" y="2287829"/>
            <a:ext cx="571500" cy="38405"/>
          </a:xfrm>
          <a:prstGeom prst="rect">
            <a:avLst/>
          </a:prstGeom>
        </p:spPr>
      </p:pic>
      <p:sp>
        <p:nvSpPr>
          <p:cNvPr id="18" name="Text 12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491886" y="1580998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8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1067105" y="2723998"/>
            <a:ext cx="10058400" cy="9912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我是个好人，为什么也犯错</a:t>
            </a:r>
            <a:r>
              <a:rPr 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？</a:t>
            </a:r>
            <a:endParaRPr lang="en-US" sz="6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95598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160934" y="1335024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-64008" y="3051251"/>
            <a:ext cx="12327941" cy="6958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诚实 = </a:t>
            </a:r>
            <a:r>
              <a:rPr lang="en-US" sz="4200" b="1" kern="0" spc="-37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品格</a:t>
            </a:r>
            <a:r>
              <a:rPr lang="en-US" sz="27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（不自欺）</a:t>
            </a:r>
            <a:r>
              <a:rPr lang="en-US" sz="42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+ </a:t>
            </a:r>
            <a:r>
              <a:rPr lang="en-US" sz="4200" b="1" kern="0" spc="-37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能力</a:t>
            </a:r>
            <a:r>
              <a:rPr lang="en-US" sz="27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（看见盲区）</a:t>
            </a:r>
            <a:endParaRPr lang="en-US" sz="4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341571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5093208" y="6277356"/>
            <a:ext cx="220827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809598" y="-857707"/>
            <a:ext cx="8572500" cy="8572500"/>
          </a:xfrm>
          <a:prstGeom prst="ellipse">
            <a:avLst/>
          </a:prstGeom>
          <a:noFill/>
          <a:ln w="12700">
            <a:solidFill>
              <a:srgbClr val="FFFFFF">
                <a:alpha val="500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5551322" y="1159459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500" dirty="0">
                <a:solidFill>
                  <a:srgbClr val="C9A84C">
                    <a:alpha val="20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6" name="Text 4"/>
          <p:cNvSpPr txBox="1"/>
          <p:nvPr/>
        </p:nvSpPr>
        <p:spPr>
          <a:xfrm>
            <a:off x="2878531" y="2302459"/>
            <a:ext cx="6439205" cy="19248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只要少数人知道，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需要知道多少东西，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才能知道自己知道得这么少。 </a:t>
            </a:r>
            <a:endParaRPr lang="en-US" sz="3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l="-404" r="-404"/>
          <a:stretch>
            <a:fillRect/>
          </a:stretch>
        </p:blipFill>
        <p:spPr>
          <a:xfrm>
            <a:off x="5810098" y="4699102"/>
            <a:ext cx="571500" cy="28346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5015484" y="4917643"/>
            <a:ext cx="2170786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kern="0" spc="15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维尔纳·海森堡</a:t>
            </a:r>
            <a:endParaRPr lang="en-US" sz="21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13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96519" y="2725826"/>
            <a:ext cx="11207801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 分钱每天翻倍，50 天是多少？</a:t>
            </a:r>
            <a:endParaRPr lang="en-US" sz="5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93769"/>
            <a:ext cx="1143000" cy="38405"/>
          </a:xfrm>
          <a:prstGeom prst="rect">
            <a:avLst/>
          </a:prstGeom>
        </p:spPr>
      </p:pic>
      <p:sp>
        <p:nvSpPr>
          <p:cNvPr id="6" name="Text 3"/>
          <p:cNvSpPr txBox="1"/>
          <p:nvPr/>
        </p:nvSpPr>
        <p:spPr>
          <a:xfrm>
            <a:off x="5093208" y="6277356"/>
            <a:ext cx="220827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372100" y="1291133"/>
            <a:ext cx="1453896" cy="2286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8000" dirty="0"/>
          </a:p>
        </p:txBody>
      </p:sp>
      <p:sp>
        <p:nvSpPr>
          <p:cNvPr id="5" name="Text 3"/>
          <p:cNvSpPr txBox="1"/>
          <p:nvPr/>
        </p:nvSpPr>
        <p:spPr>
          <a:xfrm>
            <a:off x="2045513" y="2434133"/>
            <a:ext cx="8106156" cy="1495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你必须具备足够的知识与元认知，</a:t>
            </a:r>
            <a:endParaRPr lang="en-US" sz="4200" dirty="0"/>
          </a:p>
          <a:p>
            <a:pPr marL="0" indent="0" algn="ctr">
              <a:buNone/>
            </a:pPr>
            <a:r>
              <a:rPr lang="en-US" sz="42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才能看见自己的盲区 </a:t>
            </a:r>
            <a:endParaRPr lang="en-US" sz="4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385462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223053" y="2000707"/>
            <a:ext cx="1912010" cy="2857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25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22500" dirty="0"/>
          </a:p>
        </p:txBody>
      </p:sp>
      <p:sp>
        <p:nvSpPr>
          <p:cNvPr id="5" name="Text 3"/>
          <p:cNvSpPr txBox="1"/>
          <p:nvPr/>
        </p:nvSpPr>
        <p:spPr>
          <a:xfrm>
            <a:off x="1743761" y="2773375"/>
            <a:ext cx="8714232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我为什么放弃个股投资？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932274" y="1181405"/>
            <a:ext cx="2549347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30000" dirty="0"/>
          </a:p>
        </p:txBody>
      </p:sp>
      <p:sp>
        <p:nvSpPr>
          <p:cNvPr id="5" name="Text 3"/>
          <p:cNvSpPr txBox="1"/>
          <p:nvPr/>
        </p:nvSpPr>
        <p:spPr>
          <a:xfrm>
            <a:off x="2143354" y="2735885"/>
            <a:ext cx="7915961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如何训练自己的诚实？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84625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832604" y="1582826"/>
            <a:ext cx="2532888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b="1" dirty="0">
                <a:solidFill>
                  <a:srgbClr val="FFFFFF">
                    <a:alpha val="5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01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733349" y="2725826"/>
            <a:ext cx="10725912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第一，记录自己的思考和行为。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93769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491886" y="163037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1536192" y="2773375"/>
            <a:ext cx="9129370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第二，</a:t>
            </a: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多呆在</a:t>
            </a: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诚实的</a:t>
            </a: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环境</a:t>
            </a: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。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976726" y="1524305"/>
            <a:ext cx="4914900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03</a:t>
            </a:r>
            <a:endParaRPr lang="en-US" sz="30000" dirty="0"/>
          </a:p>
        </p:txBody>
      </p:sp>
      <p:sp>
        <p:nvSpPr>
          <p:cNvPr id="5" name="Shape 3"/>
          <p:cNvSpPr/>
          <p:nvPr/>
        </p:nvSpPr>
        <p:spPr>
          <a:xfrm>
            <a:off x="7696505" y="-1371600"/>
            <a:ext cx="5715000" cy="5715000"/>
          </a:xfrm>
          <a:prstGeom prst="ellipse">
            <a:avLst/>
          </a:prstGeom>
          <a:solidFill>
            <a:srgbClr val="FFFFFF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739750" y="2781605"/>
            <a:ext cx="10716768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5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第三，围绕人生关键主题，深度学习。</a:t>
            </a:r>
            <a:endParaRPr lang="en-US" sz="45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038905"/>
            <a:ext cx="13331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13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9528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40005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1749247" y="2172614"/>
            <a:ext cx="8695030" cy="8577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5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任何时候</a:t>
            </a:r>
            <a:r>
              <a:rPr lang="zh-CN" altLang="en-US" sz="45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改错</a:t>
            </a:r>
            <a:r>
              <a:rPr lang="en-US" sz="45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都要</a:t>
            </a:r>
            <a:r>
              <a:rPr lang="en-US" sz="4500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付出代价</a:t>
            </a:r>
            <a:endParaRPr lang="en-US" sz="45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l="-420" r="-420"/>
          <a:stretch>
            <a:fillRect/>
          </a:stretch>
        </p:blipFill>
        <p:spPr>
          <a:xfrm>
            <a:off x="5619902" y="3544214"/>
            <a:ext cx="952805" cy="28346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1445666" y="3953866"/>
            <a:ext cx="9300362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任何时候付出的代价都</a:t>
            </a:r>
            <a:r>
              <a:rPr lang="en-US" sz="48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最小</a:t>
            </a:r>
            <a:endParaRPr lang="en-US" sz="48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932274" y="1181405"/>
            <a:ext cx="2549347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30000" dirty="0"/>
          </a:p>
        </p:txBody>
      </p:sp>
      <p:sp>
        <p:nvSpPr>
          <p:cNvPr id="5" name="Text 3"/>
          <p:cNvSpPr txBox="1"/>
          <p:nvPr/>
        </p:nvSpPr>
        <p:spPr>
          <a:xfrm>
            <a:off x="2143354" y="2735885"/>
            <a:ext cx="7915961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心诚则灵，诚可先知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84625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476695" y="-1904695"/>
            <a:ext cx="7619695" cy="7619695"/>
          </a:xfrm>
          <a:prstGeom prst="ellipse">
            <a:avLst/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-1429207" y="2572207"/>
            <a:ext cx="5715000" cy="5715000"/>
          </a:xfrm>
          <a:prstGeom prst="ellipse">
            <a:avLst/>
          </a:prstGeom>
          <a:noFill/>
          <a:ln w="25400">
            <a:solidFill>
              <a:srgbClr val="FFFFFF">
                <a:alpha val="5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2438705" y="1371600"/>
            <a:ext cx="57607" cy="57607"/>
          </a:xfrm>
          <a:prstGeom prst="ellipse">
            <a:avLst/>
          </a:prstGeom>
          <a:solidFill>
            <a:srgbClr val="C9A84C">
              <a:alpha val="4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9753905" y="4800600"/>
            <a:ext cx="38405" cy="38405"/>
          </a:xfrm>
          <a:prstGeom prst="ellipse">
            <a:avLst/>
          </a:prstGeom>
          <a:solidFill>
            <a:srgbClr val="C9A84C">
              <a:alpha val="4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10287000" y="2743200"/>
            <a:ext cx="75895" cy="75895"/>
          </a:xfrm>
          <a:prstGeom prst="ellipse">
            <a:avLst/>
          </a:prstGeom>
          <a:solidFill>
            <a:srgbClr val="C9A84C">
              <a:alpha val="4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1218895" y="4753051"/>
            <a:ext cx="47549" cy="47549"/>
          </a:xfrm>
          <a:prstGeom prst="ellipse">
            <a:avLst/>
          </a:prstGeom>
          <a:solidFill>
            <a:srgbClr val="C9A84C">
              <a:alpha val="4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1"/>
          <a:srcRect l="-400" r="-400"/>
          <a:stretch>
            <a:fillRect/>
          </a:stretch>
        </p:blipFill>
        <p:spPr>
          <a:xfrm>
            <a:off x="761695" y="629107"/>
            <a:ext cx="38405" cy="228600"/>
          </a:xfrm>
          <a:prstGeom prst="rect">
            <a:avLst/>
          </a:prstGeom>
        </p:spPr>
      </p:pic>
      <p:sp>
        <p:nvSpPr>
          <p:cNvPr id="11" name="Text 8"/>
          <p:cNvSpPr txBox="1"/>
          <p:nvPr/>
        </p:nvSpPr>
        <p:spPr>
          <a:xfrm>
            <a:off x="914400" y="571500"/>
            <a:ext cx="819302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下午场</a:t>
            </a:r>
            <a:endParaRPr lang="en-US" sz="1800" dirty="0"/>
          </a:p>
        </p:txBody>
      </p:sp>
      <p:sp>
        <p:nvSpPr>
          <p:cNvPr id="12" name="Text 9"/>
          <p:cNvSpPr txBox="1"/>
          <p:nvPr/>
        </p:nvSpPr>
        <p:spPr>
          <a:xfrm>
            <a:off x="1199693" y="2316175"/>
            <a:ext cx="9794138" cy="10104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200" b="1" kern="0" spc="30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扎根复利 拥抱红利</a:t>
            </a:r>
            <a:endParaRPr lang="en-US" sz="7200" dirty="0"/>
          </a:p>
        </p:txBody>
      </p:sp>
      <p:sp>
        <p:nvSpPr>
          <p:cNvPr id="13" name="Text 10"/>
          <p:cNvSpPr txBox="1"/>
          <p:nvPr/>
        </p:nvSpPr>
        <p:spPr>
          <a:xfrm>
            <a:off x="4570171" y="3645713"/>
            <a:ext cx="3061411" cy="7050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700" kern="0" spc="600" dirty="0">
                <a:solidFill>
                  <a:srgbClr val="FFFFFF">
                    <a:alpha val="9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</a:t>
            </a:r>
            <a:endParaRPr lang="en-US" sz="2700" dirty="0"/>
          </a:p>
        </p:txBody>
      </p:sp>
      <p:sp>
        <p:nvSpPr>
          <p:cNvPr id="14" name="Shape 11"/>
          <p:cNvSpPr/>
          <p:nvPr/>
        </p:nvSpPr>
        <p:spPr>
          <a:xfrm>
            <a:off x="6096305" y="4322369"/>
            <a:ext cx="761695" cy="28346"/>
          </a:xfrm>
          <a:prstGeom prst="rect">
            <a:avLst/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2"/>
          <p:cNvSpPr txBox="1"/>
          <p:nvPr/>
        </p:nvSpPr>
        <p:spPr>
          <a:xfrm>
            <a:off x="-95098" y="6001207"/>
            <a:ext cx="12382805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22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5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932274" y="1524305"/>
            <a:ext cx="2549347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b="1" dirty="0">
                <a:solidFill>
                  <a:srgbClr val="FFFFFF">
                    <a:alpha val="5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30000" dirty="0"/>
          </a:p>
        </p:txBody>
      </p:sp>
      <p:sp>
        <p:nvSpPr>
          <p:cNvPr id="5" name="Text 3"/>
          <p:cNvSpPr txBox="1"/>
          <p:nvPr/>
        </p:nvSpPr>
        <p:spPr>
          <a:xfrm>
            <a:off x="1345082" y="2773375"/>
            <a:ext cx="9512503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为什么我们听</a:t>
            </a: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过很多道理</a:t>
            </a:r>
            <a:endParaRPr lang="zh-CN" altLang="en-US" sz="5400" b="1" kern="0" spc="-75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却过不好这一生</a:t>
            </a: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331970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5093208" y="6277356"/>
            <a:ext cx="2208276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3665830" y="1505102"/>
            <a:ext cx="4862779" cy="68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kern="0" spc="75" dirty="0">
                <a:solidFill>
                  <a:srgbClr val="FFFFFF">
                    <a:alpha val="9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50 天后的复利奇迹</a:t>
            </a:r>
            <a:endParaRPr lang="en-US" sz="3600" dirty="0"/>
          </a:p>
        </p:txBody>
      </p:sp>
      <p:sp>
        <p:nvSpPr>
          <p:cNvPr id="5" name="Text 3"/>
          <p:cNvSpPr txBox="1"/>
          <p:nvPr/>
        </p:nvSpPr>
        <p:spPr>
          <a:xfrm>
            <a:off x="5261458" y="2381098"/>
            <a:ext cx="2587752" cy="5148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0.01 × 2</a:t>
            </a:r>
            <a:r>
              <a:rPr lang="en-US" sz="16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50</a:t>
            </a:r>
            <a:endParaRPr lang="en-US" sz="2700" dirty="0"/>
          </a:p>
        </p:txBody>
      </p:sp>
      <p:sp>
        <p:nvSpPr>
          <p:cNvPr id="6" name="Text 4"/>
          <p:cNvSpPr txBox="1"/>
          <p:nvPr/>
        </p:nvSpPr>
        <p:spPr>
          <a:xfrm>
            <a:off x="2957170" y="3276295"/>
            <a:ext cx="8572500" cy="14676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200" b="1" kern="0" spc="-30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≈</a:t>
            </a:r>
            <a:r>
              <a:rPr lang="en-US" sz="10500" b="1" kern="0" spc="-30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11.26</a:t>
            </a:r>
            <a:r>
              <a:rPr lang="en-US" sz="10500" b="1" kern="0" spc="-30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万亿</a:t>
            </a:r>
            <a:endParaRPr lang="en-US" sz="105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5315407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476402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4800600" y="2386584"/>
            <a:ext cx="2791663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现代人最大的挑战</a:t>
            </a:r>
            <a:endParaRPr lang="en-US" sz="2400" dirty="0"/>
          </a:p>
        </p:txBody>
      </p:sp>
      <p:sp>
        <p:nvSpPr>
          <p:cNvPr id="6" name="Text 4"/>
          <p:cNvSpPr txBox="1"/>
          <p:nvPr/>
        </p:nvSpPr>
        <p:spPr>
          <a:xfrm>
            <a:off x="1100023" y="3225089"/>
            <a:ext cx="3132734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信息过载</a:t>
            </a:r>
            <a:endParaRPr lang="en-US" sz="4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l="-17" r="-17"/>
          <a:stretch>
            <a:fillRect/>
          </a:stretch>
        </p:blipFill>
        <p:spPr>
          <a:xfrm>
            <a:off x="3881628" y="3400654"/>
            <a:ext cx="333756" cy="3813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4595774" y="3225089"/>
            <a:ext cx="3132734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选择过多</a:t>
            </a:r>
            <a:endParaRPr lang="en-US" sz="48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1"/>
          <a:srcRect l="-17" r="-17"/>
          <a:stretch>
            <a:fillRect/>
          </a:stretch>
        </p:blipFill>
        <p:spPr>
          <a:xfrm>
            <a:off x="7377379" y="3400654"/>
            <a:ext cx="333756" cy="381305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8091526" y="3225089"/>
            <a:ext cx="3857854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注意力涣散</a:t>
            </a:r>
            <a:endParaRPr lang="en-US" sz="48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2"/>
          <a:srcRect t="-400" b="-400"/>
          <a:stretch>
            <a:fillRect/>
          </a:stretch>
        </p:blipFill>
        <p:spPr>
          <a:xfrm>
            <a:off x="5524805" y="4433011"/>
            <a:ext cx="1143000" cy="38405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9528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40005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3311957" y="2284171"/>
            <a:ext cx="5574182" cy="68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kern="0" spc="75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You can do anything</a:t>
            </a:r>
            <a:endParaRPr lang="en-US" sz="3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483864"/>
            <a:ext cx="7616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1044245" y="3903574"/>
            <a:ext cx="10106863" cy="6766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but You can't do </a:t>
            </a:r>
            <a:r>
              <a:rPr lang="en-US" sz="4800" b="1" kern="0" spc="-37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everything</a:t>
            </a:r>
            <a:endParaRPr lang="en-US" sz="48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5491886" y="1548994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1321308" y="2691994"/>
            <a:ext cx="9559138" cy="9628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3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最重要的事情只有一件</a:t>
            </a:r>
            <a:endParaRPr lang="en-US" sz="63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109314"/>
            <a:ext cx="1333195" cy="57607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5491886" y="15617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2155241" y="2704795"/>
            <a:ext cx="7882128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复利之道：要事第一</a:t>
            </a:r>
            <a:endParaRPr lang="en-US" sz="60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095598"/>
            <a:ext cx="1333195" cy="57607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12513" r="12513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 t="-6" b="-6"/>
          <a:stretch>
            <a:fillRect/>
          </a:stretch>
        </p:blipFill>
        <p:spPr>
          <a:xfrm>
            <a:off x="4000500" y="571500"/>
            <a:ext cx="7429500" cy="638251"/>
          </a:xfrm>
          <a:prstGeom prst="rect">
            <a:avLst/>
          </a:prstGeom>
        </p:spPr>
      </p:pic>
      <p:sp>
        <p:nvSpPr>
          <p:cNvPr id="7" name="Text 3"/>
          <p:cNvSpPr txBox="1"/>
          <p:nvPr/>
        </p:nvSpPr>
        <p:spPr>
          <a:xfrm>
            <a:off x="4457700" y="761695"/>
            <a:ext cx="6972300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讨论流程：</a:t>
            </a:r>
            <a:r>
              <a:rPr lang="en-US" sz="1300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每个人先思考 5 分钟，然后小组里分享 2 分钟，总共 25分钟。 </a:t>
            </a: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rcRect l="-760" r="-760"/>
          <a:stretch>
            <a:fillRect/>
          </a:stretch>
        </p:blipFill>
        <p:spPr>
          <a:xfrm>
            <a:off x="4229100" y="811987"/>
            <a:ext cx="152705" cy="171907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000500" y="2700833"/>
            <a:ext cx="457200" cy="457200"/>
          </a:xfrm>
          <a:prstGeom prst="rect">
            <a:avLst/>
          </a:prstGeom>
        </p:spPr>
      </p:pic>
      <p:sp>
        <p:nvSpPr>
          <p:cNvPr id="10" name="Text 4"/>
          <p:cNvSpPr txBox="1"/>
          <p:nvPr>
            <p:custDataLst>
              <p:tags r:id="rId6"/>
            </p:custDataLst>
          </p:nvPr>
        </p:nvSpPr>
        <p:spPr>
          <a:xfrm>
            <a:off x="4161434" y="2815133"/>
            <a:ext cx="21945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</a:t>
            </a:r>
            <a:endParaRPr lang="en-US" sz="1800" dirty="0"/>
          </a:p>
        </p:txBody>
      </p:sp>
      <p:sp>
        <p:nvSpPr>
          <p:cNvPr id="11" name="Text 5"/>
          <p:cNvSpPr txBox="1"/>
          <p:nvPr>
            <p:custDataLst>
              <p:tags r:id="rId7"/>
            </p:custDataLst>
          </p:nvPr>
        </p:nvSpPr>
        <p:spPr>
          <a:xfrm>
            <a:off x="4686300" y="2777642"/>
            <a:ext cx="693481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未来 1 年，</a:t>
            </a:r>
            <a:r>
              <a:rPr lang="zh-CN" alt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</a:t>
            </a:r>
            <a:r>
              <a:rPr 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想发展的复利领域</a:t>
            </a:r>
            <a:r>
              <a:rPr lang="zh-CN" alt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有哪些？只选</a:t>
            </a:r>
            <a:r>
              <a:rPr lang="zh-CN" alt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一个的话是什么</a:t>
            </a:r>
            <a:r>
              <a:rPr 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？</a:t>
            </a:r>
            <a:endParaRPr lang="en-US" sz="1800" dirty="0"/>
          </a:p>
        </p:txBody>
      </p:sp>
      <p:sp>
        <p:nvSpPr>
          <p:cNvPr id="12" name="Text 6"/>
          <p:cNvSpPr txBox="1"/>
          <p:nvPr>
            <p:custDataLst>
              <p:tags r:id="rId8"/>
            </p:custDataLst>
          </p:nvPr>
        </p:nvSpPr>
        <p:spPr>
          <a:xfrm>
            <a:off x="4686300" y="3131515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7A84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聚焦关键领域，明确发展方向</a:t>
            </a:r>
            <a:endParaRPr lang="en-US" sz="1200" dirty="0"/>
          </a:p>
        </p:txBody>
      </p:sp>
      <p:pic>
        <p:nvPicPr>
          <p:cNvPr id="13" name="Image 4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000500" y="3646322"/>
            <a:ext cx="457200" cy="457200"/>
          </a:xfrm>
          <a:prstGeom prst="rect">
            <a:avLst/>
          </a:prstGeom>
        </p:spPr>
      </p:pic>
      <p:sp>
        <p:nvSpPr>
          <p:cNvPr id="14" name="Text 7"/>
          <p:cNvSpPr txBox="1"/>
          <p:nvPr>
            <p:custDataLst>
              <p:tags r:id="rId10"/>
            </p:custDataLst>
          </p:nvPr>
        </p:nvSpPr>
        <p:spPr>
          <a:xfrm>
            <a:off x="4161434" y="3760622"/>
            <a:ext cx="21945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</a:t>
            </a:r>
            <a:endParaRPr lang="en-US" sz="1800" dirty="0"/>
          </a:p>
        </p:txBody>
      </p:sp>
      <p:sp>
        <p:nvSpPr>
          <p:cNvPr id="15" name="Text 8"/>
          <p:cNvSpPr txBox="1"/>
          <p:nvPr>
            <p:custDataLst>
              <p:tags r:id="rId11"/>
            </p:custDataLst>
          </p:nvPr>
        </p:nvSpPr>
        <p:spPr>
          <a:xfrm>
            <a:off x="4686300" y="3722218"/>
            <a:ext cx="693481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实现目标后，会让人生发生怎样的改变？</a:t>
            </a:r>
            <a:endParaRPr lang="en-US" sz="1800" dirty="0"/>
          </a:p>
        </p:txBody>
      </p:sp>
      <p:sp>
        <p:nvSpPr>
          <p:cNvPr id="16" name="Text 9"/>
          <p:cNvSpPr txBox="1"/>
          <p:nvPr>
            <p:custDataLst>
              <p:tags r:id="rId12"/>
            </p:custDataLst>
          </p:nvPr>
        </p:nvSpPr>
        <p:spPr>
          <a:xfrm>
            <a:off x="4686300" y="4077005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7A84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描绘愿景，激发内在动力</a:t>
            </a:r>
            <a:endParaRPr lang="en-US" sz="1200" dirty="0"/>
          </a:p>
        </p:txBody>
      </p:sp>
      <p:pic>
        <p:nvPicPr>
          <p:cNvPr id="17" name="Image 5" descr="preencoded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000500" y="4590898"/>
            <a:ext cx="457200" cy="457200"/>
          </a:xfrm>
          <a:prstGeom prst="rect">
            <a:avLst/>
          </a:prstGeom>
        </p:spPr>
      </p:pic>
      <p:sp>
        <p:nvSpPr>
          <p:cNvPr id="18" name="Text 10"/>
          <p:cNvSpPr txBox="1"/>
          <p:nvPr>
            <p:custDataLst>
              <p:tags r:id="rId14"/>
            </p:custDataLst>
          </p:nvPr>
        </p:nvSpPr>
        <p:spPr>
          <a:xfrm>
            <a:off x="4161434" y="4705198"/>
            <a:ext cx="219456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</a:t>
            </a:r>
            <a:endParaRPr lang="en-US" sz="1800" dirty="0"/>
          </a:p>
        </p:txBody>
      </p:sp>
      <p:sp>
        <p:nvSpPr>
          <p:cNvPr id="19" name="Text 11"/>
          <p:cNvSpPr txBox="1"/>
          <p:nvPr>
            <p:custDataLst>
              <p:tags r:id="rId15"/>
            </p:custDataLst>
          </p:nvPr>
        </p:nvSpPr>
        <p:spPr>
          <a:xfrm>
            <a:off x="4686300" y="4666793"/>
            <a:ext cx="693481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你当下面临的挑战是什么？</a:t>
            </a:r>
            <a:endParaRPr lang="en-US" sz="1800" dirty="0"/>
          </a:p>
        </p:txBody>
      </p:sp>
      <p:sp>
        <p:nvSpPr>
          <p:cNvPr id="20" name="Text 12"/>
          <p:cNvSpPr txBox="1"/>
          <p:nvPr>
            <p:custDataLst>
              <p:tags r:id="rId16"/>
            </p:custDataLst>
          </p:nvPr>
        </p:nvSpPr>
        <p:spPr>
          <a:xfrm>
            <a:off x="4686300" y="5021580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7A84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诚实面对现状，识别关键障碍</a:t>
            </a:r>
            <a:endParaRPr lang="en-US" sz="1200" dirty="0"/>
          </a:p>
        </p:txBody>
      </p:sp>
      <p:sp>
        <p:nvSpPr>
          <p:cNvPr id="21" name="Shape 13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4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GROUP DISCUSSION</a:t>
            </a:r>
            <a:endParaRPr lang="en-US" sz="1000" dirty="0"/>
          </a:p>
        </p:txBody>
      </p:sp>
      <p:sp>
        <p:nvSpPr>
          <p:cNvPr id="23" name="Text 15"/>
          <p:cNvSpPr txBox="1"/>
          <p:nvPr/>
        </p:nvSpPr>
        <p:spPr>
          <a:xfrm>
            <a:off x="571500" y="1000354"/>
            <a:ext cx="1981505" cy="22009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小组讨论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要事第一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Action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Plan</a:t>
            </a:r>
            <a:endParaRPr lang="en-US" sz="3600" dirty="0"/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17"/>
          <a:srcRect t="-400" b="-400"/>
          <a:stretch>
            <a:fillRect/>
          </a:stretch>
        </p:blipFill>
        <p:spPr>
          <a:xfrm>
            <a:off x="571500" y="3385109"/>
            <a:ext cx="571500" cy="38405"/>
          </a:xfrm>
          <a:prstGeom prst="rect">
            <a:avLst/>
          </a:prstGeom>
        </p:spPr>
      </p:pic>
      <p:sp>
        <p:nvSpPr>
          <p:cNvPr id="25" name="Text 16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71500" y="1188720"/>
            <a:ext cx="125730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b="1" dirty="0">
                <a:solidFill>
                  <a:srgbClr val="FFFFFF">
                    <a:alpha val="8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1595628" y="2521915"/>
            <a:ext cx="9011412" cy="20866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9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把时间 / 注意力 / 资源</a:t>
            </a:r>
            <a:endParaRPr lang="en-US" sz="39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9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优先投向具备杠杆效应、能创造正反馈的</a:t>
            </a:r>
            <a:endParaRPr lang="en-US" sz="39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900" b="1" kern="0" spc="-37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少数关键点</a:t>
            </a:r>
            <a:r>
              <a:rPr lang="en-US" sz="3900" b="1" kern="0" spc="-37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</a:t>
            </a:r>
            <a:endParaRPr lang="en-US" sz="3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384" b="-384"/>
          <a:stretch>
            <a:fillRect/>
          </a:stretch>
        </p:blipFill>
        <p:spPr>
          <a:xfrm>
            <a:off x="5619902" y="5059375"/>
            <a:ext cx="952805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4871009" y="1760220"/>
            <a:ext cx="2458822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kern="0" spc="150" dirty="0">
                <a:solidFill>
                  <a:srgbClr val="C9A84C">
                    <a:alpha val="9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要事第一的本质</a:t>
            </a:r>
            <a:endParaRPr lang="en-US" sz="2400" dirty="0"/>
          </a:p>
        </p:txBody>
      </p:sp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13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467198" y="1657807"/>
            <a:ext cx="1260043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b="1" dirty="0">
                <a:solidFill>
                  <a:srgbClr val="FFFFFF">
                    <a:alpha val="5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?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952805" y="2419502"/>
            <a:ext cx="10287000" cy="1600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500" b="1" kern="0" spc="-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私董会投资体系中，</a:t>
            </a:r>
            <a:endParaRPr lang="en-US" sz="4500" dirty="0"/>
          </a:p>
          <a:p>
            <a:pPr marL="0" indent="0" algn="ctr">
              <a:buNone/>
            </a:pPr>
            <a:r>
              <a:rPr lang="en-US" sz="4500" b="1" kern="0" spc="-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有哪些理念和做法体现了“要事第一”？ </a:t>
            </a:r>
            <a:endParaRPr lang="en-US" sz="4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401007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429000" y="0"/>
            <a:ext cx="8762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alphaModFix amt="5000"/>
          </a:blip>
          <a:srcRect l="7306" r="7306"/>
          <a:stretch>
            <a:fillRect/>
          </a:stretch>
        </p:blipFill>
        <p:spPr>
          <a:xfrm>
            <a:off x="3429000" y="0"/>
            <a:ext cx="8762695" cy="68580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190695" y="1632204"/>
            <a:ext cx="7239305" cy="952805"/>
          </a:xfrm>
          <a:prstGeom prst="roundRect">
            <a:avLst>
              <a:gd name="adj" fmla="val 23033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4190695" y="1632204"/>
            <a:ext cx="57607" cy="952805"/>
          </a:xfrm>
          <a:prstGeom prst="roundRect">
            <a:avLst>
              <a:gd name="adj" fmla="val 380954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533595" y="1870862"/>
            <a:ext cx="476402" cy="476402"/>
          </a:xfrm>
          <a:prstGeom prst="ellipse">
            <a:avLst/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3382" y="2013509"/>
            <a:ext cx="237744" cy="190195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5248656" y="1948586"/>
            <a:ext cx="6087161" cy="3246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做睡得着觉的投资</a:t>
            </a:r>
            <a:endParaRPr lang="en-US" sz="1800" dirty="0"/>
          </a:p>
        </p:txBody>
      </p:sp>
      <p:sp>
        <p:nvSpPr>
          <p:cNvPr id="11" name="Shape 7"/>
          <p:cNvSpPr/>
          <p:nvPr/>
        </p:nvSpPr>
        <p:spPr>
          <a:xfrm>
            <a:off x="4190695" y="2871216"/>
            <a:ext cx="7239305" cy="952805"/>
          </a:xfrm>
          <a:prstGeom prst="roundRect">
            <a:avLst>
              <a:gd name="adj" fmla="val 23033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4190695" y="2871216"/>
            <a:ext cx="57607" cy="952805"/>
          </a:xfrm>
          <a:prstGeom prst="roundRect">
            <a:avLst>
              <a:gd name="adj" fmla="val 380954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4533595" y="3108960"/>
            <a:ext cx="476402" cy="476402"/>
          </a:xfrm>
          <a:prstGeom prst="ellipse">
            <a:avLst/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7156" y="3251606"/>
            <a:ext cx="190195" cy="190195"/>
          </a:xfrm>
          <a:prstGeom prst="rect">
            <a:avLst/>
          </a:prstGeom>
        </p:spPr>
      </p:pic>
      <p:sp>
        <p:nvSpPr>
          <p:cNvPr id="15" name="Text 10"/>
          <p:cNvSpPr txBox="1"/>
          <p:nvPr/>
        </p:nvSpPr>
        <p:spPr>
          <a:xfrm>
            <a:off x="5248656" y="3187598"/>
            <a:ext cx="6087161" cy="3246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风险管理是理财中最重要的事</a:t>
            </a:r>
            <a:endParaRPr lang="en-US" sz="1800" dirty="0"/>
          </a:p>
        </p:txBody>
      </p:sp>
      <p:sp>
        <p:nvSpPr>
          <p:cNvPr id="16" name="Shape 11"/>
          <p:cNvSpPr/>
          <p:nvPr/>
        </p:nvSpPr>
        <p:spPr>
          <a:xfrm>
            <a:off x="4190695" y="4109314"/>
            <a:ext cx="7239305" cy="1123798"/>
          </a:xfrm>
          <a:prstGeom prst="roundRect">
            <a:avLst>
              <a:gd name="adj" fmla="val 16549"/>
            </a:avLst>
          </a:prstGeom>
          <a:solidFill>
            <a:srgbClr val="FFFFFF">
              <a:alpha val="90000"/>
            </a:srgbClr>
          </a:solidFill>
          <a:effectLst>
            <a:outerShdw blurRad="139700" dist="38100" dir="16200000" algn="bl" rotWithShape="0">
              <a:srgbClr val="000000">
                <a:alpha val="3000"/>
              </a:srgbClr>
            </a:outerShdw>
          </a:effectLst>
        </p:spPr>
      </p:sp>
      <p:sp>
        <p:nvSpPr>
          <p:cNvPr id="17" name="Shape 12"/>
          <p:cNvSpPr/>
          <p:nvPr/>
        </p:nvSpPr>
        <p:spPr>
          <a:xfrm>
            <a:off x="4190695" y="4109314"/>
            <a:ext cx="57607" cy="1123798"/>
          </a:xfrm>
          <a:prstGeom prst="roundRect">
            <a:avLst>
              <a:gd name="adj" fmla="val 322842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4533595" y="4429354"/>
            <a:ext cx="476402" cy="476402"/>
          </a:xfrm>
          <a:prstGeom prst="ellipse">
            <a:avLst/>
          </a:prstGeom>
          <a:solidFill>
            <a:srgbClr val="F0F4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7156" y="4572000"/>
            <a:ext cx="190195" cy="190195"/>
          </a:xfrm>
          <a:prstGeom prst="rect">
            <a:avLst/>
          </a:prstGeom>
        </p:spPr>
      </p:pic>
      <p:sp>
        <p:nvSpPr>
          <p:cNvPr id="20" name="Text 14"/>
          <p:cNvSpPr txBox="1"/>
          <p:nvPr/>
        </p:nvSpPr>
        <p:spPr>
          <a:xfrm>
            <a:off x="5248656" y="4347058"/>
            <a:ext cx="5982005" cy="648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本金比机会更重要</a:t>
            </a:r>
            <a:endParaRPr lang="en-US" sz="1800" dirty="0"/>
          </a:p>
          <a:p>
            <a:pPr marL="0" indent="0" algn="l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认知比本金更重要</a:t>
            </a:r>
            <a:endParaRPr lang="en-US" sz="1800" dirty="0"/>
          </a:p>
        </p:txBody>
      </p:sp>
      <p:sp>
        <p:nvSpPr>
          <p:cNvPr id="21" name="Shape 15"/>
          <p:cNvSpPr/>
          <p:nvPr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Text 16"/>
          <p:cNvSpPr txBox="1"/>
          <p:nvPr/>
        </p:nvSpPr>
        <p:spPr>
          <a:xfrm>
            <a:off x="571500" y="571500"/>
            <a:ext cx="237744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INVESTMENT TAO</a:t>
            </a:r>
            <a:endParaRPr lang="en-US" sz="1000" dirty="0"/>
          </a:p>
        </p:txBody>
      </p:sp>
      <p:sp>
        <p:nvSpPr>
          <p:cNvPr id="23" name="Text 17"/>
          <p:cNvSpPr txBox="1"/>
          <p:nvPr/>
        </p:nvSpPr>
        <p:spPr>
          <a:xfrm>
            <a:off x="571500" y="1000354"/>
            <a:ext cx="2377440" cy="20199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</a:t>
            </a:r>
            <a:endParaRPr lang="en-US" sz="3300" dirty="0"/>
          </a:p>
          <a:p>
            <a:pPr marL="0" indent="0" algn="l">
              <a:buNone/>
            </a:pPr>
            <a:r>
              <a:rPr lang="en-US" sz="3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私董会</a:t>
            </a:r>
            <a:endParaRPr lang="en-US" sz="3300" dirty="0"/>
          </a:p>
          <a:p>
            <a:pPr marL="0" indent="0" algn="l">
              <a:buNone/>
            </a:pPr>
            <a:r>
              <a:rPr lang="en-US" sz="3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投资之道</a:t>
            </a:r>
            <a:endParaRPr lang="en-US" sz="3300" dirty="0"/>
          </a:p>
          <a:p>
            <a:pPr marL="0" indent="0" algn="l">
              <a:buNone/>
            </a:pPr>
            <a:r>
              <a:rPr lang="en-US" sz="3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要事第一</a:t>
            </a:r>
            <a:endParaRPr lang="en-US" sz="33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5"/>
          <a:srcRect t="-400" b="-400"/>
          <a:stretch>
            <a:fillRect/>
          </a:stretch>
        </p:blipFill>
        <p:spPr>
          <a:xfrm>
            <a:off x="571500" y="3202229"/>
            <a:ext cx="571500" cy="38405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571500" y="6115507"/>
            <a:ext cx="246888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761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419069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1882750" y="2276856"/>
            <a:ext cx="8436254" cy="648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聪明的人做加法，</a:t>
            </a:r>
            <a:r>
              <a:rPr lang="en-US" sz="3600" b="1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智慧的人做减法</a:t>
            </a:r>
            <a:endParaRPr lang="en-US" sz="3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430829"/>
            <a:ext cx="7616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426110" y="3849624"/>
            <a:ext cx="11340389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牢记</a:t>
            </a:r>
            <a:r>
              <a:rPr lang="en-US" sz="48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要事第一</a:t>
            </a: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，可以让我们更智慧 </a:t>
            </a:r>
            <a:endParaRPr lang="en-US" sz="48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34333"/>
            <a:ext cx="1143000" cy="38405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5462626" y="1642262"/>
            <a:ext cx="1275588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b="1" dirty="0">
                <a:solidFill>
                  <a:srgbClr val="FFFFFF">
                    <a:alpha val="5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15000" dirty="0"/>
          </a:p>
        </p:txBody>
      </p:sp>
      <p:sp>
        <p:nvSpPr>
          <p:cNvPr id="6" name="Text 3"/>
          <p:cNvSpPr txBox="1"/>
          <p:nvPr/>
        </p:nvSpPr>
        <p:spPr>
          <a:xfrm>
            <a:off x="1318565" y="2785262"/>
            <a:ext cx="9554566" cy="800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找到要事以后，接下来怎么办？</a:t>
            </a:r>
            <a:endParaRPr lang="en-US" sz="4800" dirty="0"/>
          </a:p>
        </p:txBody>
      </p:sp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2286000" y="-381305"/>
            <a:ext cx="7619695" cy="7619695"/>
          </a:xfrm>
          <a:prstGeom prst="ellipse">
            <a:avLst/>
          </a:prstGeom>
          <a:solidFill>
            <a:srgbClr val="FFFFFF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2933395" y="2328062"/>
            <a:ext cx="6330391" cy="8577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96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一平方厘米的芯片，</a:t>
            </a:r>
            <a:endParaRPr lang="en-US" sz="4800" dirty="0"/>
          </a:p>
        </p:txBody>
      </p:sp>
      <p:sp>
        <p:nvSpPr>
          <p:cNvPr id="6" name="Text 4"/>
          <p:cNvSpPr txBox="1"/>
          <p:nvPr/>
        </p:nvSpPr>
        <p:spPr>
          <a:xfrm>
            <a:off x="801929" y="3181198"/>
            <a:ext cx="10591495" cy="8577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kern="0" spc="-96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今天和50年前的性能差别是多少？</a:t>
            </a:r>
            <a:endParaRPr lang="en-US" sz="4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491533"/>
            <a:ext cx="13331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5055718" y="6277356"/>
            <a:ext cx="228600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113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2286000" y="-381305"/>
            <a:ext cx="7619695" cy="7619695"/>
          </a:xfrm>
          <a:prstGeom prst="ellipse">
            <a:avLst/>
          </a:prstGeom>
          <a:solidFill>
            <a:srgbClr val="FFFFFF">
              <a:alpha val="2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2006194" y="2739542"/>
            <a:ext cx="8189366" cy="9628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300" b="1" kern="0" spc="-150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复利之道：先求不败</a:t>
            </a:r>
            <a:endParaRPr lang="en-US" sz="63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12" b="-412"/>
          <a:stretch>
            <a:fillRect/>
          </a:stretch>
        </p:blipFill>
        <p:spPr>
          <a:xfrm>
            <a:off x="5429707" y="4080053"/>
            <a:ext cx="13331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9528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40005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471062"/>
            <a:ext cx="761695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2466137" y="3889858"/>
            <a:ext cx="7269480" cy="762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胜兵先胜</a:t>
            </a:r>
            <a:r>
              <a:rPr lang="en-US" sz="5400" b="1" kern="0" spc="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而后求战 </a:t>
            </a:r>
            <a:endParaRPr lang="en-US" sz="5400" dirty="0"/>
          </a:p>
        </p:txBody>
      </p:sp>
      <p:sp>
        <p:nvSpPr>
          <p:cNvPr id="8" name="Text 5"/>
          <p:cNvSpPr txBox="1"/>
          <p:nvPr/>
        </p:nvSpPr>
        <p:spPr>
          <a:xfrm>
            <a:off x="3622853" y="2213762"/>
            <a:ext cx="4956048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kern="0" spc="150" dirty="0">
                <a:solidFill>
                  <a:srgbClr val="E0E8FF">
                    <a:alpha val="9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败兵先战而后求胜</a:t>
            </a:r>
            <a:endParaRPr lang="en-US" sz="39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527194" y="1047902"/>
            <a:ext cx="3143707" cy="4763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75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37500" dirty="0"/>
          </a:p>
        </p:txBody>
      </p:sp>
      <p:sp>
        <p:nvSpPr>
          <p:cNvPr id="5" name="Text 3"/>
          <p:cNvSpPr txBox="1"/>
          <p:nvPr/>
        </p:nvSpPr>
        <p:spPr>
          <a:xfrm>
            <a:off x="1136599" y="2738628"/>
            <a:ext cx="9927641" cy="8577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在健康</a:t>
            </a: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领域</a:t>
            </a: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，什么会让你失败？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l="-80" r="-80"/>
          <a:stretch>
            <a:fillRect/>
          </a:stretch>
        </p:blipFill>
        <p:spPr>
          <a:xfrm>
            <a:off x="5524805" y="4071823"/>
            <a:ext cx="1143000" cy="47549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5467198" y="1617574"/>
            <a:ext cx="125730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0" b="1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>
            <a:off x="1407262" y="2760574"/>
            <a:ext cx="9387230" cy="8485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在认知</a:t>
            </a:r>
            <a:r>
              <a:rPr lang="zh-CN" alt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领域</a:t>
            </a: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，什么会让你失败？</a:t>
            </a:r>
            <a:endParaRPr lang="en-US" sz="51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384" b="-384"/>
          <a:stretch>
            <a:fillRect/>
          </a:stretch>
        </p:blipFill>
        <p:spPr>
          <a:xfrm>
            <a:off x="5619902" y="4059936"/>
            <a:ext cx="952805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5017313" y="6277356"/>
            <a:ext cx="2363724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21531"/>
            <a:ext cx="1143000" cy="38405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5341925" y="2222906"/>
            <a:ext cx="1509674" cy="2286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0" b="1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?</a:t>
            </a:r>
            <a:endParaRPr lang="en-US" sz="18000" dirty="0"/>
          </a:p>
        </p:txBody>
      </p:sp>
      <p:sp>
        <p:nvSpPr>
          <p:cNvPr id="6" name="Text 3"/>
          <p:cNvSpPr txBox="1"/>
          <p:nvPr/>
        </p:nvSpPr>
        <p:spPr>
          <a:xfrm>
            <a:off x="1407262" y="2798064"/>
            <a:ext cx="9387230" cy="8485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在关系</a:t>
            </a:r>
            <a:r>
              <a:rPr lang="zh-CN" alt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领域</a:t>
            </a:r>
            <a:r>
              <a:rPr lang="en-US" sz="51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，什么会让你失败？</a:t>
            </a:r>
            <a:endParaRPr lang="en-US" sz="5100" dirty="0"/>
          </a:p>
        </p:txBody>
      </p:sp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4932274" y="1524305"/>
            <a:ext cx="2549347" cy="3810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0" b="1" dirty="0">
                <a:solidFill>
                  <a:srgbClr val="FFFFFF">
                    <a:alpha val="3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?</a:t>
            </a:r>
            <a:endParaRPr lang="en-US" sz="30000" dirty="0"/>
          </a:p>
        </p:txBody>
      </p:sp>
      <p:sp>
        <p:nvSpPr>
          <p:cNvPr id="5" name="Text 3"/>
          <p:cNvSpPr txBox="1"/>
          <p:nvPr/>
        </p:nvSpPr>
        <p:spPr>
          <a:xfrm>
            <a:off x="1136599" y="2725826"/>
            <a:ext cx="9927641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在投资</a:t>
            </a: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领域</a:t>
            </a: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，什么会让你失败？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93769"/>
            <a:ext cx="1143000" cy="38405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809598" y="-857707"/>
            <a:ext cx="8572500" cy="8572500"/>
          </a:xfrm>
          <a:prstGeom prst="ellipse">
            <a:avLst/>
          </a:prstGeom>
          <a:noFill/>
          <a:ln w="12700">
            <a:solidFill>
              <a:srgbClr val="FFFFFF">
                <a:alpha val="500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2648102" y="2467966"/>
            <a:ext cx="6896405" cy="149595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200" b="1" kern="0" spc="-37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如果我知道我会死在哪里，</a:t>
            </a:r>
            <a:endParaRPr lang="en-US" sz="4200" dirty="0"/>
          </a:p>
          <a:p>
            <a:pPr marL="0" indent="0" algn="ctr">
              <a:buNone/>
            </a:pPr>
            <a:r>
              <a:rPr lang="en-US" sz="4200" b="1" kern="0" spc="-37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我就不去哪里。 </a:t>
            </a:r>
            <a:endParaRPr lang="en-US" sz="4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l="-404" r="-404"/>
          <a:stretch>
            <a:fillRect/>
          </a:stretch>
        </p:blipFill>
        <p:spPr>
          <a:xfrm>
            <a:off x="5810098" y="4532681"/>
            <a:ext cx="571500" cy="28346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5224882" y="4752137"/>
            <a:ext cx="1746504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kern="0" spc="150" dirty="0">
                <a:solidFill>
                  <a:srgbClr val="FFFFFF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查理 · 芒格</a:t>
            </a:r>
            <a:endParaRPr lang="en-US" sz="21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13" dirty="0">
                <a:solidFill>
                  <a:srgbClr val="FFFFFF">
                    <a:alpha val="4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76169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35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669219" y="4381805"/>
            <a:ext cx="1089965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3500" dirty="0"/>
          </a:p>
        </p:txBody>
      </p:sp>
      <p:sp>
        <p:nvSpPr>
          <p:cNvPr id="6" name="Text 4"/>
          <p:cNvSpPr txBox="1"/>
          <p:nvPr/>
        </p:nvSpPr>
        <p:spPr>
          <a:xfrm>
            <a:off x="2781605" y="1872691"/>
            <a:ext cx="6639458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kern="0" spc="150" dirty="0">
                <a:solidFill>
                  <a:srgbClr val="E0E8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期待成功</a:t>
            </a:r>
            <a:endParaRPr lang="en-US" sz="2100" dirty="0"/>
          </a:p>
        </p:txBody>
      </p:sp>
      <p:sp>
        <p:nvSpPr>
          <p:cNvPr id="7" name="Text 5"/>
          <p:cNvSpPr txBox="1"/>
          <p:nvPr/>
        </p:nvSpPr>
        <p:spPr>
          <a:xfrm>
            <a:off x="2002536" y="2349094"/>
            <a:ext cx="8197596" cy="6007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会让自己进入</a:t>
            </a:r>
            <a:r>
              <a:rPr lang="en-US" sz="39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扩张的欲望状态</a:t>
            </a:r>
            <a:endParaRPr lang="en-US" sz="39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3419856"/>
            <a:ext cx="1143000" cy="19202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5143500" y="3419856"/>
            <a:ext cx="381305" cy="19202"/>
          </a:xfrm>
          <a:prstGeom prst="rect">
            <a:avLst/>
          </a:prstGeom>
          <a:solidFill>
            <a:srgbClr val="061040">
              <a:alpha val="8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0" name="Text 7"/>
          <p:cNvSpPr txBox="1"/>
          <p:nvPr/>
        </p:nvSpPr>
        <p:spPr>
          <a:xfrm>
            <a:off x="2781605" y="3914546"/>
            <a:ext cx="6639458" cy="4005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kern="0" spc="150" dirty="0">
                <a:solidFill>
                  <a:srgbClr val="E0E8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思考失败</a:t>
            </a:r>
            <a:endParaRPr lang="en-US" sz="2100" dirty="0"/>
          </a:p>
        </p:txBody>
      </p:sp>
      <p:sp>
        <p:nvSpPr>
          <p:cNvPr id="11" name="Text 8"/>
          <p:cNvSpPr txBox="1"/>
          <p:nvPr/>
        </p:nvSpPr>
        <p:spPr>
          <a:xfrm>
            <a:off x="2002536" y="4390949"/>
            <a:ext cx="8197596" cy="6007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会让自己进入</a:t>
            </a:r>
            <a:r>
              <a:rPr lang="en-US" sz="39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中正的冷静状态</a:t>
            </a:r>
            <a:endParaRPr lang="en-US" sz="3900" dirty="0"/>
          </a:p>
        </p:txBody>
      </p:sp>
      <p:sp>
        <p:nvSpPr>
          <p:cNvPr id="12" name="Text 9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582473" y="1200607"/>
            <a:ext cx="969264" cy="1524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0" dirty="0">
                <a:solidFill>
                  <a:srgbClr val="FFFFFF">
                    <a:alpha val="8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“</a:t>
            </a:r>
            <a:endParaRPr lang="en-US" sz="12000" dirty="0"/>
          </a:p>
        </p:txBody>
      </p:sp>
      <p:sp>
        <p:nvSpPr>
          <p:cNvPr id="6" name="Text 4"/>
          <p:cNvSpPr txBox="1"/>
          <p:nvPr/>
        </p:nvSpPr>
        <p:spPr>
          <a:xfrm>
            <a:off x="2728570" y="2057400"/>
            <a:ext cx="6743700" cy="22293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900" b="1" kern="0" spc="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知止而后有定，定而后能静，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kern="0" spc="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静而后能安，安而后能虑，</a:t>
            </a:r>
            <a:endParaRPr lang="en-US" sz="3900" dirty="0"/>
          </a:p>
          <a:p>
            <a:pPr marL="0" indent="0" algn="ctr">
              <a:buNone/>
            </a:pPr>
            <a:r>
              <a:rPr lang="en-US" sz="3900" b="1" kern="0" spc="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虑而后能得。 </a:t>
            </a:r>
            <a:endParaRPr lang="en-US" sz="39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762195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556" r="5556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0" y="1725473"/>
            <a:ext cx="609905" cy="609905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0695" y="1916582"/>
            <a:ext cx="228600" cy="228600"/>
          </a:xfrm>
          <a:prstGeom prst="rect">
            <a:avLst/>
          </a:prstGeom>
        </p:spPr>
      </p:pic>
      <p:sp>
        <p:nvSpPr>
          <p:cNvPr id="8" name="Text 3"/>
          <p:cNvSpPr txBox="1"/>
          <p:nvPr/>
        </p:nvSpPr>
        <p:spPr>
          <a:xfrm>
            <a:off x="4914900" y="1763878"/>
            <a:ext cx="6515100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上限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4914900" y="2205533"/>
            <a:ext cx="651510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5607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任何单点风险都设置上限（资金 / 情绪 / 时间 / 健康）</a:t>
            </a:r>
            <a:endParaRPr lang="en-US" sz="13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0" y="3051353"/>
            <a:ext cx="609905" cy="609905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90695" y="3242462"/>
            <a:ext cx="228600" cy="228600"/>
          </a:xfrm>
          <a:prstGeom prst="rect">
            <a:avLst/>
          </a:prstGeom>
        </p:spPr>
      </p:pic>
      <p:sp>
        <p:nvSpPr>
          <p:cNvPr id="12" name="Text 5"/>
          <p:cNvSpPr txBox="1"/>
          <p:nvPr/>
        </p:nvSpPr>
        <p:spPr>
          <a:xfrm>
            <a:off x="4914900" y="3089758"/>
            <a:ext cx="6515100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分散</a:t>
            </a:r>
            <a:endParaRPr lang="en-US" sz="2400" dirty="0"/>
          </a:p>
        </p:txBody>
      </p:sp>
      <p:sp>
        <p:nvSpPr>
          <p:cNvPr id="13" name="Text 6"/>
          <p:cNvSpPr txBox="1"/>
          <p:nvPr/>
        </p:nvSpPr>
        <p:spPr>
          <a:xfrm>
            <a:off x="4914900" y="3531413"/>
            <a:ext cx="651510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5607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不要把命押在一个变量上，构建多维支撑系统</a:t>
            </a:r>
            <a:endParaRPr lang="en-US" sz="13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0" y="4377233"/>
            <a:ext cx="609905" cy="609905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90695" y="4568342"/>
            <a:ext cx="228600" cy="228600"/>
          </a:xfrm>
          <a:prstGeom prst="rect">
            <a:avLst/>
          </a:prstGeom>
        </p:spPr>
      </p:pic>
      <p:sp>
        <p:nvSpPr>
          <p:cNvPr id="16" name="Text 7"/>
          <p:cNvSpPr txBox="1"/>
          <p:nvPr/>
        </p:nvSpPr>
        <p:spPr>
          <a:xfrm>
            <a:off x="4914900" y="4415638"/>
            <a:ext cx="6515100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预案</a:t>
            </a:r>
            <a:endParaRPr lang="en-US" sz="2400" dirty="0"/>
          </a:p>
        </p:txBody>
      </p:sp>
      <p:sp>
        <p:nvSpPr>
          <p:cNvPr id="17" name="Text 8"/>
          <p:cNvSpPr txBox="1"/>
          <p:nvPr/>
        </p:nvSpPr>
        <p:spPr>
          <a:xfrm>
            <a:off x="4914900" y="4858207"/>
            <a:ext cx="6515100" cy="2770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55607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最坏情况发生时，我怎么不出局？永远保留东山再起的筹码</a:t>
            </a:r>
            <a:endParaRPr lang="en-US" sz="1300" dirty="0"/>
          </a:p>
        </p:txBody>
      </p:sp>
      <p:sp>
        <p:nvSpPr>
          <p:cNvPr id="18" name="Shape 9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9" name="Text 10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RISK CONTROL</a:t>
            </a:r>
            <a:endParaRPr lang="en-US" sz="1000" dirty="0"/>
          </a:p>
        </p:txBody>
      </p:sp>
      <p:sp>
        <p:nvSpPr>
          <p:cNvPr id="20" name="Text 11"/>
          <p:cNvSpPr txBox="1"/>
          <p:nvPr/>
        </p:nvSpPr>
        <p:spPr>
          <a:xfrm>
            <a:off x="571500" y="1000354"/>
            <a:ext cx="1981505" cy="274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如何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避免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失败？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三条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硬规矩</a:t>
            </a:r>
            <a:endParaRPr lang="en-US" sz="3600" dirty="0"/>
          </a:p>
        </p:txBody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6"/>
          <a:srcRect t="-400" b="-400"/>
          <a:stretch>
            <a:fillRect/>
          </a:stretch>
        </p:blipFill>
        <p:spPr>
          <a:xfrm>
            <a:off x="571500" y="3933749"/>
            <a:ext cx="571500" cy="38405"/>
          </a:xfrm>
          <a:prstGeom prst="rect">
            <a:avLst/>
          </a:prstGeom>
        </p:spPr>
      </p:pic>
      <p:sp>
        <p:nvSpPr>
          <p:cNvPr id="22" name="Text 12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405786" y="736092"/>
            <a:ext cx="7381951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300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PERFORMANCE EVOLUTION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1579169" y="1174090"/>
            <a:ext cx="9036101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性能提升 </a:t>
            </a:r>
            <a:r>
              <a:rPr lang="en-US" sz="72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100万倍</a:t>
            </a:r>
            <a:endParaRPr lang="en-US" sz="7200" dirty="0"/>
          </a:p>
        </p:txBody>
      </p:sp>
      <p:sp>
        <p:nvSpPr>
          <p:cNvPr id="6" name="Shape 4"/>
          <p:cNvSpPr/>
          <p:nvPr/>
        </p:nvSpPr>
        <p:spPr>
          <a:xfrm>
            <a:off x="914400" y="2659990"/>
            <a:ext cx="4800600" cy="3276295"/>
          </a:xfrm>
          <a:prstGeom prst="roundRect">
            <a:avLst>
              <a:gd name="adj" fmla="val 2596"/>
            </a:avLst>
          </a:prstGeom>
          <a:solidFill>
            <a:srgbClr val="FFFFFF">
              <a:alpha val="3000"/>
            </a:srgbClr>
          </a:solidFill>
          <a:ln w="12700">
            <a:solidFill>
              <a:srgbClr val="FFFFFF">
                <a:alpha val="10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2795321" y="3050438"/>
            <a:ext cx="1047902" cy="409651"/>
          </a:xfrm>
          <a:prstGeom prst="roundRect">
            <a:avLst>
              <a:gd name="adj" fmla="val 207641"/>
            </a:avLst>
          </a:prstGeom>
          <a:solidFill>
            <a:srgbClr val="FFFFFF">
              <a:alpha val="1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2766974" y="3050438"/>
            <a:ext cx="1105510" cy="4096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28600" tIns="76200" rIns="228600" bIns="7620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50 年前</a:t>
            </a:r>
            <a:endParaRPr lang="en-US" sz="13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1"/>
          <a:srcRect l="-15" r="-15"/>
          <a:stretch>
            <a:fillRect/>
          </a:stretch>
        </p:blipFill>
        <p:spPr>
          <a:xfrm>
            <a:off x="3124505" y="3822192"/>
            <a:ext cx="381305" cy="609905"/>
          </a:xfrm>
          <a:prstGeom prst="rect">
            <a:avLst/>
          </a:prstGeom>
        </p:spPr>
      </p:pic>
      <p:sp>
        <p:nvSpPr>
          <p:cNvPr id="10" name="Text 7"/>
          <p:cNvSpPr txBox="1"/>
          <p:nvPr/>
        </p:nvSpPr>
        <p:spPr>
          <a:xfrm>
            <a:off x="2464308" y="4794199"/>
            <a:ext cx="1708099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只能实现固定规则</a:t>
            </a:r>
            <a:endParaRPr lang="en-US" sz="1500" dirty="0"/>
          </a:p>
        </p:txBody>
      </p:sp>
      <p:sp>
        <p:nvSpPr>
          <p:cNvPr id="11" name="Text 8"/>
          <p:cNvSpPr txBox="1"/>
          <p:nvPr/>
        </p:nvSpPr>
        <p:spPr>
          <a:xfrm>
            <a:off x="2361895" y="5174590"/>
            <a:ext cx="1912925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红绿灯 · 电梯门</a:t>
            </a:r>
            <a:endParaRPr lang="en-US" sz="18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2"/>
          <a:srcRect t="-120" b="-120"/>
          <a:stretch>
            <a:fillRect/>
          </a:stretch>
        </p:blipFill>
        <p:spPr>
          <a:xfrm>
            <a:off x="5976518" y="3705149"/>
            <a:ext cx="237744" cy="38130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6476695" y="2659990"/>
            <a:ext cx="4800600" cy="3276295"/>
          </a:xfrm>
          <a:prstGeom prst="roundRect">
            <a:avLst>
              <a:gd name="adj" fmla="val 2596"/>
            </a:avLst>
          </a:prstGeom>
          <a:solidFill>
            <a:srgbClr val="C9A84C">
              <a:alpha val="5000"/>
            </a:srgbClr>
          </a:solidFill>
          <a:ln w="12700">
            <a:solidFill>
              <a:srgbClr val="C9A84C">
                <a:alpha val="30000"/>
              </a:srgbClr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477402" y="3050438"/>
            <a:ext cx="800100" cy="409651"/>
          </a:xfrm>
          <a:prstGeom prst="roundRect">
            <a:avLst>
              <a:gd name="adj" fmla="val 207641"/>
            </a:avLst>
          </a:prstGeom>
          <a:solidFill>
            <a:srgbClr val="C9A84C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449056" y="3050438"/>
            <a:ext cx="857707" cy="4096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228600" tIns="76200" rIns="228600" bIns="7620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6104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今天</a:t>
            </a:r>
            <a:endParaRPr lang="en-US" sz="130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72500" y="3822192"/>
            <a:ext cx="609905" cy="609905"/>
          </a:xfrm>
          <a:prstGeom prst="rect">
            <a:avLst/>
          </a:prstGeom>
        </p:spPr>
      </p:pic>
      <p:sp>
        <p:nvSpPr>
          <p:cNvPr id="17" name="Text 12"/>
          <p:cNvSpPr txBox="1"/>
          <p:nvPr/>
        </p:nvSpPr>
        <p:spPr>
          <a:xfrm>
            <a:off x="7834579" y="4794199"/>
            <a:ext cx="2088490" cy="3054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成为智能手机大脑</a:t>
            </a:r>
            <a:endParaRPr lang="en-US" sz="1500" dirty="0"/>
          </a:p>
        </p:txBody>
      </p:sp>
      <p:sp>
        <p:nvSpPr>
          <p:cNvPr id="18" name="Text 13"/>
          <p:cNvSpPr txBox="1"/>
          <p:nvPr/>
        </p:nvSpPr>
        <p:spPr>
          <a:xfrm>
            <a:off x="7728509" y="5174590"/>
            <a:ext cx="2301545" cy="3721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拍照 · 本地 AI 计算</a:t>
            </a:r>
            <a:endParaRPr lang="en-US" sz="1800" dirty="0"/>
          </a:p>
        </p:txBody>
      </p:sp>
      <p:sp>
        <p:nvSpPr>
          <p:cNvPr id="19" name="Text 1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238805" y="0"/>
            <a:ext cx="895380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alphaModFix amt="3000"/>
          </a:blip>
          <a:srcRect l="-2" r="-2"/>
          <a:stretch>
            <a:fillRect/>
          </a:stretch>
        </p:blipFill>
        <p:spPr>
          <a:xfrm>
            <a:off x="3238805" y="0"/>
            <a:ext cx="8953805" cy="68580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000500" y="2009851"/>
            <a:ext cx="7429500" cy="9144"/>
          </a:xfrm>
          <a:prstGeom prst="rect">
            <a:avLst/>
          </a:prstGeom>
          <a:solidFill>
            <a:srgbClr val="E0E0E0"/>
          </a:solidFill>
          <a:ln w="12700">
            <a:solidFill>
              <a:srgbClr val="E0E0E0">
                <a:alpha val="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 l="-2644" r="-2644"/>
          <a:stretch>
            <a:fillRect/>
          </a:stretch>
        </p:blipFill>
        <p:spPr>
          <a:xfrm>
            <a:off x="4000500" y="619049"/>
            <a:ext cx="200254" cy="190195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200754" y="571500"/>
            <a:ext cx="2503627" cy="2862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kern="0" spc="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Risk Identification</a:t>
            </a:r>
            <a:endParaRPr lang="en-US" sz="1500" dirty="0"/>
          </a:p>
        </p:txBody>
      </p:sp>
      <p:sp>
        <p:nvSpPr>
          <p:cNvPr id="9" name="Text 5"/>
          <p:cNvSpPr txBox="1"/>
          <p:nvPr/>
        </p:nvSpPr>
        <p:spPr>
          <a:xfrm>
            <a:off x="4000500" y="972007"/>
            <a:ext cx="7530084" cy="7525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在你想要发展的复利领域中，</a:t>
            </a:r>
            <a:endParaRPr lang="en-US" sz="2100" dirty="0"/>
          </a:p>
          <a:p>
            <a:pPr marL="0" indent="0" algn="l">
              <a:buNone/>
            </a:pP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什么样的</a:t>
            </a:r>
            <a:r>
              <a:rPr lang="zh-CN" alt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行为</a:t>
            </a:r>
            <a:r>
              <a:rPr lang="en-US" sz="21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会导致彻底的失败？</a:t>
            </a:r>
            <a:endParaRPr lang="en-US" sz="2100" dirty="0"/>
          </a:p>
        </p:txBody>
      </p:sp>
      <p:sp>
        <p:nvSpPr>
          <p:cNvPr id="10" name="Text 6"/>
          <p:cNvSpPr txBox="1"/>
          <p:nvPr/>
        </p:nvSpPr>
        <p:spPr>
          <a:xfrm>
            <a:off x="4000500" y="2394814"/>
            <a:ext cx="7620610" cy="2578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666666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为了避免上述失败，请列出三条绝对不能触碰的“红线”：</a:t>
            </a:r>
            <a:endParaRPr lang="en-US" sz="1300" dirty="0"/>
          </a:p>
        </p:txBody>
      </p:sp>
      <p:sp>
        <p:nvSpPr>
          <p:cNvPr id="11" name="Shape 7"/>
          <p:cNvSpPr/>
          <p:nvPr/>
        </p:nvSpPr>
        <p:spPr>
          <a:xfrm>
            <a:off x="4000500" y="2937967"/>
            <a:ext cx="7429500" cy="838505"/>
          </a:xfrm>
          <a:prstGeom prst="roundRect">
            <a:avLst>
              <a:gd name="adj" fmla="val 29741"/>
            </a:avLst>
          </a:prstGeom>
          <a:solidFill>
            <a:srgbClr val="F8F9FC"/>
          </a:solidFill>
          <a:effectLst>
            <a:outerShdw blurRad="63500" dist="381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4000500" y="2937967"/>
            <a:ext cx="47549" cy="838505"/>
          </a:xfrm>
          <a:prstGeom prst="roundRect">
            <a:avLst>
              <a:gd name="adj" fmla="val 524473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13" name="Text 9"/>
          <p:cNvSpPr txBox="1"/>
          <p:nvPr/>
        </p:nvSpPr>
        <p:spPr>
          <a:xfrm>
            <a:off x="4334256" y="3128162"/>
            <a:ext cx="553212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E0E6ED"/>
                </a:solidFill>
                <a:latin typeface="Arial" panose="020B0604020202090204" pitchFamily="34" charset="0"/>
                <a:ea typeface="Arial" panose="020B0604020202090204" pitchFamily="34" charset="-122"/>
                <a:cs typeface="Arial" panose="020B0604020202090204" pitchFamily="34" charset="-120"/>
              </a:rPr>
              <a:t>01</a:t>
            </a:r>
            <a:endParaRPr lang="en-US" sz="2400" dirty="0"/>
          </a:p>
        </p:txBody>
      </p:sp>
      <p:sp>
        <p:nvSpPr>
          <p:cNvPr id="14" name="Shape 10"/>
          <p:cNvSpPr/>
          <p:nvPr/>
        </p:nvSpPr>
        <p:spPr>
          <a:xfrm>
            <a:off x="5048402" y="3513125"/>
            <a:ext cx="6096305" cy="19202"/>
          </a:xfrm>
          <a:prstGeom prst="rect">
            <a:avLst/>
          </a:prstGeom>
          <a:solidFill>
            <a:srgbClr val="CBD5E1"/>
          </a:solidFill>
          <a:ln w="12700">
            <a:solidFill>
              <a:srgbClr val="CBD5E1">
                <a:alpha val="0"/>
              </a:srgbClr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4000500" y="3966667"/>
            <a:ext cx="7429500" cy="838505"/>
          </a:xfrm>
          <a:prstGeom prst="roundRect">
            <a:avLst>
              <a:gd name="adj" fmla="val 29741"/>
            </a:avLst>
          </a:prstGeom>
          <a:solidFill>
            <a:srgbClr val="F8F9FC"/>
          </a:solidFill>
          <a:effectLst>
            <a:outerShdw blurRad="63500" dist="381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4000500" y="3966667"/>
            <a:ext cx="47549" cy="838505"/>
          </a:xfrm>
          <a:prstGeom prst="roundRect">
            <a:avLst>
              <a:gd name="adj" fmla="val 524473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17" name="Text 13"/>
          <p:cNvSpPr txBox="1"/>
          <p:nvPr/>
        </p:nvSpPr>
        <p:spPr>
          <a:xfrm>
            <a:off x="4334256" y="4156862"/>
            <a:ext cx="553212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E0E6ED"/>
                </a:solidFill>
                <a:latin typeface="Arial" panose="020B0604020202090204" pitchFamily="34" charset="0"/>
                <a:ea typeface="Arial" panose="020B0604020202090204" pitchFamily="34" charset="-122"/>
                <a:cs typeface="Arial" panose="020B0604020202090204" pitchFamily="34" charset="-120"/>
              </a:rPr>
              <a:t>02</a:t>
            </a:r>
            <a:endParaRPr lang="en-US" sz="2400" dirty="0"/>
          </a:p>
        </p:txBody>
      </p:sp>
      <p:sp>
        <p:nvSpPr>
          <p:cNvPr id="18" name="Shape 14"/>
          <p:cNvSpPr/>
          <p:nvPr/>
        </p:nvSpPr>
        <p:spPr>
          <a:xfrm>
            <a:off x="5048402" y="4541825"/>
            <a:ext cx="6096305" cy="19202"/>
          </a:xfrm>
          <a:prstGeom prst="rect">
            <a:avLst/>
          </a:prstGeom>
          <a:solidFill>
            <a:srgbClr val="CBD5E1"/>
          </a:solidFill>
          <a:ln w="12700">
            <a:solidFill>
              <a:srgbClr val="CBD5E1">
                <a:alpha val="0"/>
              </a:srgbClr>
            </a:solidFill>
            <a:prstDash val="solid"/>
          </a:ln>
        </p:spPr>
      </p:sp>
      <p:sp>
        <p:nvSpPr>
          <p:cNvPr id="19" name="Shape 15"/>
          <p:cNvSpPr/>
          <p:nvPr/>
        </p:nvSpPr>
        <p:spPr>
          <a:xfrm>
            <a:off x="4000500" y="4995367"/>
            <a:ext cx="7429500" cy="838505"/>
          </a:xfrm>
          <a:prstGeom prst="roundRect">
            <a:avLst>
              <a:gd name="adj" fmla="val 29741"/>
            </a:avLst>
          </a:prstGeom>
          <a:solidFill>
            <a:srgbClr val="F8F9FC"/>
          </a:solidFill>
          <a:effectLst>
            <a:outerShdw blurRad="63500" dist="381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20" name="Shape 16"/>
          <p:cNvSpPr/>
          <p:nvPr/>
        </p:nvSpPr>
        <p:spPr>
          <a:xfrm>
            <a:off x="4000500" y="4995367"/>
            <a:ext cx="47549" cy="838505"/>
          </a:xfrm>
          <a:prstGeom prst="roundRect">
            <a:avLst>
              <a:gd name="adj" fmla="val 524473"/>
            </a:avLst>
          </a:prstGeom>
          <a:solidFill>
            <a:srgbClr val="C9A84C"/>
          </a:solidFill>
          <a:ln w="12700">
            <a:solidFill>
              <a:srgbClr val="C9A84C">
                <a:alpha val="0"/>
              </a:srgbClr>
            </a:solidFill>
            <a:prstDash val="solid"/>
          </a:ln>
        </p:spPr>
      </p:sp>
      <p:sp>
        <p:nvSpPr>
          <p:cNvPr id="21" name="Text 17"/>
          <p:cNvSpPr txBox="1"/>
          <p:nvPr/>
        </p:nvSpPr>
        <p:spPr>
          <a:xfrm>
            <a:off x="4334256" y="5185562"/>
            <a:ext cx="553212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E0E6ED"/>
                </a:solidFill>
                <a:latin typeface="Arial" panose="020B0604020202090204" pitchFamily="34" charset="0"/>
                <a:ea typeface="Arial" panose="020B0604020202090204" pitchFamily="34" charset="-122"/>
                <a:cs typeface="Arial" panose="020B0604020202090204" pitchFamily="34" charset="-120"/>
              </a:rPr>
              <a:t>03</a:t>
            </a:r>
            <a:endParaRPr lang="en-US" sz="2400" dirty="0"/>
          </a:p>
        </p:txBody>
      </p:sp>
      <p:sp>
        <p:nvSpPr>
          <p:cNvPr id="22" name="Shape 18"/>
          <p:cNvSpPr/>
          <p:nvPr/>
        </p:nvSpPr>
        <p:spPr>
          <a:xfrm>
            <a:off x="5048402" y="5570525"/>
            <a:ext cx="6096305" cy="19202"/>
          </a:xfrm>
          <a:prstGeom prst="rect">
            <a:avLst/>
          </a:prstGeom>
          <a:solidFill>
            <a:srgbClr val="CBD5E1"/>
          </a:solidFill>
          <a:ln w="12700">
            <a:solidFill>
              <a:srgbClr val="CBD5E1">
                <a:alpha val="0"/>
              </a:srgbClr>
            </a:solidFill>
            <a:prstDash val="solid"/>
          </a:ln>
        </p:spPr>
      </p:sp>
      <p:sp>
        <p:nvSpPr>
          <p:cNvPr id="23" name="Text 19"/>
          <p:cNvSpPr txBox="1"/>
          <p:nvPr/>
        </p:nvSpPr>
        <p:spPr>
          <a:xfrm>
            <a:off x="5048402" y="3199486"/>
            <a:ext cx="156911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不为清单第一条...</a:t>
            </a:r>
            <a:endParaRPr lang="en-US" sz="1300" dirty="0"/>
          </a:p>
        </p:txBody>
      </p:sp>
      <p:sp>
        <p:nvSpPr>
          <p:cNvPr id="24" name="Text 20"/>
          <p:cNvSpPr txBox="1"/>
          <p:nvPr/>
        </p:nvSpPr>
        <p:spPr>
          <a:xfrm>
            <a:off x="5048402" y="4228186"/>
            <a:ext cx="156911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不为清单第二条...</a:t>
            </a:r>
            <a:endParaRPr lang="en-US" sz="1300" dirty="0"/>
          </a:p>
        </p:txBody>
      </p:sp>
      <p:sp>
        <p:nvSpPr>
          <p:cNvPr id="25" name="Text 21"/>
          <p:cNvSpPr txBox="1"/>
          <p:nvPr/>
        </p:nvSpPr>
        <p:spPr>
          <a:xfrm>
            <a:off x="5048402" y="5256886"/>
            <a:ext cx="1569110" cy="2478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不为清单第三条...</a:t>
            </a:r>
            <a:endParaRPr lang="en-US" sz="1300" dirty="0"/>
          </a:p>
        </p:txBody>
      </p:sp>
      <p:sp>
        <p:nvSpPr>
          <p:cNvPr id="26" name="Shape 22"/>
          <p:cNvSpPr/>
          <p:nvPr/>
        </p:nvSpPr>
        <p:spPr>
          <a:xfrm>
            <a:off x="0" y="0"/>
            <a:ext cx="323880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7" name="Text 23"/>
          <p:cNvSpPr txBox="1"/>
          <p:nvPr/>
        </p:nvSpPr>
        <p:spPr>
          <a:xfrm>
            <a:off x="571500" y="571500"/>
            <a:ext cx="217993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REFLECTION</a:t>
            </a:r>
            <a:endParaRPr lang="en-US" sz="1000" dirty="0"/>
          </a:p>
        </p:txBody>
      </p:sp>
      <p:sp>
        <p:nvSpPr>
          <p:cNvPr id="28" name="Text 24"/>
          <p:cNvSpPr txBox="1"/>
          <p:nvPr/>
        </p:nvSpPr>
        <p:spPr>
          <a:xfrm>
            <a:off x="571500" y="1000354"/>
            <a:ext cx="2179930" cy="19248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思考：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避免失败的</a:t>
            </a:r>
            <a:endParaRPr lang="en-US" sz="3100" dirty="0"/>
          </a:p>
          <a:p>
            <a:pPr marL="0" indent="0" algn="l">
              <a:buNone/>
            </a:pPr>
            <a:r>
              <a:rPr lang="en-US" sz="31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“不为清单”</a:t>
            </a:r>
            <a:endParaRPr lang="en-US" sz="3100" dirty="0"/>
          </a:p>
        </p:txBody>
      </p:sp>
      <p:pic>
        <p:nvPicPr>
          <p:cNvPr id="29" name="Image 2" descr="preencoded.png"/>
          <p:cNvPicPr>
            <a:picLocks noChangeAspect="1"/>
          </p:cNvPicPr>
          <p:nvPr/>
        </p:nvPicPr>
        <p:blipFill>
          <a:blip r:embed="rId3"/>
          <a:srcRect t="-400" b="-400"/>
          <a:stretch>
            <a:fillRect/>
          </a:stretch>
        </p:blipFill>
        <p:spPr>
          <a:xfrm>
            <a:off x="571500" y="3110789"/>
            <a:ext cx="571500" cy="38405"/>
          </a:xfrm>
          <a:prstGeom prst="rect">
            <a:avLst/>
          </a:prstGeom>
        </p:spPr>
      </p:pic>
      <p:sp>
        <p:nvSpPr>
          <p:cNvPr id="30" name="Text 25"/>
          <p:cNvSpPr txBox="1"/>
          <p:nvPr/>
        </p:nvSpPr>
        <p:spPr>
          <a:xfrm>
            <a:off x="571500" y="6115507"/>
            <a:ext cx="226314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5556" r="5556"/>
          <a:stretch>
            <a:fillRect/>
          </a:stretch>
        </p:blipFill>
        <p:spPr>
          <a:xfrm>
            <a:off x="3047695" y="0"/>
            <a:ext cx="9144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047695" y="0"/>
            <a:ext cx="9144000" cy="685800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000500" y="1457554"/>
            <a:ext cx="457200" cy="457200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4002" y="1591056"/>
            <a:ext cx="190195" cy="190195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686300" y="1495044"/>
            <a:ext cx="6934810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风险管理</a:t>
            </a:r>
            <a:endParaRPr lang="en-US" sz="1600" dirty="0"/>
          </a:p>
        </p:txBody>
      </p:sp>
      <p:sp>
        <p:nvSpPr>
          <p:cNvPr id="9" name="Text 5"/>
          <p:cNvSpPr txBox="1"/>
          <p:nvPr/>
        </p:nvSpPr>
        <p:spPr>
          <a:xfrm>
            <a:off x="4686300" y="1826971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A647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“四大金刚”消费型保险，部分人额外配储蓄险</a:t>
            </a:r>
            <a:endParaRPr lang="en-US" sz="1200" dirty="0"/>
          </a:p>
        </p:txBody>
      </p:sp>
      <p:sp>
        <p:nvSpPr>
          <p:cNvPr id="10" name="Shape 6"/>
          <p:cNvSpPr/>
          <p:nvPr/>
        </p:nvSpPr>
        <p:spPr>
          <a:xfrm>
            <a:off x="4000500" y="2293315"/>
            <a:ext cx="457200" cy="457200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34002" y="2426818"/>
            <a:ext cx="190195" cy="190195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4686300" y="2331720"/>
            <a:ext cx="6934810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避免投机</a:t>
            </a:r>
            <a:endParaRPr lang="en-US" sz="1600" dirty="0"/>
          </a:p>
        </p:txBody>
      </p:sp>
      <p:sp>
        <p:nvSpPr>
          <p:cNvPr id="13" name="Text 8"/>
          <p:cNvSpPr txBox="1"/>
          <p:nvPr/>
        </p:nvSpPr>
        <p:spPr>
          <a:xfrm>
            <a:off x="4686300" y="2662733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A647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不投垃圾资产、不加杠杆、不预测短期涨跌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4000500" y="3129991"/>
            <a:ext cx="457200" cy="457200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34002" y="3263494"/>
            <a:ext cx="190195" cy="190195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4686300" y="3168396"/>
            <a:ext cx="6934810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安全边际</a:t>
            </a:r>
            <a:endParaRPr lang="en-US" sz="1600" dirty="0"/>
          </a:p>
        </p:txBody>
      </p:sp>
      <p:sp>
        <p:nvSpPr>
          <p:cNvPr id="17" name="Text 11"/>
          <p:cNvSpPr txBox="1"/>
          <p:nvPr/>
        </p:nvSpPr>
        <p:spPr>
          <a:xfrm>
            <a:off x="4686300" y="3499409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A647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负债率管理、现金流管理，确保极端情况下生存无忧</a:t>
            </a:r>
            <a:endParaRPr lang="en-US" sz="1200" dirty="0"/>
          </a:p>
        </p:txBody>
      </p:sp>
      <p:sp>
        <p:nvSpPr>
          <p:cNvPr id="18" name="Shape 12"/>
          <p:cNvSpPr/>
          <p:nvPr/>
        </p:nvSpPr>
        <p:spPr>
          <a:xfrm>
            <a:off x="4000500" y="3965753"/>
            <a:ext cx="457200" cy="457200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34002" y="4099255"/>
            <a:ext cx="190195" cy="190195"/>
          </a:xfrm>
          <a:prstGeom prst="rect">
            <a:avLst/>
          </a:prstGeom>
        </p:spPr>
      </p:pic>
      <p:sp>
        <p:nvSpPr>
          <p:cNvPr id="20" name="Text 13"/>
          <p:cNvSpPr txBox="1"/>
          <p:nvPr/>
        </p:nvSpPr>
        <p:spPr>
          <a:xfrm>
            <a:off x="4686300" y="4004158"/>
            <a:ext cx="6934810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资金属性</a:t>
            </a:r>
            <a:endParaRPr lang="en-US" sz="1600" dirty="0"/>
          </a:p>
        </p:txBody>
      </p:sp>
      <p:sp>
        <p:nvSpPr>
          <p:cNvPr id="21" name="Text 14"/>
          <p:cNvSpPr txBox="1"/>
          <p:nvPr/>
        </p:nvSpPr>
        <p:spPr>
          <a:xfrm>
            <a:off x="4686300" y="4336085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A647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明确区分活钱、保钱、稳钱、长钱，专款专用</a:t>
            </a:r>
            <a:endParaRPr lang="en-US" sz="1200" dirty="0"/>
          </a:p>
        </p:txBody>
      </p:sp>
      <p:sp>
        <p:nvSpPr>
          <p:cNvPr id="22" name="Shape 15"/>
          <p:cNvSpPr/>
          <p:nvPr/>
        </p:nvSpPr>
        <p:spPr>
          <a:xfrm>
            <a:off x="4000500" y="4802429"/>
            <a:ext cx="457200" cy="457200"/>
          </a:xfrm>
          <a:prstGeom prst="ellipse">
            <a:avLst/>
          </a:prstGeom>
          <a:solidFill>
            <a:srgbClr val="061040">
              <a:alpha val="5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6"/>
          <a:srcRect l="-1282" r="-1282"/>
          <a:stretch>
            <a:fillRect/>
          </a:stretch>
        </p:blipFill>
        <p:spPr>
          <a:xfrm>
            <a:off x="4119372" y="4935931"/>
            <a:ext cx="219456" cy="190195"/>
          </a:xfrm>
          <a:prstGeom prst="rect">
            <a:avLst/>
          </a:prstGeom>
        </p:spPr>
      </p:pic>
      <p:sp>
        <p:nvSpPr>
          <p:cNvPr id="24" name="Text 16"/>
          <p:cNvSpPr txBox="1"/>
          <p:nvPr/>
        </p:nvSpPr>
        <p:spPr>
          <a:xfrm>
            <a:off x="4686300" y="4840834"/>
            <a:ext cx="6934810" cy="295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资产配置</a:t>
            </a:r>
            <a:endParaRPr lang="en-US" sz="1600" dirty="0"/>
          </a:p>
        </p:txBody>
      </p:sp>
      <p:sp>
        <p:nvSpPr>
          <p:cNvPr id="25" name="Text 17"/>
          <p:cNvSpPr txBox="1"/>
          <p:nvPr/>
        </p:nvSpPr>
        <p:spPr>
          <a:xfrm>
            <a:off x="4686300" y="5171846"/>
            <a:ext cx="6934810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5A647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坚持多地区、多品种投资，利用资产负相关性实现风险对冲</a:t>
            </a:r>
            <a:endParaRPr lang="en-US" sz="1200" dirty="0"/>
          </a:p>
        </p:txBody>
      </p:sp>
      <p:sp>
        <p:nvSpPr>
          <p:cNvPr id="26" name="Shape 18"/>
          <p:cNvSpPr/>
          <p:nvPr/>
        </p:nvSpPr>
        <p:spPr>
          <a:xfrm>
            <a:off x="0" y="0"/>
            <a:ext cx="3047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7" name="Text 19"/>
          <p:cNvSpPr txBox="1"/>
          <p:nvPr/>
        </p:nvSpPr>
        <p:spPr>
          <a:xfrm>
            <a:off x="571500" y="571500"/>
            <a:ext cx="19815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INVESTMENT TAO</a:t>
            </a:r>
            <a:endParaRPr lang="en-US" sz="1000" dirty="0"/>
          </a:p>
        </p:txBody>
      </p:sp>
      <p:sp>
        <p:nvSpPr>
          <p:cNvPr id="28" name="Text 20"/>
          <p:cNvSpPr txBox="1"/>
          <p:nvPr/>
        </p:nvSpPr>
        <p:spPr>
          <a:xfrm>
            <a:off x="571500" y="1000354"/>
            <a:ext cx="1981505" cy="274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私董会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投资之道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——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先求不败</a:t>
            </a:r>
            <a:endParaRPr lang="en-US" sz="3600" dirty="0"/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7"/>
          <a:srcRect t="-400" b="-400"/>
          <a:stretch>
            <a:fillRect/>
          </a:stretch>
        </p:blipFill>
        <p:spPr>
          <a:xfrm>
            <a:off x="571500" y="3933749"/>
            <a:ext cx="571500" cy="38405"/>
          </a:xfrm>
          <a:prstGeom prst="rect">
            <a:avLst/>
          </a:prstGeom>
        </p:spPr>
      </p:pic>
      <p:sp>
        <p:nvSpPr>
          <p:cNvPr id="30" name="Text 21"/>
          <p:cNvSpPr txBox="1"/>
          <p:nvPr/>
        </p:nvSpPr>
        <p:spPr>
          <a:xfrm>
            <a:off x="571500" y="6115507"/>
            <a:ext cx="2057400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kern="0" spc="75" dirty="0">
                <a:solidFill>
                  <a:srgbClr val="FFFFFF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9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761695" y="1143000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5000" dirty="0"/>
          </a:p>
        </p:txBody>
      </p:sp>
      <p:sp>
        <p:nvSpPr>
          <p:cNvPr id="5" name="Text 3"/>
          <p:cNvSpPr txBox="1"/>
          <p:nvPr/>
        </p:nvSpPr>
        <p:spPr>
          <a:xfrm rot="10800000">
            <a:off x="10584180" y="3810305"/>
            <a:ext cx="1211580" cy="19056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0" dirty="0">
                <a:solidFill>
                  <a:srgbClr val="FFFFFF">
                    <a:alpha val="5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”</a:t>
            </a:r>
            <a:endParaRPr lang="en-US" sz="15000" dirty="0"/>
          </a:p>
        </p:txBody>
      </p:sp>
      <p:sp>
        <p:nvSpPr>
          <p:cNvPr id="6" name="Text 4"/>
          <p:cNvSpPr txBox="1"/>
          <p:nvPr/>
        </p:nvSpPr>
        <p:spPr>
          <a:xfrm>
            <a:off x="4336999" y="2247595"/>
            <a:ext cx="3527755" cy="68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kern="0" spc="150" dirty="0">
                <a:solidFill>
                  <a:srgbClr val="E0E8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投资的秘诀是</a:t>
            </a:r>
            <a:endParaRPr lang="en-US" sz="3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20" b="-420"/>
          <a:stretch>
            <a:fillRect/>
          </a:stretch>
        </p:blipFill>
        <p:spPr>
          <a:xfrm>
            <a:off x="5715000" y="3448202"/>
            <a:ext cx="761695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775411" y="3866998"/>
            <a:ext cx="10640873" cy="7434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5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当</a:t>
            </a:r>
            <a:r>
              <a:rPr lang="en-US" sz="45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闪电</a:t>
            </a:r>
            <a:r>
              <a:rPr lang="en-US" sz="45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劈下来的时候，你最好在场 </a:t>
            </a:r>
            <a:endParaRPr lang="en-US" sz="4500" dirty="0"/>
          </a:p>
        </p:txBody>
      </p:sp>
      <p:sp>
        <p:nvSpPr>
          <p:cNvPr id="9" name="Text 6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>
            <a:alphaModFix amt="10000"/>
          </a:blip>
          <a:srcRect t="7811" b="781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5639105"/>
            <a:ext cx="12191695" cy="1218895"/>
          </a:xfrm>
          <a:prstGeom prst="rect">
            <a:avLst/>
          </a:prstGeom>
          <a:solidFill>
            <a:srgbClr val="F9FAFB">
              <a:alpha val="5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0" y="0"/>
            <a:ext cx="12191695" cy="1524305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rcRect t="-401" b="-401"/>
          <a:stretch>
            <a:fillRect/>
          </a:stretch>
        </p:blipFill>
        <p:spPr>
          <a:xfrm>
            <a:off x="0" y="1485900"/>
            <a:ext cx="12191695" cy="38405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9627718" y="5524805"/>
            <a:ext cx="2294230" cy="171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500" b="1" dirty="0">
                <a:solidFill>
                  <a:srgbClr val="0B1D6E">
                    <a:alpha val="8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06</a:t>
            </a:r>
            <a:endParaRPr lang="en-US" sz="13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 t="-400" b="-400"/>
          <a:stretch>
            <a:fillRect/>
          </a:stretch>
        </p:blipFill>
        <p:spPr>
          <a:xfrm>
            <a:off x="5639105" y="5890565"/>
            <a:ext cx="914400" cy="3840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alphaModFix amt="80000"/>
          </a:blip>
          <a:srcRect/>
          <a:stretch>
            <a:fillRect/>
          </a:stretch>
        </p:blipFill>
        <p:spPr>
          <a:xfrm>
            <a:off x="5715000" y="2386584"/>
            <a:ext cx="761695" cy="761695"/>
          </a:xfrm>
          <a:prstGeom prst="rect">
            <a:avLst/>
          </a:prstGeom>
        </p:spPr>
      </p:pic>
      <p:sp>
        <p:nvSpPr>
          <p:cNvPr id="11" name="Text 5"/>
          <p:cNvSpPr txBox="1"/>
          <p:nvPr/>
        </p:nvSpPr>
        <p:spPr>
          <a:xfrm>
            <a:off x="4148633" y="3482035"/>
            <a:ext cx="3895344" cy="914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0B1D6E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中场休息</a:t>
            </a:r>
            <a:endParaRPr lang="en-US" sz="6000" dirty="0"/>
          </a:p>
        </p:txBody>
      </p:sp>
      <p:sp>
        <p:nvSpPr>
          <p:cNvPr id="12" name="Text 6"/>
          <p:cNvSpPr txBox="1"/>
          <p:nvPr/>
        </p:nvSpPr>
        <p:spPr>
          <a:xfrm>
            <a:off x="3983126" y="4701845"/>
            <a:ext cx="4229100" cy="7342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7A84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休息一下，是为了更好地出发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7A849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请各位稍作调整，15分钟后继续精彩内容 </a:t>
            </a:r>
            <a:endParaRPr lang="en-US" sz="1800" dirty="0"/>
          </a:p>
        </p:txBody>
      </p:sp>
      <p:sp>
        <p:nvSpPr>
          <p:cNvPr id="13" name="Text 7"/>
          <p:cNvSpPr txBox="1"/>
          <p:nvPr/>
        </p:nvSpPr>
        <p:spPr>
          <a:xfrm>
            <a:off x="761695" y="476402"/>
            <a:ext cx="1276502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kern="0" spc="150" dirty="0">
                <a:solidFill>
                  <a:srgbClr val="C9A84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INTERMISSION</a:t>
            </a:r>
            <a:endParaRPr lang="en-US" sz="1000" dirty="0"/>
          </a:p>
        </p:txBody>
      </p:sp>
      <p:sp>
        <p:nvSpPr>
          <p:cNvPr id="14" name="Text 8"/>
          <p:cNvSpPr txBox="1"/>
          <p:nvPr/>
        </p:nvSpPr>
        <p:spPr>
          <a:xfrm>
            <a:off x="761695" y="714146"/>
            <a:ext cx="2375611" cy="6675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稍事休息</a:t>
            </a:r>
            <a:endParaRPr lang="en-US" sz="3600" dirty="0"/>
          </a:p>
        </p:txBody>
      </p:sp>
      <p:sp>
        <p:nvSpPr>
          <p:cNvPr id="15" name="Text 9"/>
          <p:cNvSpPr txBox="1"/>
          <p:nvPr/>
        </p:nvSpPr>
        <p:spPr>
          <a:xfrm>
            <a:off x="9503359" y="952805"/>
            <a:ext cx="2088490" cy="1911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1381125" y="2773680"/>
            <a:ext cx="9757410" cy="8959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4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明白知道要干什么，不能干什么，</a:t>
            </a:r>
            <a:endParaRPr lang="zh-CN" altLang="en-US" sz="4000" b="1" kern="0" spc="-75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zh-CN" altLang="en-US" sz="4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为什么</a:t>
            </a:r>
            <a:r>
              <a:rPr lang="zh-CN" altLang="en-US" sz="40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获得复利还是这么难？</a:t>
            </a:r>
            <a:endParaRPr lang="zh-CN" altLang="en-US" sz="4000" b="1" kern="0" spc="-75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157345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332740" y="2757805"/>
            <a:ext cx="11535410" cy="9118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我们都被成功故事骗了：假、大、</a:t>
            </a: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空</a:t>
            </a:r>
            <a:endParaRPr lang="zh-CN" altLang="en-US" sz="5400" b="1" kern="0" spc="-75" dirty="0">
              <a:solidFill>
                <a:srgbClr val="FFFFFF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PingFang SC" panose="020B0400000000000000" pitchFamily="34" charset="-12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2758745" y="2011680"/>
            <a:ext cx="969264" cy="15243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0" dirty="0">
                <a:solidFill>
                  <a:srgbClr val="FFFFFF">
                    <a:alpha val="10000"/>
                  </a:srgbClr>
                </a:solidFill>
                <a:latin typeface="Times New Roman" panose="02020503050405090304" pitchFamily="34" charset="0"/>
                <a:ea typeface="Times New Roman" panose="02020503050405090304" pitchFamily="34" charset="-122"/>
                <a:cs typeface="Times New Roman" panose="02020503050405090304" pitchFamily="34" charset="-120"/>
              </a:rPr>
              <a:t>“</a:t>
            </a:r>
            <a:endParaRPr lang="en-US" sz="12000" dirty="0"/>
          </a:p>
        </p:txBody>
      </p:sp>
      <p:sp>
        <p:nvSpPr>
          <p:cNvPr id="6" name="Text 4"/>
          <p:cNvSpPr txBox="1"/>
          <p:nvPr/>
        </p:nvSpPr>
        <p:spPr>
          <a:xfrm>
            <a:off x="2542032" y="2773375"/>
            <a:ext cx="7116775" cy="8961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复利之道：最小阻力</a:t>
            </a:r>
            <a:endParaRPr lang="en-US" sz="5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046220"/>
            <a:ext cx="1143000" cy="384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75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4" name="Text 2"/>
          <p:cNvSpPr txBox="1"/>
          <p:nvPr/>
        </p:nvSpPr>
        <p:spPr>
          <a:xfrm>
            <a:off x="2750515" y="2106778"/>
            <a:ext cx="6701638" cy="9628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普通人高估意志力</a:t>
            </a:r>
            <a:endParaRPr lang="en-US" sz="5400" dirty="0"/>
          </a:p>
        </p:txBody>
      </p:sp>
      <p:sp>
        <p:nvSpPr>
          <p:cNvPr id="5" name="Text 3"/>
          <p:cNvSpPr txBox="1"/>
          <p:nvPr/>
        </p:nvSpPr>
        <p:spPr>
          <a:xfrm>
            <a:off x="3548786" y="3258007"/>
            <a:ext cx="5105095" cy="96286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kern="0" spc="-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高手降低阻力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t="-400" b="-400"/>
          <a:stretch>
            <a:fillRect/>
          </a:stretch>
        </p:blipFill>
        <p:spPr>
          <a:xfrm>
            <a:off x="5524805" y="4693615"/>
            <a:ext cx="1143000" cy="57607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48095"/>
            <a:ext cx="12382805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150" dirty="0">
                <a:solidFill>
                  <a:srgbClr val="FFFFFF">
                    <a:alpha val="4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2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5" name="Text 3"/>
          <p:cNvSpPr txBox="1"/>
          <p:nvPr/>
        </p:nvSpPr>
        <p:spPr>
          <a:xfrm>
            <a:off x="1136599" y="2738628"/>
            <a:ext cx="9927641" cy="8577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zh-CN" altLang="en-US" sz="5400" b="1" kern="0" spc="-75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发大愿，做小事</a:t>
            </a:r>
            <a:endParaRPr lang="en-US" sz="5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rcRect l="-80" r="-80"/>
          <a:stretch>
            <a:fillRect/>
          </a:stretch>
        </p:blipFill>
        <p:spPr>
          <a:xfrm>
            <a:off x="5524805" y="4071823"/>
            <a:ext cx="1143000" cy="47549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-95098" y="6277356"/>
            <a:ext cx="12382805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150" dirty="0">
                <a:solidFill>
                  <a:srgbClr val="FFFFFF">
                    <a:alpha val="50000"/>
                  </a:srgb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启昌财富私董会 · 复利人生大课</a:t>
            </a:r>
            <a:endParaRPr lang="en-US" sz="10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3333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rcRect l="-12" r="-12"/>
          <a:stretch>
            <a:fillRect/>
          </a:stretch>
        </p:blipFill>
        <p:spPr>
          <a:xfrm>
            <a:off x="761695" y="1619402"/>
            <a:ext cx="10668305" cy="1447495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2800807" y="2000707"/>
            <a:ext cx="6675120" cy="68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15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行为</a:t>
            </a:r>
            <a:r>
              <a:rPr lang="en-US" sz="3600" b="1" kern="0" spc="150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=</a:t>
            </a:r>
            <a:r>
              <a:rPr lang="en-US" sz="3600" b="1" kern="0" spc="15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动力</a:t>
            </a:r>
            <a:r>
              <a:rPr lang="en-US" sz="3600" b="1" kern="0" spc="150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×</a:t>
            </a:r>
            <a:r>
              <a:rPr lang="en-US" sz="3600" b="1" kern="0" spc="15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能力</a:t>
            </a:r>
            <a:r>
              <a:rPr lang="en-US" sz="3600" b="1" kern="0" spc="150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×</a:t>
            </a:r>
            <a:r>
              <a:rPr lang="en-US" sz="3600" b="1" kern="0" spc="150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触发</a:t>
            </a:r>
            <a:endParaRPr lang="en-US" sz="3600" dirty="0"/>
          </a:p>
        </p:txBody>
      </p:sp>
      <p:sp>
        <p:nvSpPr>
          <p:cNvPr id="6" name="Text 3"/>
          <p:cNvSpPr txBox="1"/>
          <p:nvPr/>
        </p:nvSpPr>
        <p:spPr>
          <a:xfrm>
            <a:off x="705002" y="3258007"/>
            <a:ext cx="10782605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300" dirty="0">
                <a:solidFill>
                  <a:srgbClr val="64748B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Behavior = Motivation × Ability × Prompt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761695" y="3740607"/>
            <a:ext cx="3372307" cy="2866644"/>
          </a:xfrm>
          <a:prstGeom prst="roundRect">
            <a:avLst>
              <a:gd name="adj" fmla="val 2543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54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761695" y="3740607"/>
            <a:ext cx="3346704" cy="57607"/>
          </a:xfrm>
          <a:prstGeom prst="rect">
            <a:avLst/>
          </a:prstGeom>
          <a:solidFill>
            <a:srgbClr val="E2E8F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2063801" y="4035044"/>
            <a:ext cx="761695" cy="761695"/>
          </a:xfrm>
          <a:prstGeom prst="ellipse">
            <a:avLst/>
          </a:prstGeom>
          <a:solidFill>
            <a:srgbClr val="F1F5F9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rcRect l="-107" r="-107"/>
          <a:stretch>
            <a:fillRect/>
          </a:stretch>
        </p:blipFill>
        <p:spPr>
          <a:xfrm>
            <a:off x="2311603" y="4263644"/>
            <a:ext cx="267005" cy="304495"/>
          </a:xfrm>
          <a:prstGeom prst="rect">
            <a:avLst/>
          </a:prstGeom>
        </p:spPr>
      </p:pic>
      <p:sp>
        <p:nvSpPr>
          <p:cNvPr id="11" name="Text 7"/>
          <p:cNvSpPr txBox="1"/>
          <p:nvPr/>
        </p:nvSpPr>
        <p:spPr>
          <a:xfrm>
            <a:off x="2178101" y="5035398"/>
            <a:ext cx="5340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动力</a:t>
            </a:r>
            <a:endParaRPr lang="en-US" sz="1800" dirty="0"/>
          </a:p>
        </p:txBody>
      </p:sp>
      <p:sp>
        <p:nvSpPr>
          <p:cNvPr id="12" name="Text 8"/>
          <p:cNvSpPr txBox="1"/>
          <p:nvPr/>
        </p:nvSpPr>
        <p:spPr>
          <a:xfrm>
            <a:off x="1950415" y="5425846"/>
            <a:ext cx="991210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75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MOTIVATION</a:t>
            </a:r>
            <a:endParaRPr lang="en-US" sz="1000" dirty="0"/>
          </a:p>
        </p:txBody>
      </p:sp>
      <p:sp>
        <p:nvSpPr>
          <p:cNvPr id="13" name="Text 9"/>
          <p:cNvSpPr txBox="1"/>
          <p:nvPr/>
        </p:nvSpPr>
        <p:spPr>
          <a:xfrm>
            <a:off x="1493215" y="5816295"/>
            <a:ext cx="1912010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你有多想做这件事？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内在渴望</a:t>
            </a: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与</a:t>
            </a:r>
            <a:r>
              <a:rPr lang="en-US" sz="12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外在奖惩</a:t>
            </a: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的结合 </a:t>
            </a:r>
            <a:endParaRPr lang="en-US" sz="12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rcRect t="-80" b="-80"/>
          <a:stretch>
            <a:fillRect/>
          </a:stretch>
        </p:blipFill>
        <p:spPr>
          <a:xfrm>
            <a:off x="4166006" y="5055514"/>
            <a:ext cx="142646" cy="228600"/>
          </a:xfrm>
          <a:prstGeom prst="rect">
            <a:avLst/>
          </a:prstGeom>
        </p:spPr>
      </p:pic>
      <p:sp>
        <p:nvSpPr>
          <p:cNvPr id="15" name="Shape 10"/>
          <p:cNvSpPr/>
          <p:nvPr/>
        </p:nvSpPr>
        <p:spPr>
          <a:xfrm>
            <a:off x="4412894" y="3740607"/>
            <a:ext cx="3372307" cy="2866644"/>
          </a:xfrm>
          <a:prstGeom prst="roundRect">
            <a:avLst>
              <a:gd name="adj" fmla="val 2543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54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16" name="Shape 11"/>
          <p:cNvSpPr/>
          <p:nvPr/>
        </p:nvSpPr>
        <p:spPr>
          <a:xfrm>
            <a:off x="4412894" y="3740607"/>
            <a:ext cx="3346704" cy="57607"/>
          </a:xfrm>
          <a:prstGeom prst="rect">
            <a:avLst/>
          </a:prstGeom>
          <a:solidFill>
            <a:srgbClr val="E2E8F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5715000" y="4035044"/>
            <a:ext cx="761695" cy="761695"/>
          </a:xfrm>
          <a:prstGeom prst="ellipse">
            <a:avLst/>
          </a:prstGeom>
          <a:solidFill>
            <a:srgbClr val="F1F5F9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43600" y="4263644"/>
            <a:ext cx="304495" cy="304495"/>
          </a:xfrm>
          <a:prstGeom prst="rect">
            <a:avLst/>
          </a:prstGeom>
        </p:spPr>
      </p:pic>
      <p:sp>
        <p:nvSpPr>
          <p:cNvPr id="19" name="Text 13"/>
          <p:cNvSpPr txBox="1"/>
          <p:nvPr/>
        </p:nvSpPr>
        <p:spPr>
          <a:xfrm>
            <a:off x="5829300" y="5035398"/>
            <a:ext cx="5340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能力</a:t>
            </a:r>
            <a:endParaRPr lang="en-US" sz="1800" dirty="0"/>
          </a:p>
        </p:txBody>
      </p:sp>
      <p:sp>
        <p:nvSpPr>
          <p:cNvPr id="20" name="Text 14"/>
          <p:cNvSpPr txBox="1"/>
          <p:nvPr/>
        </p:nvSpPr>
        <p:spPr>
          <a:xfrm>
            <a:off x="5765292" y="5425846"/>
            <a:ext cx="66751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75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ABILITY</a:t>
            </a:r>
            <a:endParaRPr lang="en-US" sz="1000" dirty="0"/>
          </a:p>
        </p:txBody>
      </p:sp>
      <p:sp>
        <p:nvSpPr>
          <p:cNvPr id="21" name="Text 15"/>
          <p:cNvSpPr txBox="1"/>
          <p:nvPr/>
        </p:nvSpPr>
        <p:spPr>
          <a:xfrm>
            <a:off x="4990795" y="5816295"/>
            <a:ext cx="2220163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这件事做起来有多容易？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门槛越低</a:t>
            </a: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，阻力越小，越易发生 </a:t>
            </a:r>
            <a:endParaRPr lang="en-US" sz="120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3"/>
          <a:srcRect t="-80" b="-80"/>
          <a:stretch>
            <a:fillRect/>
          </a:stretch>
        </p:blipFill>
        <p:spPr>
          <a:xfrm>
            <a:off x="7817206" y="5055514"/>
            <a:ext cx="142646" cy="228600"/>
          </a:xfrm>
          <a:prstGeom prst="rect">
            <a:avLst/>
          </a:prstGeom>
        </p:spPr>
      </p:pic>
      <p:sp>
        <p:nvSpPr>
          <p:cNvPr id="23" name="Shape 16"/>
          <p:cNvSpPr/>
          <p:nvPr/>
        </p:nvSpPr>
        <p:spPr>
          <a:xfrm>
            <a:off x="8064094" y="3740607"/>
            <a:ext cx="3372307" cy="2866644"/>
          </a:xfrm>
          <a:prstGeom prst="roundRect">
            <a:avLst>
              <a:gd name="adj" fmla="val 2543"/>
            </a:avLst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50800" dist="25400" dir="16200000" algn="bl" rotWithShape="0">
              <a:srgbClr val="000000">
                <a:alpha val="2000"/>
              </a:srgbClr>
            </a:outerShdw>
          </a:effectLst>
        </p:spPr>
      </p:sp>
      <p:sp>
        <p:nvSpPr>
          <p:cNvPr id="24" name="Shape 17"/>
          <p:cNvSpPr/>
          <p:nvPr/>
        </p:nvSpPr>
        <p:spPr>
          <a:xfrm>
            <a:off x="8064094" y="3740607"/>
            <a:ext cx="3346704" cy="57607"/>
          </a:xfrm>
          <a:prstGeom prst="rect">
            <a:avLst/>
          </a:prstGeom>
          <a:solidFill>
            <a:srgbClr val="E2E8F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5" name="Shape 18"/>
          <p:cNvSpPr/>
          <p:nvPr/>
        </p:nvSpPr>
        <p:spPr>
          <a:xfrm>
            <a:off x="9366199" y="4035044"/>
            <a:ext cx="761695" cy="761695"/>
          </a:xfrm>
          <a:prstGeom prst="ellipse">
            <a:avLst/>
          </a:prstGeom>
          <a:solidFill>
            <a:srgbClr val="F1F5F9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5"/>
          <a:srcRect l="-107" r="-107"/>
          <a:stretch>
            <a:fillRect/>
          </a:stretch>
        </p:blipFill>
        <p:spPr>
          <a:xfrm>
            <a:off x="9614002" y="4263644"/>
            <a:ext cx="267005" cy="304495"/>
          </a:xfrm>
          <a:prstGeom prst="rect">
            <a:avLst/>
          </a:prstGeom>
        </p:spPr>
      </p:pic>
      <p:sp>
        <p:nvSpPr>
          <p:cNvPr id="27" name="Text 19"/>
          <p:cNvSpPr txBox="1"/>
          <p:nvPr/>
        </p:nvSpPr>
        <p:spPr>
          <a:xfrm>
            <a:off x="9480499" y="5035398"/>
            <a:ext cx="534010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B1D6E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触发</a:t>
            </a:r>
            <a:endParaRPr lang="en-US" sz="1800" dirty="0"/>
          </a:p>
        </p:txBody>
      </p:sp>
      <p:sp>
        <p:nvSpPr>
          <p:cNvPr id="28" name="Text 20"/>
          <p:cNvSpPr txBox="1"/>
          <p:nvPr/>
        </p:nvSpPr>
        <p:spPr>
          <a:xfrm>
            <a:off x="9395460" y="5425846"/>
            <a:ext cx="705002" cy="20025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75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PROMPT</a:t>
            </a:r>
            <a:endParaRPr lang="en-US" sz="1000" dirty="0"/>
          </a:p>
        </p:txBody>
      </p:sp>
      <p:sp>
        <p:nvSpPr>
          <p:cNvPr id="29" name="Text 21"/>
          <p:cNvSpPr txBox="1"/>
          <p:nvPr/>
        </p:nvSpPr>
        <p:spPr>
          <a:xfrm>
            <a:off x="8718804" y="5816295"/>
            <a:ext cx="2067458" cy="4956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什么信号让你行动？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 必须有</a:t>
            </a:r>
            <a:r>
              <a:rPr lang="en-US" sz="1200" b="1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明确的提醒</a:t>
            </a:r>
            <a:r>
              <a:rPr lang="en-US" sz="1200" dirty="0">
                <a:solidFill>
                  <a:srgbClr val="475569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或场景暗示 </a:t>
            </a:r>
            <a:endParaRPr lang="en-US" sz="1200" dirty="0"/>
          </a:p>
        </p:txBody>
      </p:sp>
      <p:sp>
        <p:nvSpPr>
          <p:cNvPr id="30" name="Shape 22"/>
          <p:cNvSpPr/>
          <p:nvPr/>
        </p:nvSpPr>
        <p:spPr>
          <a:xfrm>
            <a:off x="761695" y="5912307"/>
            <a:ext cx="10668305" cy="9144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>
                <a:alpha val="0"/>
              </a:srgbClr>
            </a:solidFill>
            <a:prstDash val="solid"/>
          </a:ln>
        </p:spPr>
      </p:sp>
      <p:sp>
        <p:nvSpPr>
          <p:cNvPr id="32" name="Text 24"/>
          <p:cNvSpPr txBox="1"/>
          <p:nvPr/>
        </p:nvSpPr>
        <p:spPr>
          <a:xfrm>
            <a:off x="11238890" y="6064098"/>
            <a:ext cx="277063" cy="1719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94A3B8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101</a:t>
            </a:r>
            <a:endParaRPr lang="en-US" sz="900" dirty="0"/>
          </a:p>
        </p:txBody>
      </p:sp>
      <p:sp>
        <p:nvSpPr>
          <p:cNvPr id="33" name="Shape 25"/>
          <p:cNvSpPr/>
          <p:nvPr/>
        </p:nvSpPr>
        <p:spPr>
          <a:xfrm>
            <a:off x="0" y="0"/>
            <a:ext cx="12191695" cy="1143000"/>
          </a:xfrm>
          <a:prstGeom prst="rect">
            <a:avLst/>
          </a:prstGeom>
          <a:solidFill>
            <a:srgbClr val="06104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4" name="Text 26"/>
          <p:cNvSpPr txBox="1"/>
          <p:nvPr/>
        </p:nvSpPr>
        <p:spPr>
          <a:xfrm>
            <a:off x="761695" y="314554"/>
            <a:ext cx="2671877" cy="51480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b="1" dirty="0">
                <a:solidFill>
                  <a:srgbClr val="FFFFFF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福格行为模型</a:t>
            </a:r>
            <a:endParaRPr lang="en-US" sz="2700" dirty="0"/>
          </a:p>
        </p:txBody>
      </p:sp>
      <p:sp>
        <p:nvSpPr>
          <p:cNvPr id="35" name="Text 27"/>
          <p:cNvSpPr txBox="1"/>
          <p:nvPr/>
        </p:nvSpPr>
        <p:spPr>
          <a:xfrm>
            <a:off x="9625889" y="457200"/>
            <a:ext cx="2008022" cy="228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kern="0" spc="75" dirty="0">
                <a:solidFill>
                  <a:srgbClr val="C9A84C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PingFang SC" panose="020B0400000000000000" pitchFamily="34" charset="-120"/>
              </a:rPr>
              <a:t>PART 06 · 最小阻力原理</a:t>
            </a:r>
            <a:endParaRPr lang="en-US" sz="1200" dirty="0"/>
          </a:p>
        </p:txBody>
      </p:sp>
      <p:pic>
        <p:nvPicPr>
          <p:cNvPr id="36" name="Image 6" descr="preencoded.png"/>
          <p:cNvPicPr>
            <a:picLocks noChangeAspect="1"/>
          </p:cNvPicPr>
          <p:nvPr/>
        </p:nvPicPr>
        <p:blipFill>
          <a:blip r:embed="rId6"/>
          <a:srcRect t="-401" b="-401"/>
          <a:stretch>
            <a:fillRect/>
          </a:stretch>
        </p:blipFill>
        <p:spPr>
          <a:xfrm>
            <a:off x="0" y="1104595"/>
            <a:ext cx="12191695" cy="384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10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11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12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2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3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4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5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6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7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8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ags/tag9.xml><?xml version="1.0" encoding="utf-8"?>
<p:tagLst xmlns:p="http://schemas.openxmlformats.org/presentationml/2006/main">
  <p:tag name="KSO_WM_DIAGRAM_VIRTUALLY_FRAME" val="{&quot;height&quot;:200.73598425196852,&quot;left&quot;:315,&quot;top&quot;:294.2640157480315,&quot;width&quot;:600.04803149606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8217</Words>
  <Application>WPS 演示</Application>
  <PresentationFormat>On-screen Show (16:9)</PresentationFormat>
  <Paragraphs>1475</Paragraphs>
  <Slides>127</Slides>
  <Notes>124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127</vt:i4>
      </vt:variant>
    </vt:vector>
  </HeadingPairs>
  <TitlesOfParts>
    <vt:vector size="155" baseType="lpstr">
      <vt:lpstr>Arial</vt:lpstr>
      <vt:lpstr>宋体</vt:lpstr>
      <vt:lpstr>Wingdings</vt:lpstr>
      <vt:lpstr>PingFang SC</vt:lpstr>
      <vt:lpstr>PingFang SC</vt:lpstr>
      <vt:lpstr>Times New Roman</vt:lpstr>
      <vt:lpstr>Times New Roman</vt:lpstr>
      <vt:lpstr>Times New Roman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Helvetica Neue</vt:lpstr>
      <vt:lpstr>Noto Sans SC</vt:lpstr>
      <vt:lpstr>苹方-简</vt:lpstr>
      <vt:lpstr>Noto Sans SC</vt:lpstr>
      <vt:lpstr>Noto Sans SC</vt:lpstr>
      <vt:lpstr>Arial</vt:lpstr>
      <vt:lpstr>Arial</vt:lpstr>
      <vt:lpstr>Calibri Light</vt:lpstr>
      <vt:lpstr>微软雅黑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Generated by Gen-Spark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creator>Visual Extract to PPTX Converter</dc:creator>
  <dc:subject>PptxGenJS Presentation</dc:subject>
  <cp:lastModifiedBy>WPS_273106823</cp:lastModifiedBy>
  <cp:revision>35</cp:revision>
  <dcterms:created xsi:type="dcterms:W3CDTF">2026-03-08T00:57:38Z</dcterms:created>
  <dcterms:modified xsi:type="dcterms:W3CDTF">2026-03-08T00:57:38Z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2052-12.1.24709.24709</vt:lpwstr>
  </property>
  <property fmtid="{D5CDD505-2E9C-101B-9397-08002B2CF9AE}" pid="3" name="ICV">
    <vt:lpwstr>4BDF5FDFDB92445382C9AC6960B05913_43</vt:lpwstr>
  </property>
</Properties>
</file>