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303" r:id="rId33"/>
    <p:sldId id="285" r:id="rId34"/>
    <p:sldId id="286" r:id="rId35"/>
    <p:sldId id="287" r:id="rId36"/>
    <p:sldId id="288" r:id="rId37"/>
    <p:sldId id="291" r:id="rId38"/>
    <p:sldId id="289" r:id="rId39"/>
    <p:sldId id="290" r:id="rId40"/>
    <p:sldId id="292" r:id="rId41"/>
    <p:sldId id="293" r:id="rId42"/>
    <p:sldId id="295" r:id="rId43"/>
    <p:sldId id="294" r:id="rId44"/>
    <p:sldId id="304" r:id="rId45"/>
    <p:sldId id="296" r:id="rId46"/>
    <p:sldId id="298" r:id="rId47"/>
    <p:sldId id="297" r:id="rId48"/>
    <p:sldId id="299" r:id="rId49"/>
    <p:sldId id="300" r:id="rId50"/>
    <p:sldId id="301" r:id="rId51"/>
    <p:sldId id="302" r:id="rId52"/>
    <p:sldId id="305" r:id="rId5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79.png"/><Relationship Id="rId1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5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0.png"/><Relationship Id="rId7" Type="http://schemas.openxmlformats.org/officeDocument/2006/relationships/image" Target="../media/image47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40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2.png"/><Relationship Id="rId11" Type="http://schemas.openxmlformats.org/officeDocument/2006/relationships/image" Target="../media/image101.png"/><Relationship Id="rId10" Type="http://schemas.openxmlformats.org/officeDocument/2006/relationships/image" Target="../media/image100.png"/><Relationship Id="rId1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65.png"/><Relationship Id="rId3" Type="http://schemas.openxmlformats.org/officeDocument/2006/relationships/image" Target="../media/image104.png"/><Relationship Id="rId2" Type="http://schemas.openxmlformats.org/officeDocument/2006/relationships/image" Target="../media/image12.png"/><Relationship Id="rId1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116.png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8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png"/><Relationship Id="rId8" Type="http://schemas.openxmlformats.org/officeDocument/2006/relationships/image" Target="../media/image124.png"/><Relationship Id="rId7" Type="http://schemas.openxmlformats.org/officeDocument/2006/relationships/image" Target="../media/image123.png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67.png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6.png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3.png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62.png"/><Relationship Id="rId4" Type="http://schemas.openxmlformats.org/officeDocument/2006/relationships/image" Target="../media/image136.png"/><Relationship Id="rId3" Type="http://schemas.openxmlformats.org/officeDocument/2006/relationships/image" Target="../media/image135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2.png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6.png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4.png"/><Relationship Id="rId8" Type="http://schemas.openxmlformats.org/officeDocument/2006/relationships/image" Target="../media/image153.png"/><Relationship Id="rId7" Type="http://schemas.openxmlformats.org/officeDocument/2006/relationships/image" Target="../media/image152.png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1" Type="http://schemas.openxmlformats.org/officeDocument/2006/relationships/notesSlide" Target="../notesSlides/notesSlide2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1.png"/><Relationship Id="rId8" Type="http://schemas.openxmlformats.org/officeDocument/2006/relationships/image" Target="../media/image160.png"/><Relationship Id="rId7" Type="http://schemas.openxmlformats.org/officeDocument/2006/relationships/image" Target="../media/image159.png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3" Type="http://schemas.openxmlformats.org/officeDocument/2006/relationships/image" Target="../media/image155.png"/><Relationship Id="rId2" Type="http://schemas.openxmlformats.org/officeDocument/2006/relationships/image" Target="../media/image20.png"/><Relationship Id="rId16" Type="http://schemas.openxmlformats.org/officeDocument/2006/relationships/notesSlide" Target="../notesSlides/notesSlide26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66.png"/><Relationship Id="rId13" Type="http://schemas.openxmlformats.org/officeDocument/2006/relationships/image" Target="../media/image165.png"/><Relationship Id="rId12" Type="http://schemas.openxmlformats.org/officeDocument/2006/relationships/image" Target="../media/image164.png"/><Relationship Id="rId11" Type="http://schemas.openxmlformats.org/officeDocument/2006/relationships/image" Target="../media/image163.png"/><Relationship Id="rId10" Type="http://schemas.openxmlformats.org/officeDocument/2006/relationships/image" Target="../media/image162.png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1.png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3" Type="http://schemas.openxmlformats.org/officeDocument/2006/relationships/image" Target="../media/image167.png"/><Relationship Id="rId2" Type="http://schemas.openxmlformats.org/officeDocument/2006/relationships/image" Target="../media/image26.png"/><Relationship Id="rId1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6.png"/><Relationship Id="rId7" Type="http://schemas.openxmlformats.org/officeDocument/2006/relationships/image" Target="../media/image175.png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3" Type="http://schemas.openxmlformats.org/officeDocument/2006/relationships/image" Target="../media/image111.png"/><Relationship Id="rId2" Type="http://schemas.openxmlformats.org/officeDocument/2006/relationships/image" Target="../media/image55.png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7.png"/><Relationship Id="rId3" Type="http://schemas.openxmlformats.org/officeDocument/2006/relationships/image" Target="../media/image111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5.png"/><Relationship Id="rId8" Type="http://schemas.openxmlformats.org/officeDocument/2006/relationships/image" Target="../media/image184.png"/><Relationship Id="rId7" Type="http://schemas.openxmlformats.org/officeDocument/2006/relationships/image" Target="../media/image183.png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9.png"/><Relationship Id="rId12" Type="http://schemas.openxmlformats.org/officeDocument/2006/relationships/image" Target="../media/image188.png"/><Relationship Id="rId11" Type="http://schemas.openxmlformats.org/officeDocument/2006/relationships/image" Target="../media/image187.png"/><Relationship Id="rId10" Type="http://schemas.openxmlformats.org/officeDocument/2006/relationships/image" Target="../media/image186.png"/><Relationship Id="rId1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5.png"/><Relationship Id="rId8" Type="http://schemas.openxmlformats.org/officeDocument/2006/relationships/image" Target="../media/image194.png"/><Relationship Id="rId7" Type="http://schemas.openxmlformats.org/officeDocument/2006/relationships/image" Target="../media/image193.png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88.png"/><Relationship Id="rId3" Type="http://schemas.openxmlformats.org/officeDocument/2006/relationships/image" Target="../media/image190.png"/><Relationship Id="rId2" Type="http://schemas.openxmlformats.org/officeDocument/2006/relationships/image" Target="../media/image67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00.png"/><Relationship Id="rId13" Type="http://schemas.openxmlformats.org/officeDocument/2006/relationships/image" Target="../media/image199.png"/><Relationship Id="rId12" Type="http://schemas.openxmlformats.org/officeDocument/2006/relationships/image" Target="../media/image198.png"/><Relationship Id="rId11" Type="http://schemas.openxmlformats.org/officeDocument/2006/relationships/image" Target="../media/image197.png"/><Relationship Id="rId10" Type="http://schemas.openxmlformats.org/officeDocument/2006/relationships/image" Target="../media/image196.png"/><Relationship Id="rId1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5.png"/><Relationship Id="rId7" Type="http://schemas.openxmlformats.org/officeDocument/2006/relationships/image" Target="../media/image204.png"/><Relationship Id="rId6" Type="http://schemas.openxmlformats.org/officeDocument/2006/relationships/image" Target="../media/image203.png"/><Relationship Id="rId5" Type="http://schemas.openxmlformats.org/officeDocument/2006/relationships/image" Target="../media/image88.png"/><Relationship Id="rId4" Type="http://schemas.openxmlformats.org/officeDocument/2006/relationships/image" Target="../media/image202.png"/><Relationship Id="rId3" Type="http://schemas.openxmlformats.org/officeDocument/2006/relationships/image" Target="../media/image201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3" Type="http://schemas.openxmlformats.org/officeDocument/2006/relationships/image" Target="../media/image206.png"/><Relationship Id="rId2" Type="http://schemas.openxmlformats.org/officeDocument/2006/relationships/image" Target="../media/image178.png"/><Relationship Id="rId1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1.png"/><Relationship Id="rId3" Type="http://schemas.openxmlformats.org/officeDocument/2006/relationships/image" Target="../media/image210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6.png"/><Relationship Id="rId7" Type="http://schemas.openxmlformats.org/officeDocument/2006/relationships/image" Target="../media/image215.png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02.png"/><Relationship Id="rId3" Type="http://schemas.openxmlformats.org/officeDocument/2006/relationships/image" Target="../media/image212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3.png"/><Relationship Id="rId8" Type="http://schemas.openxmlformats.org/officeDocument/2006/relationships/image" Target="../media/image222.png"/><Relationship Id="rId7" Type="http://schemas.openxmlformats.org/officeDocument/2006/relationships/image" Target="../media/image221.png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3" Type="http://schemas.openxmlformats.org/officeDocument/2006/relationships/image" Target="../media/image217.png"/><Relationship Id="rId2" Type="http://schemas.openxmlformats.org/officeDocument/2006/relationships/image" Target="../media/image147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5.png"/><Relationship Id="rId10" Type="http://schemas.openxmlformats.org/officeDocument/2006/relationships/image" Target="../media/image224.png"/><Relationship Id="rId1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6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image" Target="../media/image22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image" Target="../media/image230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Relationship Id="rId3" Type="http://schemas.openxmlformats.org/officeDocument/2006/relationships/image" Target="../media/image111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Relationship Id="rId3" Type="http://schemas.openxmlformats.org/officeDocument/2006/relationships/image" Target="../media/image239.png"/><Relationship Id="rId2" Type="http://schemas.openxmlformats.org/officeDocument/2006/relationships/image" Target="../media/image2.png"/><Relationship Id="rId1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2.png"/><Relationship Id="rId3" Type="http://schemas.openxmlformats.org/officeDocument/2006/relationships/image" Target="../media/image111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9.png"/><Relationship Id="rId8" Type="http://schemas.openxmlformats.org/officeDocument/2006/relationships/image" Target="../media/image248.png"/><Relationship Id="rId7" Type="http://schemas.openxmlformats.org/officeDocument/2006/relationships/image" Target="../media/image88.png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0.png"/><Relationship Id="rId1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5.png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Relationship Id="rId3" Type="http://schemas.openxmlformats.org/officeDocument/2006/relationships/image" Target="../media/image25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png"/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8.png"/><Relationship Id="rId7" Type="http://schemas.openxmlformats.org/officeDocument/2006/relationships/image" Target="../media/image267.png"/><Relationship Id="rId6" Type="http://schemas.openxmlformats.org/officeDocument/2006/relationships/image" Target="../media/image38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3" Type="http://schemas.openxmlformats.org/officeDocument/2006/relationships/image" Target="../media/image264.png"/><Relationship Id="rId2" Type="http://schemas.openxmlformats.org/officeDocument/2006/relationships/image" Target="../media/image178.png"/><Relationship Id="rId1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6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8.png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50.png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1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51.png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0" Type="http://schemas.openxmlformats.org/officeDocument/2006/relationships/notesSlide" Target="../notesSlides/notesSlide8.xml"/><Relationship Id="rId4" Type="http://schemas.openxmlformats.org/officeDocument/2006/relationships/image" Target="../media/image56.png"/><Relationship Id="rId39" Type="http://schemas.openxmlformats.org/officeDocument/2006/relationships/slideLayout" Target="../slideLayouts/slideLayout1.xml"/><Relationship Id="rId38" Type="http://schemas.openxmlformats.org/officeDocument/2006/relationships/image" Target="../media/image63.png"/><Relationship Id="rId37" Type="http://schemas.openxmlformats.org/officeDocument/2006/relationships/image" Target="../media/image62.png"/><Relationship Id="rId36" Type="http://schemas.openxmlformats.org/officeDocument/2006/relationships/image" Target="../media/image61.png"/><Relationship Id="rId35" Type="http://schemas.openxmlformats.org/officeDocument/2006/relationships/tags" Target="../tags/tag27.xml"/><Relationship Id="rId34" Type="http://schemas.openxmlformats.org/officeDocument/2006/relationships/tags" Target="../tags/tag26.xml"/><Relationship Id="rId33" Type="http://schemas.openxmlformats.org/officeDocument/2006/relationships/image" Target="../media/image60.png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1.xml"/><Relationship Id="rId29" Type="http://schemas.openxmlformats.org/officeDocument/2006/relationships/tags" Target="../tags/tag22.xml"/><Relationship Id="rId28" Type="http://schemas.openxmlformats.org/officeDocument/2006/relationships/image" Target="../media/image59.png"/><Relationship Id="rId27" Type="http://schemas.openxmlformats.org/officeDocument/2006/relationships/tags" Target="../tags/tag21.xml"/><Relationship Id="rId26" Type="http://schemas.openxmlformats.org/officeDocument/2006/relationships/tags" Target="../tags/tag20.xml"/><Relationship Id="rId25" Type="http://schemas.openxmlformats.org/officeDocument/2006/relationships/tags" Target="../tags/tag19.xml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tags" Target="../tags/tag16.xml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image" Target="../media/image55.png"/><Relationship Id="rId19" Type="http://schemas.openxmlformats.org/officeDocument/2006/relationships/tags" Target="../tags/tag13.xml"/><Relationship Id="rId18" Type="http://schemas.openxmlformats.org/officeDocument/2006/relationships/image" Target="../media/image58.png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image" Target="../media/image57.png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-2381098" y="-2381098"/>
            <a:ext cx="8572500" cy="8572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381805" y="190195"/>
            <a:ext cx="7619695" cy="761969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715207" y="1047902"/>
            <a:ext cx="4762195" cy="4762195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2381098" y="-291694"/>
            <a:ext cx="7448702" cy="7448702"/>
          </a:xfrm>
          <a:prstGeom prst="ellipse">
            <a:avLst/>
          </a:prstGeom>
          <a:noFill/>
          <a:ln w="12700">
            <a:solidFill>
              <a:srgbClr val="1D1D1F">
                <a:alpha val="3000"/>
              </a:srgbClr>
            </a:solidFill>
            <a:prstDash val="solid"/>
          </a:ln>
        </p:spPr>
      </p:sp>
      <p:sp>
        <p:nvSpPr>
          <p:cNvPr id="7" name="Shape 2"/>
          <p:cNvSpPr/>
          <p:nvPr/>
        </p:nvSpPr>
        <p:spPr>
          <a:xfrm>
            <a:off x="3333902" y="660197"/>
            <a:ext cx="5544007" cy="5544007"/>
          </a:xfrm>
          <a:prstGeom prst="ellipse">
            <a:avLst/>
          </a:prstGeom>
          <a:noFill/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8" name="Text 3"/>
          <p:cNvSpPr txBox="1"/>
          <p:nvPr/>
        </p:nvSpPr>
        <p:spPr>
          <a:xfrm>
            <a:off x="2918765" y="2224735"/>
            <a:ext cx="6355994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9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AI时代的</a:t>
            </a:r>
            <a:r>
              <a:rPr lang="en-US" sz="4800" b="1" kern="0" spc="-96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财富趋势</a:t>
            </a:r>
            <a:endParaRPr lang="en-US" sz="4800" dirty="0"/>
          </a:p>
        </p:txBody>
      </p:sp>
      <p:sp>
        <p:nvSpPr>
          <p:cNvPr id="9" name="Text 4"/>
          <p:cNvSpPr txBox="1"/>
          <p:nvPr/>
        </p:nvSpPr>
        <p:spPr>
          <a:xfrm>
            <a:off x="4267505" y="3108960"/>
            <a:ext cx="3667658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当旧地图失效，你如何</a:t>
            </a:r>
            <a:r>
              <a:rPr lang="zh-CN" altLang="en-US" sz="2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前进</a:t>
            </a:r>
            <a:r>
              <a:rPr lang="en-US" sz="2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？</a:t>
            </a:r>
            <a:endParaRPr lang="en-US" sz="2100" dirty="0"/>
          </a:p>
        </p:txBody>
      </p:sp>
      <p:sp>
        <p:nvSpPr>
          <p:cNvPr id="10" name="Text 5"/>
          <p:cNvSpPr txBox="1"/>
          <p:nvPr/>
        </p:nvSpPr>
        <p:spPr>
          <a:xfrm>
            <a:off x="4727448" y="4327855"/>
            <a:ext cx="274320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AI合伙人训练营 </a:t>
            </a:r>
            <a:r>
              <a:rPr lang="en-US" sz="1600" dirty="0">
                <a:solidFill>
                  <a:srgbClr val="D1D5D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|</a:t>
            </a:r>
            <a:r>
              <a:rPr lang="en-US" sz="16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第三课 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alphaModFix amt="80000"/>
          </a:blip>
          <a:srcRect t="-400" b="-400"/>
          <a:stretch>
            <a:fillRect/>
          </a:stretch>
        </p:blipFill>
        <p:spPr>
          <a:xfrm>
            <a:off x="5524805" y="3889858"/>
            <a:ext cx="1143000" cy="57607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9753905" y="6286500"/>
            <a:ext cx="205740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kern="0" spc="68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3372307" cy="5753405"/>
          </a:xfrm>
          <a:prstGeom prst="roundRect">
            <a:avLst>
              <a:gd name="adj" fmla="val 27115"/>
            </a:avLst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t="-3" b="-3"/>
          <a:stretch>
            <a:fillRect/>
          </a:stretch>
        </p:blipFill>
        <p:spPr>
          <a:xfrm>
            <a:off x="761695" y="1714500"/>
            <a:ext cx="10687507" cy="4401007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rcRect t="-204" b="-204"/>
          <a:stretch>
            <a:fillRect/>
          </a:stretch>
        </p:blipFill>
        <p:spPr>
          <a:xfrm>
            <a:off x="761695" y="1714500"/>
            <a:ext cx="75895" cy="4381805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761695" y="514807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4"/>
          <p:cNvSpPr txBox="1"/>
          <p:nvPr/>
        </p:nvSpPr>
        <p:spPr>
          <a:xfrm>
            <a:off x="952805" y="476402"/>
            <a:ext cx="130942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0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STATUS LOGIC</a:t>
            </a:r>
            <a:endParaRPr lang="en-US" sz="1000" dirty="0"/>
          </a:p>
        </p:txBody>
      </p:sp>
      <p:sp>
        <p:nvSpPr>
          <p:cNvPr id="11" name="Text 5"/>
          <p:cNvSpPr txBox="1"/>
          <p:nvPr/>
        </p:nvSpPr>
        <p:spPr>
          <a:xfrm>
            <a:off x="10244938" y="457200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贬值资产 · 第二部分</a:t>
            </a:r>
            <a:endParaRPr lang="en-US" sz="1000" dirty="0"/>
          </a:p>
        </p:txBody>
      </p:sp>
      <p:sp>
        <p:nvSpPr>
          <p:cNvPr id="12" name="Text 6"/>
          <p:cNvSpPr txBox="1"/>
          <p:nvPr/>
        </p:nvSpPr>
        <p:spPr>
          <a:xfrm>
            <a:off x="761695" y="761695"/>
            <a:ext cx="10972800" cy="4480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地位的</a:t>
            </a:r>
            <a:r>
              <a:rPr 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旧逻辑</a:t>
            </a:r>
            <a:endParaRPr lang="en-US" sz="3100" dirty="0"/>
          </a:p>
        </p:txBody>
      </p:sp>
      <p:sp>
        <p:nvSpPr>
          <p:cNvPr id="13" name="Text 7"/>
          <p:cNvSpPr txBox="1"/>
          <p:nvPr/>
        </p:nvSpPr>
        <p:spPr>
          <a:xfrm>
            <a:off x="761695" y="1259129"/>
            <a:ext cx="108585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头衔 = 资源获取权 = 安全感</a:t>
            </a:r>
            <a:endParaRPr lang="en-US" sz="1500" dirty="0"/>
          </a:p>
        </p:txBody>
      </p:sp>
      <p:sp>
        <p:nvSpPr>
          <p:cNvPr id="17" name="Text 9"/>
          <p:cNvSpPr txBox="1"/>
          <p:nvPr/>
        </p:nvSpPr>
        <p:spPr>
          <a:xfrm>
            <a:off x="1143000" y="3333902"/>
            <a:ext cx="47631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过去的地位逻辑</a:t>
            </a:r>
            <a:endParaRPr lang="en-US" sz="1600" dirty="0"/>
          </a:p>
        </p:txBody>
      </p:sp>
      <p:sp>
        <p:nvSpPr>
          <p:cNvPr id="18" name="Text 10"/>
          <p:cNvSpPr txBox="1"/>
          <p:nvPr/>
        </p:nvSpPr>
        <p:spPr>
          <a:xfrm>
            <a:off x="1143000" y="3791102"/>
            <a:ext cx="464881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在传统组织中，职位头衔代表着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资源分配权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和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社会认可度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。高职位意味着更高的薪酬、更好的福利和更稳定的职业前景。 </a:t>
            </a:r>
            <a:endParaRPr lang="en-US" sz="120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5"/>
          <a:srcRect l="-565" r="-565"/>
          <a:stretch>
            <a:fillRect/>
          </a:stretch>
        </p:blipFill>
        <p:spPr>
          <a:xfrm>
            <a:off x="1143000" y="4507078"/>
            <a:ext cx="895198" cy="256946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1419149" y="4507078"/>
            <a:ext cx="676656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6653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过去有效 </a:t>
            </a:r>
            <a:endParaRPr lang="en-US" sz="900" dirty="0"/>
          </a:p>
        </p:txBody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6"/>
          <a:srcRect t="-1359" b="-1359"/>
          <a:stretch>
            <a:fillRect/>
          </a:stretch>
        </p:blipFill>
        <p:spPr>
          <a:xfrm>
            <a:off x="1257300" y="4573829"/>
            <a:ext cx="105156" cy="123444"/>
          </a:xfrm>
          <a:prstGeom prst="rect">
            <a:avLst/>
          </a:prstGeom>
        </p:spPr>
      </p:pic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7"/>
          <a:srcRect l="-593" r="-593"/>
          <a:stretch>
            <a:fillRect/>
          </a:stretch>
        </p:blipFill>
        <p:spPr>
          <a:xfrm>
            <a:off x="2181758" y="4507078"/>
            <a:ext cx="886054" cy="256946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2448763" y="4507078"/>
            <a:ext cx="676656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991B1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现在失效 </a:t>
            </a:r>
            <a:endParaRPr lang="en-US" sz="900" dirty="0"/>
          </a:p>
        </p:txBody>
      </p:sp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8"/>
          <a:srcRect l="-1358" r="-1358"/>
          <a:stretch>
            <a:fillRect/>
          </a:stretch>
        </p:blipFill>
        <p:spPr>
          <a:xfrm>
            <a:off x="2296058" y="4573829"/>
            <a:ext cx="95098" cy="123444"/>
          </a:xfrm>
          <a:prstGeom prst="rect">
            <a:avLst/>
          </a:prstGeom>
        </p:spPr>
      </p:pic>
      <p:sp>
        <p:nvSpPr>
          <p:cNvPr id="25" name="Text 13"/>
          <p:cNvSpPr txBox="1"/>
          <p:nvPr/>
        </p:nvSpPr>
        <p:spPr>
          <a:xfrm>
            <a:off x="6381598" y="3333902"/>
            <a:ext cx="47631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平台光环效应</a:t>
            </a:r>
            <a:endParaRPr lang="en-US" sz="1600" dirty="0"/>
          </a:p>
        </p:txBody>
      </p:sp>
      <p:sp>
        <p:nvSpPr>
          <p:cNvPr id="26" name="Text 14"/>
          <p:cNvSpPr txBox="1"/>
          <p:nvPr/>
        </p:nvSpPr>
        <p:spPr>
          <a:xfrm>
            <a:off x="6381598" y="3791102"/>
            <a:ext cx="464881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很多人将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"平台的光环"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误认为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"自己的能力"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，忽视了平台赋予的价值，导致对自身真实能力产生误判。 </a:t>
            </a:r>
            <a:endParaRPr lang="en-US" sz="1200" dirty="0"/>
          </a:p>
        </p:txBody>
      </p:sp>
      <p:sp>
        <p:nvSpPr>
          <p:cNvPr id="27" name="Shape 15"/>
          <p:cNvSpPr/>
          <p:nvPr/>
        </p:nvSpPr>
        <p:spPr>
          <a:xfrm>
            <a:off x="6381598" y="4431182"/>
            <a:ext cx="4572000" cy="504749"/>
          </a:xfrm>
          <a:prstGeom prst="roundRect">
            <a:avLst>
              <a:gd name="adj" fmla="val 54690"/>
            </a:avLst>
          </a:prstGeom>
          <a:solidFill>
            <a:srgbClr val="FEF3C7"/>
          </a:solidFill>
        </p:spPr>
      </p:sp>
      <p:sp>
        <p:nvSpPr>
          <p:cNvPr id="28" name="Shape 16"/>
          <p:cNvSpPr/>
          <p:nvPr/>
        </p:nvSpPr>
        <p:spPr>
          <a:xfrm>
            <a:off x="6381598" y="4431182"/>
            <a:ext cx="38405" cy="504749"/>
          </a:xfrm>
          <a:prstGeom prst="roundRect">
            <a:avLst>
              <a:gd name="adj" fmla="val 718774"/>
            </a:avLst>
          </a:prstGeom>
          <a:solidFill>
            <a:srgbClr val="F59E0B"/>
          </a:solidFill>
          <a:ln w="12700">
            <a:solidFill>
              <a:srgbClr val="F59E0B">
                <a:alpha val="0"/>
              </a:srgbClr>
            </a:solidFill>
            <a:prstDash val="solid"/>
          </a:ln>
        </p:spPr>
      </p:sp>
      <p:sp>
        <p:nvSpPr>
          <p:cNvPr id="29" name="Text 17"/>
          <p:cNvSpPr txBox="1"/>
          <p:nvPr/>
        </p:nvSpPr>
        <p:spPr>
          <a:xfrm>
            <a:off x="6572707" y="4582973"/>
            <a:ext cx="44202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关键洞察：</a:t>
            </a:r>
            <a:r>
              <a:rPr lang="en-US" sz="11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当离开平台时，真正的价值才会显现 </a:t>
            </a:r>
            <a:endParaRPr lang="en-US" sz="1100" dirty="0"/>
          </a:p>
        </p:txBody>
      </p:sp>
      <p:sp>
        <p:nvSpPr>
          <p:cNvPr id="30" name="Shape 18"/>
          <p:cNvSpPr/>
          <p:nvPr/>
        </p:nvSpPr>
        <p:spPr>
          <a:xfrm>
            <a:off x="1380744" y="5277002"/>
            <a:ext cx="457200" cy="457200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10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8021" y="5410505"/>
            <a:ext cx="142646" cy="190195"/>
          </a:xfrm>
          <a:prstGeom prst="rect">
            <a:avLst/>
          </a:prstGeom>
        </p:spPr>
      </p:pic>
      <p:sp>
        <p:nvSpPr>
          <p:cNvPr id="32" name="Text 19"/>
          <p:cNvSpPr txBox="1"/>
          <p:nvPr/>
        </p:nvSpPr>
        <p:spPr>
          <a:xfrm>
            <a:off x="1990649" y="5277002"/>
            <a:ext cx="2304288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地位贬值的本质</a:t>
            </a:r>
            <a:endParaRPr lang="en-US" sz="1300" dirty="0"/>
          </a:p>
        </p:txBody>
      </p:sp>
      <p:sp>
        <p:nvSpPr>
          <p:cNvPr id="33" name="Text 20"/>
          <p:cNvSpPr txBox="1"/>
          <p:nvPr/>
        </p:nvSpPr>
        <p:spPr>
          <a:xfrm>
            <a:off x="1990649" y="5544007"/>
            <a:ext cx="230428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AI时代，组织扁平化，层级正在消融</a:t>
            </a:r>
            <a:endParaRPr lang="en-US" sz="1000" dirty="0"/>
          </a:p>
        </p:txBody>
      </p:sp>
      <p:sp>
        <p:nvSpPr>
          <p:cNvPr id="34" name="Text 21"/>
          <p:cNvSpPr txBox="1"/>
          <p:nvPr/>
        </p:nvSpPr>
        <p:spPr>
          <a:xfrm>
            <a:off x="9820656" y="5238598"/>
            <a:ext cx="991210" cy="3337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大幅缩减</a:t>
            </a:r>
            <a:endParaRPr lang="en-US" sz="1800" dirty="0"/>
          </a:p>
        </p:txBody>
      </p:sp>
      <p:sp>
        <p:nvSpPr>
          <p:cNvPr id="35" name="Text 22"/>
          <p:cNvSpPr txBox="1"/>
          <p:nvPr/>
        </p:nvSpPr>
        <p:spPr>
          <a:xfrm>
            <a:off x="9820656" y="5591556"/>
            <a:ext cx="9912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中层管理岗位</a:t>
            </a:r>
            <a:endParaRPr lang="en-US" sz="900" dirty="0"/>
          </a:p>
        </p:txBody>
      </p:sp>
      <p:sp>
        <p:nvSpPr>
          <p:cNvPr id="36" name="Shape 23"/>
          <p:cNvSpPr/>
          <p:nvPr/>
        </p:nvSpPr>
        <p:spPr>
          <a:xfrm>
            <a:off x="761695" y="6581851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7" name="Text 24"/>
          <p:cNvSpPr txBox="1"/>
          <p:nvPr/>
        </p:nvSpPr>
        <p:spPr>
          <a:xfrm>
            <a:off x="914400" y="6538874"/>
            <a:ext cx="438912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第10页</a:t>
            </a:r>
            <a:endParaRPr lang="en-US" sz="900" dirty="0"/>
          </a:p>
        </p:txBody>
      </p:sp>
      <p:sp>
        <p:nvSpPr>
          <p:cNvPr id="38" name="Text 25"/>
          <p:cNvSpPr txBox="1"/>
          <p:nvPr/>
        </p:nvSpPr>
        <p:spPr>
          <a:xfrm>
            <a:off x="10972800" y="6538874"/>
            <a:ext cx="5431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61695" y="448056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Text 3"/>
          <p:cNvSpPr txBox="1"/>
          <p:nvPr/>
        </p:nvSpPr>
        <p:spPr>
          <a:xfrm>
            <a:off x="972007" y="381305"/>
            <a:ext cx="231800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PLATFORM DEPENDENCY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9883750" y="381305"/>
            <a:ext cx="155448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贬值资产 · 第二部分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761695" y="76169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平台依赖症：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认知陷阱</a:t>
            </a:r>
            <a:endParaRPr lang="en-US" sz="12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990295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很多人把"平台的光环"误认为是"自己的能力"</a:t>
            </a:r>
            <a:endParaRPr lang="en-US" sz="1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 l="-1" r="-1"/>
          <a:stretch>
            <a:fillRect/>
          </a:stretch>
        </p:blipFill>
        <p:spPr>
          <a:xfrm>
            <a:off x="761695" y="1371600"/>
            <a:ext cx="10668305" cy="4800600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1152144" y="1762049"/>
            <a:ext cx="457200" cy="457200"/>
          </a:xfrm>
          <a:prstGeom prst="ellipse">
            <a:avLst/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5646" y="1895551"/>
            <a:ext cx="190195" cy="190195"/>
          </a:xfrm>
          <a:prstGeom prst="rect">
            <a:avLst/>
          </a:prstGeom>
        </p:spPr>
      </p:pic>
      <p:sp>
        <p:nvSpPr>
          <p:cNvPr id="14" name="Text 8"/>
          <p:cNvSpPr txBox="1"/>
          <p:nvPr/>
        </p:nvSpPr>
        <p:spPr>
          <a:xfrm>
            <a:off x="1800454" y="1762049"/>
            <a:ext cx="9430207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"很多人把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平台的光环</a:t>
            </a: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误认为是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自己的能力</a:t>
            </a: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。" </a:t>
            </a:r>
            <a:endParaRPr lang="en-US" sz="1200" dirty="0"/>
          </a:p>
        </p:txBody>
      </p:sp>
      <p:sp>
        <p:nvSpPr>
          <p:cNvPr id="15" name="Text 9"/>
          <p:cNvSpPr txBox="1"/>
          <p:nvPr/>
        </p:nvSpPr>
        <p:spPr>
          <a:xfrm>
            <a:off x="1800454" y="2085746"/>
            <a:ext cx="9430207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这是AI时代最危险的认知陷阱。当你离开平台，才发现自己的真实价值远低于想象。</a:t>
            </a:r>
            <a:endParaRPr lang="en-US" sz="1200" dirty="0"/>
          </a:p>
        </p:txBody>
      </p:sp>
      <p:sp>
        <p:nvSpPr>
          <p:cNvPr id="16" name="Shape 10"/>
          <p:cNvSpPr/>
          <p:nvPr/>
        </p:nvSpPr>
        <p:spPr>
          <a:xfrm>
            <a:off x="1152144" y="2562149"/>
            <a:ext cx="4753051" cy="2000707"/>
          </a:xfrm>
          <a:prstGeom prst="roundRect">
            <a:avLst>
              <a:gd name="adj" fmla="val 6964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7" name="Text 11"/>
          <p:cNvSpPr txBox="1"/>
          <p:nvPr/>
        </p:nvSpPr>
        <p:spPr>
          <a:xfrm>
            <a:off x="1429207" y="2857500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危险信号</a:t>
            </a:r>
            <a:endParaRPr lang="en-US" sz="1200" dirty="0"/>
          </a:p>
        </p:txBody>
      </p:sp>
      <p:sp>
        <p:nvSpPr>
          <p:cNvPr id="18" name="Shape 12"/>
          <p:cNvSpPr/>
          <p:nvPr/>
        </p:nvSpPr>
        <p:spPr>
          <a:xfrm>
            <a:off x="5019142" y="2838298"/>
            <a:ext cx="619049" cy="267005"/>
          </a:xfrm>
          <a:prstGeom prst="roundRect">
            <a:avLst>
              <a:gd name="adj" fmla="val 97847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" name="Text 13"/>
          <p:cNvSpPr txBox="1"/>
          <p:nvPr/>
        </p:nvSpPr>
        <p:spPr>
          <a:xfrm>
            <a:off x="5019142" y="2838298"/>
            <a:ext cx="695858" cy="26700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76200" tIns="25400" rIns="76200" bIns="2540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需警惕</a:t>
            </a:r>
            <a:endParaRPr lang="en-US" sz="1200" dirty="0"/>
          </a:p>
        </p:txBody>
      </p:sp>
      <p:sp>
        <p:nvSpPr>
          <p:cNvPr id="20" name="Shape 14"/>
          <p:cNvSpPr/>
          <p:nvPr/>
        </p:nvSpPr>
        <p:spPr>
          <a:xfrm>
            <a:off x="1429207" y="3372307"/>
            <a:ext cx="75895" cy="75895"/>
          </a:xfrm>
          <a:prstGeom prst="ellipse">
            <a:avLst/>
          </a:prstGeom>
          <a:solidFill>
            <a:srgbClr val="F8717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1" name="Text 15"/>
          <p:cNvSpPr txBox="1"/>
          <p:nvPr/>
        </p:nvSpPr>
        <p:spPr>
          <a:xfrm>
            <a:off x="1619402" y="3295498"/>
            <a:ext cx="247985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离开平台后，资源和人脉迅速流失</a:t>
            </a:r>
            <a:endParaRPr lang="en-US" sz="1200" dirty="0"/>
          </a:p>
        </p:txBody>
      </p:sp>
      <p:sp>
        <p:nvSpPr>
          <p:cNvPr id="22" name="Shape 16"/>
          <p:cNvSpPr/>
          <p:nvPr/>
        </p:nvSpPr>
        <p:spPr>
          <a:xfrm>
            <a:off x="1429207" y="3752698"/>
            <a:ext cx="75895" cy="75895"/>
          </a:xfrm>
          <a:prstGeom prst="ellipse">
            <a:avLst/>
          </a:prstGeom>
          <a:solidFill>
            <a:srgbClr val="F8717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3" name="Text 17"/>
          <p:cNvSpPr txBox="1"/>
          <p:nvPr/>
        </p:nvSpPr>
        <p:spPr>
          <a:xfrm>
            <a:off x="1619402" y="3676802"/>
            <a:ext cx="315285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市场需要的不是"管理经验"，而是"具体能力"</a:t>
            </a:r>
            <a:endParaRPr lang="en-US" sz="1200" dirty="0"/>
          </a:p>
        </p:txBody>
      </p:sp>
      <p:sp>
        <p:nvSpPr>
          <p:cNvPr id="24" name="Shape 18"/>
          <p:cNvSpPr/>
          <p:nvPr/>
        </p:nvSpPr>
        <p:spPr>
          <a:xfrm>
            <a:off x="1429207" y="4134002"/>
            <a:ext cx="75895" cy="75895"/>
          </a:xfrm>
          <a:prstGeom prst="ellipse">
            <a:avLst/>
          </a:prstGeom>
          <a:solidFill>
            <a:srgbClr val="F8717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19"/>
          <p:cNvSpPr txBox="1"/>
          <p:nvPr/>
        </p:nvSpPr>
        <p:spPr>
          <a:xfrm>
            <a:off x="1619402" y="4058107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被优化后，6个月找不到工作</a:t>
            </a:r>
            <a:endParaRPr lang="en-US" sz="1200" dirty="0"/>
          </a:p>
        </p:txBody>
      </p:sp>
      <p:sp>
        <p:nvSpPr>
          <p:cNvPr id="26" name="Shape 20"/>
          <p:cNvSpPr/>
          <p:nvPr/>
        </p:nvSpPr>
        <p:spPr>
          <a:xfrm>
            <a:off x="6286500" y="2562149"/>
            <a:ext cx="4753051" cy="2000707"/>
          </a:xfrm>
          <a:prstGeom prst="roundRect">
            <a:avLst>
              <a:gd name="adj" fmla="val 6964"/>
            </a:avLst>
          </a:prstGeom>
          <a:solidFill>
            <a:srgbClr val="EFF6FF"/>
          </a:solidFill>
          <a:ln w="12700">
            <a:solidFill>
              <a:srgbClr val="BFDBFE"/>
            </a:solidFill>
            <a:prstDash val="solid"/>
          </a:ln>
        </p:spPr>
      </p:sp>
      <p:sp>
        <p:nvSpPr>
          <p:cNvPr id="27" name="Text 21"/>
          <p:cNvSpPr txBox="1"/>
          <p:nvPr/>
        </p:nvSpPr>
        <p:spPr>
          <a:xfrm>
            <a:off x="6562649" y="2857500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能力评估</a:t>
            </a:r>
            <a:endParaRPr lang="en-US" sz="1200" dirty="0"/>
          </a:p>
        </p:txBody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5"/>
          <a:srcRect l="-572" r="-572"/>
          <a:stretch>
            <a:fillRect/>
          </a:stretch>
        </p:blipFill>
        <p:spPr>
          <a:xfrm>
            <a:off x="10000793" y="2838298"/>
            <a:ext cx="771754" cy="267005"/>
          </a:xfrm>
          <a:prstGeom prst="rect">
            <a:avLst/>
          </a:prstGeom>
        </p:spPr>
      </p:pic>
      <p:sp>
        <p:nvSpPr>
          <p:cNvPr id="29" name="Text 22"/>
          <p:cNvSpPr txBox="1"/>
          <p:nvPr/>
        </p:nvSpPr>
        <p:spPr>
          <a:xfrm>
            <a:off x="10000793" y="2838298"/>
            <a:ext cx="848563" cy="2670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3B82F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真实价值</a:t>
            </a:r>
            <a:endParaRPr lang="en-US" sz="1200" dirty="0"/>
          </a:p>
        </p:txBody>
      </p:sp>
      <p:sp>
        <p:nvSpPr>
          <p:cNvPr id="30" name="Shape 23"/>
          <p:cNvSpPr/>
          <p:nvPr/>
        </p:nvSpPr>
        <p:spPr>
          <a:xfrm>
            <a:off x="6562649" y="3372307"/>
            <a:ext cx="75895" cy="75895"/>
          </a:xfrm>
          <a:prstGeom prst="ellipse">
            <a:avLst/>
          </a:prstGeom>
          <a:solidFill>
            <a:srgbClr val="60A5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1" name="Text 24"/>
          <p:cNvSpPr txBox="1"/>
          <p:nvPr/>
        </p:nvSpPr>
        <p:spPr>
          <a:xfrm>
            <a:off x="6752844" y="3295498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平台赋予的价值</a:t>
            </a:r>
            <a:endParaRPr lang="en-US" sz="1200" dirty="0"/>
          </a:p>
        </p:txBody>
      </p:sp>
      <p:sp>
        <p:nvSpPr>
          <p:cNvPr id="32" name="Text 25"/>
          <p:cNvSpPr txBox="1"/>
          <p:nvPr/>
        </p:nvSpPr>
        <p:spPr>
          <a:xfrm>
            <a:off x="10457993" y="3295498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70%</a:t>
            </a:r>
            <a:endParaRPr lang="en-US" sz="1200" dirty="0"/>
          </a:p>
        </p:txBody>
      </p:sp>
      <p:sp>
        <p:nvSpPr>
          <p:cNvPr id="33" name="Shape 26"/>
          <p:cNvSpPr/>
          <p:nvPr/>
        </p:nvSpPr>
        <p:spPr>
          <a:xfrm>
            <a:off x="6562649" y="3752698"/>
            <a:ext cx="75895" cy="75895"/>
          </a:xfrm>
          <a:prstGeom prst="ellipse">
            <a:avLst/>
          </a:prstGeom>
          <a:solidFill>
            <a:srgbClr val="60A5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4" name="Text 27"/>
          <p:cNvSpPr txBox="1"/>
          <p:nvPr/>
        </p:nvSpPr>
        <p:spPr>
          <a:xfrm>
            <a:off x="6752844" y="3676802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个人真实能力</a:t>
            </a:r>
            <a:endParaRPr lang="en-US" sz="1200" dirty="0"/>
          </a:p>
        </p:txBody>
      </p:sp>
      <p:sp>
        <p:nvSpPr>
          <p:cNvPr id="35" name="Text 28"/>
          <p:cNvSpPr txBox="1"/>
          <p:nvPr/>
        </p:nvSpPr>
        <p:spPr>
          <a:xfrm>
            <a:off x="10457993" y="3676802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0B98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20%</a:t>
            </a:r>
            <a:endParaRPr lang="en-US" sz="1200" dirty="0"/>
          </a:p>
        </p:txBody>
      </p:sp>
      <p:sp>
        <p:nvSpPr>
          <p:cNvPr id="36" name="Shape 29"/>
          <p:cNvSpPr/>
          <p:nvPr/>
        </p:nvSpPr>
        <p:spPr>
          <a:xfrm>
            <a:off x="6562649" y="4134002"/>
            <a:ext cx="75895" cy="75895"/>
          </a:xfrm>
          <a:prstGeom prst="ellipse">
            <a:avLst/>
          </a:prstGeom>
          <a:solidFill>
            <a:srgbClr val="60A5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7" name="Text 30"/>
          <p:cNvSpPr txBox="1"/>
          <p:nvPr/>
        </p:nvSpPr>
        <p:spPr>
          <a:xfrm>
            <a:off x="6752844" y="4058107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运气与时机因素</a:t>
            </a:r>
            <a:endParaRPr lang="en-US" sz="1200" dirty="0"/>
          </a:p>
        </p:txBody>
      </p:sp>
      <p:sp>
        <p:nvSpPr>
          <p:cNvPr id="38" name="Text 31"/>
          <p:cNvSpPr txBox="1"/>
          <p:nvPr/>
        </p:nvSpPr>
        <p:spPr>
          <a:xfrm>
            <a:off x="10457993" y="4058107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6B728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10%</a:t>
            </a:r>
            <a:endParaRPr lang="en-US" sz="1200" dirty="0"/>
          </a:p>
        </p:txBody>
      </p:sp>
      <p:sp>
        <p:nvSpPr>
          <p:cNvPr id="39" name="Shape 32"/>
          <p:cNvSpPr/>
          <p:nvPr/>
        </p:nvSpPr>
        <p:spPr>
          <a:xfrm>
            <a:off x="1152144" y="4791456"/>
            <a:ext cx="9887407" cy="990295"/>
          </a:xfrm>
          <a:prstGeom prst="roundRect">
            <a:avLst>
              <a:gd name="adj" fmla="val 21308"/>
            </a:avLst>
          </a:prstGeom>
          <a:solidFill>
            <a:srgbClr val="FFFBEB"/>
          </a:solidFill>
          <a:ln w="12700">
            <a:solidFill>
              <a:srgbClr val="FDE68A"/>
            </a:solidFill>
            <a:prstDash val="solid"/>
          </a:ln>
        </p:spPr>
      </p:sp>
      <p:sp>
        <p:nvSpPr>
          <p:cNvPr id="40" name="Shape 33"/>
          <p:cNvSpPr/>
          <p:nvPr/>
        </p:nvSpPr>
        <p:spPr>
          <a:xfrm>
            <a:off x="1390802" y="5029200"/>
            <a:ext cx="381305" cy="381305"/>
          </a:xfrm>
          <a:prstGeom prst="ellipse">
            <a:avLst/>
          </a:prstGeom>
          <a:solidFill>
            <a:srgbClr val="FEF3C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1" name="Image 5" descr="preencoded.png"/>
          <p:cNvPicPr>
            <a:picLocks noChangeAspect="1"/>
          </p:cNvPicPr>
          <p:nvPr/>
        </p:nvPicPr>
        <p:blipFill>
          <a:blip r:embed="rId6"/>
          <a:srcRect l="-1773" r="-1773"/>
          <a:stretch>
            <a:fillRect/>
          </a:stretch>
        </p:blipFill>
        <p:spPr>
          <a:xfrm>
            <a:off x="1514246" y="5134356"/>
            <a:ext cx="133502" cy="171907"/>
          </a:xfrm>
          <a:prstGeom prst="rect">
            <a:avLst/>
          </a:prstGeom>
        </p:spPr>
      </p:pic>
      <p:sp>
        <p:nvSpPr>
          <p:cNvPr id="42" name="Text 34"/>
          <p:cNvSpPr txBox="1"/>
          <p:nvPr/>
        </p:nvSpPr>
        <p:spPr>
          <a:xfrm>
            <a:off x="1962302" y="5029200"/>
            <a:ext cx="90297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关键洞察</a:t>
            </a:r>
            <a:endParaRPr lang="en-US" sz="1200" dirty="0"/>
          </a:p>
        </p:txBody>
      </p:sp>
      <p:sp>
        <p:nvSpPr>
          <p:cNvPr id="43" name="Text 35"/>
          <p:cNvSpPr txBox="1"/>
          <p:nvPr/>
        </p:nvSpPr>
        <p:spPr>
          <a:xfrm>
            <a:off x="1962302" y="5296205"/>
            <a:ext cx="902970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在AI时代，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组织扁平化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正在加速。层级正在消融，权威正在被"真实"取代。你需要建立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可迁移的核心能力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，而不是依赖平台的授权。 </a:t>
            </a:r>
            <a:endParaRPr lang="en-US" sz="1200" dirty="0"/>
          </a:p>
        </p:txBody>
      </p:sp>
      <p:pic>
        <p:nvPicPr>
          <p:cNvPr id="44" name="Image 6" descr="preencoded.png"/>
          <p:cNvPicPr>
            <a:picLocks noChangeAspect="1"/>
          </p:cNvPicPr>
          <p:nvPr/>
        </p:nvPicPr>
        <p:blipFill>
          <a:blip r:embed="rId7"/>
          <a:srcRect t="-200" b="-200"/>
          <a:stretch>
            <a:fillRect/>
          </a:stretch>
        </p:blipFill>
        <p:spPr>
          <a:xfrm>
            <a:off x="771754" y="1380744"/>
            <a:ext cx="75895" cy="4781398"/>
          </a:xfrm>
          <a:prstGeom prst="rect">
            <a:avLst/>
          </a:prstGeom>
        </p:spPr>
      </p:pic>
      <p:sp>
        <p:nvSpPr>
          <p:cNvPr id="45" name="Shape 36"/>
          <p:cNvSpPr/>
          <p:nvPr/>
        </p:nvSpPr>
        <p:spPr>
          <a:xfrm>
            <a:off x="761695" y="67437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6" name="Text 37"/>
          <p:cNvSpPr txBox="1"/>
          <p:nvPr/>
        </p:nvSpPr>
        <p:spPr>
          <a:xfrm>
            <a:off x="914400" y="6667805"/>
            <a:ext cx="6574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11 页</a:t>
            </a:r>
            <a:endParaRPr lang="en-US" sz="1200" dirty="0"/>
          </a:p>
        </p:txBody>
      </p:sp>
      <p:sp>
        <p:nvSpPr>
          <p:cNvPr id="47" name="Text 38"/>
          <p:cNvSpPr txBox="1"/>
          <p:nvPr/>
        </p:nvSpPr>
        <p:spPr>
          <a:xfrm>
            <a:off x="10805465" y="6667805"/>
            <a:ext cx="70500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kern="0" spc="3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1333195" y="-1333195"/>
            <a:ext cx="9525305" cy="95253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t="-2" b="-2"/>
          <a:stretch>
            <a:fillRect/>
          </a:stretch>
        </p:blipFill>
        <p:spPr>
          <a:xfrm>
            <a:off x="-1904695" y="4000500"/>
            <a:ext cx="7619695" cy="2857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t="-2" b="-2"/>
          <a:stretch>
            <a:fillRect/>
          </a:stretch>
        </p:blipFill>
        <p:spPr>
          <a:xfrm>
            <a:off x="6476695" y="4000500"/>
            <a:ext cx="7619695" cy="28575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1333195" y="-1333195"/>
            <a:ext cx="9544507" cy="9544507"/>
          </a:xfrm>
          <a:prstGeom prst="ellipse">
            <a:avLst/>
          </a:prstGeom>
          <a:noFill/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457200" y="562356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4"/>
          <p:cNvSpPr txBox="1"/>
          <p:nvPr/>
        </p:nvSpPr>
        <p:spPr>
          <a:xfrm>
            <a:off x="609905" y="504749"/>
            <a:ext cx="6858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我的故事</a:t>
            </a:r>
            <a:endParaRPr lang="en-US" sz="1000" dirty="0"/>
          </a:p>
        </p:txBody>
      </p:sp>
      <p:sp>
        <p:nvSpPr>
          <p:cNvPr id="10" name="Text 5"/>
          <p:cNvSpPr txBox="1"/>
          <p:nvPr/>
        </p:nvSpPr>
        <p:spPr>
          <a:xfrm>
            <a:off x="800100" y="2873045"/>
            <a:ext cx="10592410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48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我为什么离开腾讯？</a:t>
            </a:r>
            <a:endParaRPr lang="en-US" sz="48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rcRect t="-420" b="-420"/>
          <a:stretch>
            <a:fillRect/>
          </a:stretch>
        </p:blipFill>
        <p:spPr>
          <a:xfrm>
            <a:off x="5715000" y="4190695"/>
            <a:ext cx="761695" cy="3840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0705795" y="6172200"/>
            <a:ext cx="10287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 t="-2" b="-2"/>
          <a:stretch>
            <a:fillRect/>
          </a:stretch>
        </p:blipFill>
        <p:spPr>
          <a:xfrm>
            <a:off x="2438705" y="-1904695"/>
            <a:ext cx="7619695" cy="5715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6001207" y="1619402"/>
            <a:ext cx="6667805" cy="666780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-952805" y="2095805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476402"/>
            <a:ext cx="5715000" cy="5715000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6953098" y="2095805"/>
            <a:ext cx="4286707" cy="4286707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rcRect t="-420" b="-420"/>
          <a:stretch>
            <a:fillRect/>
          </a:stretch>
        </p:blipFill>
        <p:spPr>
          <a:xfrm>
            <a:off x="5715000" y="3107131"/>
            <a:ext cx="761695" cy="3840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1218895" y="3602736"/>
            <a:ext cx="4686300" cy="1733702"/>
          </a:xfrm>
          <a:prstGeom prst="roundRect">
            <a:avLst>
              <a:gd name="adj" fmla="val 9273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11" name="Shape 5"/>
          <p:cNvSpPr/>
          <p:nvPr/>
        </p:nvSpPr>
        <p:spPr>
          <a:xfrm>
            <a:off x="1533449" y="3916375"/>
            <a:ext cx="418795" cy="418795"/>
          </a:xfrm>
          <a:prstGeom prst="ellipse">
            <a:avLst/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rcRect t="-842" b="-842"/>
          <a:stretch>
            <a:fillRect/>
          </a:stretch>
        </p:blipFill>
        <p:spPr>
          <a:xfrm>
            <a:off x="1647749" y="4040734"/>
            <a:ext cx="190195" cy="171907"/>
          </a:xfrm>
          <a:prstGeom prst="rect">
            <a:avLst/>
          </a:prstGeom>
        </p:spPr>
      </p:pic>
      <p:sp>
        <p:nvSpPr>
          <p:cNvPr id="13" name="Text 6"/>
          <p:cNvSpPr txBox="1"/>
          <p:nvPr/>
        </p:nvSpPr>
        <p:spPr>
          <a:xfrm>
            <a:off x="2104949" y="3993185"/>
            <a:ext cx="1028700" cy="2670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组织扁平化</a:t>
            </a:r>
            <a:endParaRPr lang="en-US" sz="1500" dirty="0"/>
          </a:p>
        </p:txBody>
      </p:sp>
      <p:sp>
        <p:nvSpPr>
          <p:cNvPr id="14" name="Text 7"/>
          <p:cNvSpPr txBox="1"/>
          <p:nvPr/>
        </p:nvSpPr>
        <p:spPr>
          <a:xfrm>
            <a:off x="1533449" y="4526280"/>
            <a:ext cx="4134002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传统层级结构正在被打破，扁平化组织让信息流通更加高效，大幅减少决策链路与中间环节。</a:t>
            </a:r>
            <a:endParaRPr lang="en-US" sz="1200" dirty="0"/>
          </a:p>
        </p:txBody>
      </p:sp>
      <p:sp>
        <p:nvSpPr>
          <p:cNvPr id="15" name="Shape 8"/>
          <p:cNvSpPr/>
          <p:nvPr/>
        </p:nvSpPr>
        <p:spPr>
          <a:xfrm>
            <a:off x="6286500" y="3602736"/>
            <a:ext cx="4686300" cy="1733702"/>
          </a:xfrm>
          <a:prstGeom prst="roundRect">
            <a:avLst>
              <a:gd name="adj" fmla="val 9273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16" name="Shape 9"/>
          <p:cNvSpPr/>
          <p:nvPr/>
        </p:nvSpPr>
        <p:spPr>
          <a:xfrm>
            <a:off x="6601054" y="3916375"/>
            <a:ext cx="418795" cy="418795"/>
          </a:xfrm>
          <a:prstGeom prst="ellipse">
            <a:avLst/>
          </a:prstGeom>
          <a:solidFill>
            <a:srgbClr val="EEF2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6"/>
          <a:srcRect l="-1064" r="-1064"/>
          <a:stretch>
            <a:fillRect/>
          </a:stretch>
        </p:blipFill>
        <p:spPr>
          <a:xfrm>
            <a:off x="6700723" y="4040734"/>
            <a:ext cx="219456" cy="171907"/>
          </a:xfrm>
          <a:prstGeom prst="rect">
            <a:avLst/>
          </a:prstGeom>
        </p:spPr>
      </p:pic>
      <p:sp>
        <p:nvSpPr>
          <p:cNvPr id="18" name="Text 10"/>
          <p:cNvSpPr txBox="1"/>
          <p:nvPr/>
        </p:nvSpPr>
        <p:spPr>
          <a:xfrm>
            <a:off x="7172554" y="3993185"/>
            <a:ext cx="1234440" cy="2670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真实取代权威</a:t>
            </a:r>
            <a:endParaRPr lang="en-US" sz="1500" dirty="0"/>
          </a:p>
        </p:txBody>
      </p:sp>
      <p:sp>
        <p:nvSpPr>
          <p:cNvPr id="19" name="Text 11"/>
          <p:cNvSpPr txBox="1"/>
          <p:nvPr/>
        </p:nvSpPr>
        <p:spPr>
          <a:xfrm>
            <a:off x="6601054" y="4526280"/>
            <a:ext cx="4134002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真实的连接和互动正在取代传统的权威认证，通过实时反馈与成果交付，个人价值更加透明。</a:t>
            </a:r>
            <a:endParaRPr lang="en-US" sz="1200" dirty="0"/>
          </a:p>
        </p:txBody>
      </p:sp>
      <p:sp>
        <p:nvSpPr>
          <p:cNvPr id="20" name="Text 12"/>
          <p:cNvSpPr txBox="1"/>
          <p:nvPr/>
        </p:nvSpPr>
        <p:spPr>
          <a:xfrm>
            <a:off x="1133856" y="1522476"/>
            <a:ext cx="9925812" cy="12865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AI时代，组织扁平化。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层级正在消融，权威正在被</a:t>
            </a:r>
            <a:r>
              <a:rPr lang="en-US" sz="3600" b="1" kern="0" spc="-36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「真实」</a:t>
            </a: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取代。 </a:t>
            </a:r>
            <a:endParaRPr lang="en-US" sz="3600" dirty="0"/>
          </a:p>
        </p:txBody>
      </p:sp>
      <p:sp>
        <p:nvSpPr>
          <p:cNvPr id="21" name="Shape 13"/>
          <p:cNvSpPr/>
          <p:nvPr/>
        </p:nvSpPr>
        <p:spPr>
          <a:xfrm>
            <a:off x="457200" y="523951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4"/>
          <p:cNvSpPr txBox="1"/>
          <p:nvPr/>
        </p:nvSpPr>
        <p:spPr>
          <a:xfrm>
            <a:off x="629107" y="457200"/>
            <a:ext cx="8101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Insight</a:t>
            </a:r>
            <a:endParaRPr lang="en-US" sz="1200" dirty="0"/>
          </a:p>
        </p:txBody>
      </p:sp>
      <p:sp>
        <p:nvSpPr>
          <p:cNvPr id="23" name="Text 15"/>
          <p:cNvSpPr txBox="1"/>
          <p:nvPr/>
        </p:nvSpPr>
        <p:spPr>
          <a:xfrm>
            <a:off x="457200" y="6324905"/>
            <a:ext cx="2103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D1D1F">
                    <a:alpha val="4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14</a:t>
            </a:r>
            <a:endParaRPr lang="en-US" sz="900" dirty="0"/>
          </a:p>
        </p:txBody>
      </p:sp>
      <p:sp>
        <p:nvSpPr>
          <p:cNvPr id="24" name="Text 16"/>
          <p:cNvSpPr txBox="1"/>
          <p:nvPr/>
        </p:nvSpPr>
        <p:spPr>
          <a:xfrm>
            <a:off x="11109960" y="6248095"/>
            <a:ext cx="70500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kern="0" spc="3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7429500" y="-1904695"/>
            <a:ext cx="6667805" cy="66678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2095805"/>
            <a:ext cx="6667805" cy="66678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09905" y="4572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800100" y="381305"/>
            <a:ext cx="123718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SKILL LOGIC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228478" y="400507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贬值资产 · 第三部分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609905" y="761695"/>
            <a:ext cx="11163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技能的旧逻辑：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深耕 = 专家 = 不可替代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609905" y="990295"/>
            <a:ext cx="11163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在过去，专业技能如何成为核心资产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l="-3" r="-3"/>
          <a:stretch>
            <a:fillRect/>
          </a:stretch>
        </p:blipFill>
        <p:spPr>
          <a:xfrm>
            <a:off x="609905" y="1371600"/>
            <a:ext cx="10972800" cy="567659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923544" y="1686154"/>
            <a:ext cx="10344607" cy="914400"/>
          </a:xfrm>
          <a:prstGeom prst="roundRect">
            <a:avLst>
              <a:gd name="adj" fmla="val 33333"/>
            </a:avLst>
          </a:prstGeom>
          <a:solidFill>
            <a:srgbClr val="F0F7FF"/>
          </a:solidFill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14" name="Text 9"/>
          <p:cNvSpPr txBox="1"/>
          <p:nvPr/>
        </p:nvSpPr>
        <p:spPr>
          <a:xfrm>
            <a:off x="3868826" y="1895551"/>
            <a:ext cx="113202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深耕</a:t>
            </a:r>
            <a:endParaRPr lang="en-US" sz="1200" dirty="0"/>
          </a:p>
        </p:txBody>
      </p:sp>
      <p:sp>
        <p:nvSpPr>
          <p:cNvPr id="15" name="Text 10"/>
          <p:cNvSpPr txBox="1"/>
          <p:nvPr/>
        </p:nvSpPr>
        <p:spPr>
          <a:xfrm>
            <a:off x="3811219" y="2162556"/>
            <a:ext cx="124724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Deep Expertise</a:t>
            </a:r>
            <a:endParaRPr lang="en-US" sz="1200" dirty="0"/>
          </a:p>
        </p:txBody>
      </p:sp>
      <p:sp>
        <p:nvSpPr>
          <p:cNvPr id="16" name="Text 11"/>
          <p:cNvSpPr txBox="1"/>
          <p:nvPr/>
        </p:nvSpPr>
        <p:spPr>
          <a:xfrm>
            <a:off x="5409590" y="2029054"/>
            <a:ext cx="171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0A5F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=</a:t>
            </a:r>
            <a:endParaRPr lang="en-US" sz="1200" dirty="0"/>
          </a:p>
        </p:txBody>
      </p:sp>
      <p:sp>
        <p:nvSpPr>
          <p:cNvPr id="17" name="Text 12"/>
          <p:cNvSpPr txBox="1"/>
          <p:nvPr/>
        </p:nvSpPr>
        <p:spPr>
          <a:xfrm>
            <a:off x="5917997" y="1895551"/>
            <a:ext cx="52395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专家</a:t>
            </a:r>
            <a:endParaRPr lang="en-US" sz="1200" dirty="0"/>
          </a:p>
        </p:txBody>
      </p:sp>
      <p:sp>
        <p:nvSpPr>
          <p:cNvPr id="18" name="Text 13"/>
          <p:cNvSpPr txBox="1"/>
          <p:nvPr/>
        </p:nvSpPr>
        <p:spPr>
          <a:xfrm>
            <a:off x="5913425" y="2162556"/>
            <a:ext cx="53309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Expert</a:t>
            </a:r>
            <a:endParaRPr lang="en-US" sz="1200" dirty="0"/>
          </a:p>
        </p:txBody>
      </p:sp>
      <p:sp>
        <p:nvSpPr>
          <p:cNvPr id="19" name="Text 14"/>
          <p:cNvSpPr txBox="1"/>
          <p:nvPr/>
        </p:nvSpPr>
        <p:spPr>
          <a:xfrm>
            <a:off x="6853428" y="2029054"/>
            <a:ext cx="171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0A5F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=</a:t>
            </a:r>
            <a:endParaRPr lang="en-US" sz="1200" dirty="0"/>
          </a:p>
        </p:txBody>
      </p:sp>
      <p:sp>
        <p:nvSpPr>
          <p:cNvPr id="20" name="Text 15"/>
          <p:cNvSpPr txBox="1"/>
          <p:nvPr/>
        </p:nvSpPr>
        <p:spPr>
          <a:xfrm>
            <a:off x="7361834" y="1895551"/>
            <a:ext cx="9628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不可替代</a:t>
            </a:r>
            <a:endParaRPr lang="en-US" sz="1200" dirty="0"/>
          </a:p>
        </p:txBody>
      </p:sp>
      <p:sp>
        <p:nvSpPr>
          <p:cNvPr id="21" name="Text 16"/>
          <p:cNvSpPr txBox="1"/>
          <p:nvPr/>
        </p:nvSpPr>
        <p:spPr>
          <a:xfrm>
            <a:off x="7316114" y="2162556"/>
            <a:ext cx="105430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Irreplaceable</a:t>
            </a:r>
            <a:endParaRPr lang="en-US" sz="1200" dirty="0"/>
          </a:p>
        </p:txBody>
      </p:sp>
      <p:sp>
        <p:nvSpPr>
          <p:cNvPr id="22" name="Shape 17"/>
          <p:cNvSpPr/>
          <p:nvPr/>
        </p:nvSpPr>
        <p:spPr>
          <a:xfrm>
            <a:off x="923544" y="2752344"/>
            <a:ext cx="5057546" cy="2876702"/>
          </a:xfrm>
          <a:prstGeom prst="roundRect">
            <a:avLst>
              <a:gd name="adj" fmla="val 3368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1162202" y="2991002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4"/>
          <a:srcRect t="-842" b="-842"/>
          <a:stretch>
            <a:fillRect/>
          </a:stretch>
        </p:blipFill>
        <p:spPr>
          <a:xfrm>
            <a:off x="1276502" y="3114446"/>
            <a:ext cx="190195" cy="171907"/>
          </a:xfrm>
          <a:prstGeom prst="rect">
            <a:avLst/>
          </a:prstGeom>
        </p:spPr>
      </p:pic>
      <p:sp>
        <p:nvSpPr>
          <p:cNvPr id="25" name="Text 19"/>
          <p:cNvSpPr txBox="1"/>
          <p:nvPr/>
        </p:nvSpPr>
        <p:spPr>
          <a:xfrm>
            <a:off x="1733702" y="2991002"/>
            <a:ext cx="175930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技能的旧逻辑</a:t>
            </a:r>
            <a:endParaRPr lang="en-US" sz="1200" dirty="0"/>
          </a:p>
        </p:txBody>
      </p:sp>
      <p:sp>
        <p:nvSpPr>
          <p:cNvPr id="26" name="Text 20"/>
          <p:cNvSpPr txBox="1"/>
          <p:nvPr/>
        </p:nvSpPr>
        <p:spPr>
          <a:xfrm>
            <a:off x="1733702" y="3258007"/>
            <a:ext cx="193852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Expertise as Core Asset</a:t>
            </a:r>
            <a:endParaRPr lang="en-US" sz="1200" dirty="0"/>
          </a:p>
        </p:txBody>
      </p:sp>
      <p:sp>
        <p:nvSpPr>
          <p:cNvPr id="27" name="Shape 21"/>
          <p:cNvSpPr/>
          <p:nvPr/>
        </p:nvSpPr>
        <p:spPr>
          <a:xfrm>
            <a:off x="1162202" y="3715207"/>
            <a:ext cx="57607" cy="57607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8" name="Text 22"/>
          <p:cNvSpPr txBox="1"/>
          <p:nvPr/>
        </p:nvSpPr>
        <p:spPr>
          <a:xfrm>
            <a:off x="1333195" y="3638398"/>
            <a:ext cx="4410151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在过去，</a:t>
            </a: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深耕一个领域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意味着成为该领域的专家，这种专业性构成了个人的核心竞争力。 </a:t>
            </a:r>
            <a:endParaRPr lang="en-US" sz="1200" dirty="0"/>
          </a:p>
        </p:txBody>
      </p:sp>
      <p:sp>
        <p:nvSpPr>
          <p:cNvPr id="29" name="Shape 23"/>
          <p:cNvSpPr/>
          <p:nvPr/>
        </p:nvSpPr>
        <p:spPr>
          <a:xfrm>
            <a:off x="1162202" y="4362602"/>
            <a:ext cx="57607" cy="57607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0" name="Text 24"/>
          <p:cNvSpPr txBox="1"/>
          <p:nvPr/>
        </p:nvSpPr>
        <p:spPr>
          <a:xfrm>
            <a:off x="1333195" y="4286707"/>
            <a:ext cx="4104742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专家地位带来了</a:t>
            </a: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稀缺性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，使其成为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不可替代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的核心资产。 </a:t>
            </a:r>
            <a:endParaRPr lang="en-US" sz="1200" dirty="0"/>
          </a:p>
        </p:txBody>
      </p:sp>
      <p:sp>
        <p:nvSpPr>
          <p:cNvPr id="31" name="Shape 25"/>
          <p:cNvSpPr/>
          <p:nvPr/>
        </p:nvSpPr>
        <p:spPr>
          <a:xfrm>
            <a:off x="6210605" y="2752344"/>
            <a:ext cx="5057546" cy="2876702"/>
          </a:xfrm>
          <a:prstGeom prst="roundRect">
            <a:avLst>
              <a:gd name="adj" fmla="val 3368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32" name="Shape 26"/>
          <p:cNvSpPr/>
          <p:nvPr/>
        </p:nvSpPr>
        <p:spPr>
          <a:xfrm>
            <a:off x="6448349" y="2991002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72707" y="3114446"/>
            <a:ext cx="171907" cy="171907"/>
          </a:xfrm>
          <a:prstGeom prst="rect">
            <a:avLst/>
          </a:prstGeom>
        </p:spPr>
      </p:pic>
      <p:sp>
        <p:nvSpPr>
          <p:cNvPr id="34" name="Text 27"/>
          <p:cNvSpPr txBox="1"/>
          <p:nvPr/>
        </p:nvSpPr>
        <p:spPr>
          <a:xfrm>
            <a:off x="7019849" y="2991002"/>
            <a:ext cx="14200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核心特征</a:t>
            </a:r>
            <a:endParaRPr lang="en-US" sz="1200" dirty="0"/>
          </a:p>
        </p:txBody>
      </p:sp>
      <p:sp>
        <p:nvSpPr>
          <p:cNvPr id="35" name="Text 28"/>
          <p:cNvSpPr txBox="1"/>
          <p:nvPr/>
        </p:nvSpPr>
        <p:spPr>
          <a:xfrm>
            <a:off x="7019849" y="3258007"/>
            <a:ext cx="156453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Key Characteristics</a:t>
            </a:r>
            <a:endParaRPr lang="en-US" sz="1200" dirty="0"/>
          </a:p>
        </p:txBody>
      </p:sp>
      <p:sp>
        <p:nvSpPr>
          <p:cNvPr id="36" name="Shape 29"/>
          <p:cNvSpPr/>
          <p:nvPr/>
        </p:nvSpPr>
        <p:spPr>
          <a:xfrm>
            <a:off x="6448349" y="3638398"/>
            <a:ext cx="2238451" cy="819302"/>
          </a:xfrm>
          <a:prstGeom prst="roundRect">
            <a:avLst>
              <a:gd name="adj" fmla="val 31146"/>
            </a:avLst>
          </a:prstGeom>
          <a:solidFill>
            <a:srgbClr val="FFFFFF"/>
          </a:solidFill>
          <a:ln w="12700">
            <a:solidFill>
              <a:srgbClr val="EFF6FF"/>
            </a:solidFill>
            <a:prstDash val="solid"/>
          </a:ln>
        </p:spPr>
      </p:sp>
      <p:sp>
        <p:nvSpPr>
          <p:cNvPr id="37" name="Text 30"/>
          <p:cNvSpPr txBox="1"/>
          <p:nvPr/>
        </p:nvSpPr>
        <p:spPr>
          <a:xfrm>
            <a:off x="6610198" y="3800246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稀缺性</a:t>
            </a:r>
            <a:endParaRPr lang="en-US" sz="1200" dirty="0"/>
          </a:p>
        </p:txBody>
      </p:sp>
      <p:sp>
        <p:nvSpPr>
          <p:cNvPr id="38" name="Text 31"/>
          <p:cNvSpPr txBox="1"/>
          <p:nvPr/>
        </p:nvSpPr>
        <p:spPr>
          <a:xfrm>
            <a:off x="6610198" y="4067251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技能门槛高</a:t>
            </a:r>
            <a:endParaRPr lang="en-US" sz="1200" dirty="0"/>
          </a:p>
        </p:txBody>
      </p:sp>
      <p:sp>
        <p:nvSpPr>
          <p:cNvPr id="39" name="Shape 32"/>
          <p:cNvSpPr/>
          <p:nvPr/>
        </p:nvSpPr>
        <p:spPr>
          <a:xfrm>
            <a:off x="8796528" y="3638398"/>
            <a:ext cx="2238451" cy="819302"/>
          </a:xfrm>
          <a:prstGeom prst="roundRect">
            <a:avLst>
              <a:gd name="adj" fmla="val 31146"/>
            </a:avLst>
          </a:prstGeom>
          <a:solidFill>
            <a:srgbClr val="FFFFFF"/>
          </a:solidFill>
          <a:ln w="12700">
            <a:solidFill>
              <a:srgbClr val="EFF6FF"/>
            </a:solidFill>
            <a:prstDash val="solid"/>
          </a:ln>
        </p:spPr>
      </p:sp>
      <p:sp>
        <p:nvSpPr>
          <p:cNvPr id="40" name="Text 33"/>
          <p:cNvSpPr txBox="1"/>
          <p:nvPr/>
        </p:nvSpPr>
        <p:spPr>
          <a:xfrm>
            <a:off x="8958377" y="3800246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专业性</a:t>
            </a:r>
            <a:endParaRPr lang="en-US" sz="1200" dirty="0"/>
          </a:p>
        </p:txBody>
      </p:sp>
      <p:sp>
        <p:nvSpPr>
          <p:cNvPr id="41" name="Text 34"/>
          <p:cNvSpPr txBox="1"/>
          <p:nvPr/>
        </p:nvSpPr>
        <p:spPr>
          <a:xfrm>
            <a:off x="8958377" y="4067251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深度积累</a:t>
            </a:r>
            <a:endParaRPr lang="en-US" sz="1200" dirty="0"/>
          </a:p>
        </p:txBody>
      </p:sp>
      <p:sp>
        <p:nvSpPr>
          <p:cNvPr id="42" name="Shape 35"/>
          <p:cNvSpPr/>
          <p:nvPr/>
        </p:nvSpPr>
        <p:spPr>
          <a:xfrm>
            <a:off x="6448349" y="4572000"/>
            <a:ext cx="2238451" cy="819302"/>
          </a:xfrm>
          <a:prstGeom prst="roundRect">
            <a:avLst>
              <a:gd name="adj" fmla="val 31146"/>
            </a:avLst>
          </a:prstGeom>
          <a:solidFill>
            <a:srgbClr val="FFFFFF"/>
          </a:solidFill>
          <a:ln w="12700">
            <a:solidFill>
              <a:srgbClr val="EFF6FF"/>
            </a:solidFill>
            <a:prstDash val="solid"/>
          </a:ln>
        </p:spPr>
      </p:sp>
      <p:sp>
        <p:nvSpPr>
          <p:cNvPr id="43" name="Text 36"/>
          <p:cNvSpPr txBox="1"/>
          <p:nvPr/>
        </p:nvSpPr>
        <p:spPr>
          <a:xfrm>
            <a:off x="6610198" y="4733849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稳定性</a:t>
            </a:r>
            <a:endParaRPr lang="en-US" sz="1200" dirty="0"/>
          </a:p>
        </p:txBody>
      </p:sp>
      <p:sp>
        <p:nvSpPr>
          <p:cNvPr id="44" name="Text 37"/>
          <p:cNvSpPr txBox="1"/>
          <p:nvPr/>
        </p:nvSpPr>
        <p:spPr>
          <a:xfrm>
            <a:off x="6610198" y="5000854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长期价值</a:t>
            </a:r>
            <a:endParaRPr lang="en-US" sz="1200" dirty="0"/>
          </a:p>
        </p:txBody>
      </p:sp>
      <p:sp>
        <p:nvSpPr>
          <p:cNvPr id="45" name="Shape 38"/>
          <p:cNvSpPr/>
          <p:nvPr/>
        </p:nvSpPr>
        <p:spPr>
          <a:xfrm>
            <a:off x="8796528" y="4572000"/>
            <a:ext cx="2238451" cy="819302"/>
          </a:xfrm>
          <a:prstGeom prst="roundRect">
            <a:avLst>
              <a:gd name="adj" fmla="val 31146"/>
            </a:avLst>
          </a:prstGeom>
          <a:solidFill>
            <a:srgbClr val="FFFFFF"/>
          </a:solidFill>
          <a:ln w="12700">
            <a:solidFill>
              <a:srgbClr val="EFF6FF"/>
            </a:solidFill>
            <a:prstDash val="solid"/>
          </a:ln>
        </p:spPr>
      </p:sp>
      <p:sp>
        <p:nvSpPr>
          <p:cNvPr id="46" name="Text 39"/>
          <p:cNvSpPr txBox="1"/>
          <p:nvPr/>
        </p:nvSpPr>
        <p:spPr>
          <a:xfrm>
            <a:off x="8958377" y="4733849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护城河</a:t>
            </a:r>
            <a:endParaRPr lang="en-US" sz="1200" dirty="0"/>
          </a:p>
        </p:txBody>
      </p:sp>
      <p:sp>
        <p:nvSpPr>
          <p:cNvPr id="47" name="Text 40"/>
          <p:cNvSpPr txBox="1"/>
          <p:nvPr/>
        </p:nvSpPr>
        <p:spPr>
          <a:xfrm>
            <a:off x="8958377" y="5000854"/>
            <a:ext cx="206837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竞争壁垒</a:t>
            </a:r>
            <a:endParaRPr lang="en-US" sz="1200" dirty="0"/>
          </a:p>
        </p:txBody>
      </p:sp>
      <p:sp>
        <p:nvSpPr>
          <p:cNvPr id="48" name="Shape 41"/>
          <p:cNvSpPr/>
          <p:nvPr/>
        </p:nvSpPr>
        <p:spPr>
          <a:xfrm>
            <a:off x="923544" y="5857646"/>
            <a:ext cx="10344607" cy="875995"/>
          </a:xfrm>
          <a:prstGeom prst="roundRect">
            <a:avLst>
              <a:gd name="adj" fmla="val 36308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pic>
        <p:nvPicPr>
          <p:cNvPr id="49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3798" y="6067044"/>
            <a:ext cx="457200" cy="457200"/>
          </a:xfrm>
          <a:prstGeom prst="rect">
            <a:avLst/>
          </a:prstGeom>
        </p:spPr>
      </p:pic>
      <p:pic>
        <p:nvPicPr>
          <p:cNvPr id="50" name="Image 6" descr="preencoded.png"/>
          <p:cNvPicPr>
            <a:picLocks noChangeAspect="1"/>
          </p:cNvPicPr>
          <p:nvPr/>
        </p:nvPicPr>
        <p:blipFill>
          <a:blip r:embed="rId7"/>
          <a:srcRect t="-100" b="-100"/>
          <a:stretch>
            <a:fillRect/>
          </a:stretch>
        </p:blipFill>
        <p:spPr>
          <a:xfrm>
            <a:off x="1295705" y="6219749"/>
            <a:ext cx="114300" cy="152705"/>
          </a:xfrm>
          <a:prstGeom prst="rect">
            <a:avLst/>
          </a:prstGeom>
        </p:spPr>
      </p:pic>
      <p:sp>
        <p:nvSpPr>
          <p:cNvPr id="51" name="Text 42"/>
          <p:cNvSpPr txBox="1"/>
          <p:nvPr/>
        </p:nvSpPr>
        <p:spPr>
          <a:xfrm>
            <a:off x="1733702" y="6057900"/>
            <a:ext cx="41532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关键洞察：技能的价值在于其不可替代性</a:t>
            </a:r>
            <a:endParaRPr lang="en-US" sz="1200" dirty="0"/>
          </a:p>
        </p:txBody>
      </p:sp>
      <p:sp>
        <p:nvSpPr>
          <p:cNvPr id="52" name="Text 43"/>
          <p:cNvSpPr txBox="1"/>
          <p:nvPr/>
        </p:nvSpPr>
        <p:spPr>
          <a:xfrm>
            <a:off x="1733702" y="6305702"/>
            <a:ext cx="41532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过去，专家地位是稀缺资源，现在这种稀缺性正在被AI打破</a:t>
            </a:r>
            <a:endParaRPr lang="en-US" sz="1200" dirty="0"/>
          </a:p>
        </p:txBody>
      </p:sp>
      <p:sp>
        <p:nvSpPr>
          <p:cNvPr id="53" name="Text 44"/>
          <p:cNvSpPr txBox="1"/>
          <p:nvPr/>
        </p:nvSpPr>
        <p:spPr>
          <a:xfrm>
            <a:off x="9772193" y="6067044"/>
            <a:ext cx="11530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10年</a:t>
            </a:r>
            <a:endParaRPr lang="en-US" sz="1200" dirty="0"/>
          </a:p>
        </p:txBody>
      </p:sp>
      <p:sp>
        <p:nvSpPr>
          <p:cNvPr id="54" name="Text 45"/>
          <p:cNvSpPr txBox="1"/>
          <p:nvPr/>
        </p:nvSpPr>
        <p:spPr>
          <a:xfrm>
            <a:off x="9763049" y="6295644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成为专家的时间</a:t>
            </a:r>
            <a:endParaRPr lang="en-US" sz="1200" dirty="0"/>
          </a:p>
        </p:txBody>
      </p:sp>
      <p:pic>
        <p:nvPicPr>
          <p:cNvPr id="55" name="Image 7" descr="preencoded.png"/>
          <p:cNvPicPr>
            <a:picLocks noChangeAspect="1"/>
          </p:cNvPicPr>
          <p:nvPr/>
        </p:nvPicPr>
        <p:blipFill>
          <a:blip r:embed="rId8"/>
          <a:srcRect t="-205" b="-205"/>
          <a:stretch>
            <a:fillRect/>
          </a:stretch>
        </p:blipFill>
        <p:spPr>
          <a:xfrm>
            <a:off x="619049" y="1380744"/>
            <a:ext cx="75895" cy="5658307"/>
          </a:xfrm>
          <a:prstGeom prst="rect">
            <a:avLst/>
          </a:prstGeom>
        </p:spPr>
      </p:pic>
      <p:sp>
        <p:nvSpPr>
          <p:cNvPr id="56" name="Shape 46"/>
          <p:cNvSpPr/>
          <p:nvPr/>
        </p:nvSpPr>
        <p:spPr>
          <a:xfrm>
            <a:off x="609905" y="7515454"/>
            <a:ext cx="57607" cy="57607"/>
          </a:xfrm>
          <a:prstGeom prst="ellipse">
            <a:avLst/>
          </a:prstGeom>
          <a:solidFill>
            <a:srgbClr val="60A5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7" name="Text 47"/>
          <p:cNvSpPr txBox="1"/>
          <p:nvPr/>
        </p:nvSpPr>
        <p:spPr>
          <a:xfrm>
            <a:off x="743407" y="7429500"/>
            <a:ext cx="66934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15 页</a:t>
            </a:r>
            <a:endParaRPr lang="en-US" sz="1200" dirty="0"/>
          </a:p>
        </p:txBody>
      </p:sp>
      <p:sp>
        <p:nvSpPr>
          <p:cNvPr id="58" name="Text 48"/>
          <p:cNvSpPr txBox="1"/>
          <p:nvPr/>
        </p:nvSpPr>
        <p:spPr>
          <a:xfrm>
            <a:off x="9541764" y="7429500"/>
            <a:ext cx="138897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预计用时：60 分钟</a:t>
            </a:r>
            <a:endParaRPr lang="en-US" sz="1200" dirty="0"/>
          </a:p>
        </p:txBody>
      </p:sp>
      <p:sp>
        <p:nvSpPr>
          <p:cNvPr id="59" name="Text 49"/>
          <p:cNvSpPr txBox="1"/>
          <p:nvPr/>
        </p:nvSpPr>
        <p:spPr>
          <a:xfrm>
            <a:off x="11048695" y="7444130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1695" y="64739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952805" y="590702"/>
            <a:ext cx="190103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0071E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SKILL REPLACEMENT</a:t>
            </a:r>
            <a:endParaRPr lang="en-US" sz="1000" dirty="0"/>
          </a:p>
        </p:txBody>
      </p:sp>
      <p:sp>
        <p:nvSpPr>
          <p:cNvPr id="6" name="Text 4"/>
          <p:cNvSpPr txBox="1"/>
          <p:nvPr/>
        </p:nvSpPr>
        <p:spPr>
          <a:xfrm>
            <a:off x="9989820" y="571500"/>
            <a:ext cx="156362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贬值资产 · 第三部分</a:t>
            </a:r>
            <a:endParaRPr lang="en-US" sz="1200" dirty="0"/>
          </a:p>
        </p:txBody>
      </p:sp>
      <p:sp>
        <p:nvSpPr>
          <p:cNvPr id="7" name="Text 5"/>
          <p:cNvSpPr txBox="1"/>
          <p:nvPr/>
        </p:nvSpPr>
        <p:spPr>
          <a:xfrm>
            <a:off x="761695" y="914400"/>
            <a:ext cx="10972800" cy="4864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kern="0" spc="-75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替代速度表：</a:t>
            </a:r>
            <a:r>
              <a:rPr lang="en-US" sz="3100" b="1" kern="0" spc="-75" dirty="0">
                <a:solidFill>
                  <a:srgbClr val="0071E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AI技能替代进度</a:t>
            </a:r>
            <a:endParaRPr lang="en-US" sz="3100" dirty="0"/>
          </a:p>
        </p:txBody>
      </p:sp>
      <p:sp>
        <p:nvSpPr>
          <p:cNvPr id="8" name="Text 6"/>
          <p:cNvSpPr txBox="1"/>
          <p:nvPr/>
        </p:nvSpPr>
        <p:spPr>
          <a:xfrm>
            <a:off x="761695" y="1452067"/>
            <a:ext cx="1085850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不同技能类型被AI替代的程度与速度对比</a:t>
            </a:r>
            <a:endParaRPr lang="en-US" sz="13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rcRect l="-6" r="-6"/>
          <a:stretch>
            <a:fillRect/>
          </a:stretch>
        </p:blipFill>
        <p:spPr>
          <a:xfrm>
            <a:off x="761695" y="1714500"/>
            <a:ext cx="10687507" cy="4304995"/>
          </a:xfrm>
          <a:prstGeom prst="rect">
            <a:avLst/>
          </a:prstGeom>
        </p:spPr>
      </p:pic>
      <p:sp>
        <p:nvSpPr>
          <p:cNvPr id="10" name="Text 7"/>
          <p:cNvSpPr txBox="1"/>
          <p:nvPr/>
        </p:nvSpPr>
        <p:spPr>
          <a:xfrm>
            <a:off x="1295705" y="2066544"/>
            <a:ext cx="228417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技能类型</a:t>
            </a:r>
            <a:endParaRPr lang="en-US" sz="1200" dirty="0"/>
          </a:p>
        </p:txBody>
      </p:sp>
      <p:sp>
        <p:nvSpPr>
          <p:cNvPr id="11" name="Text 8"/>
          <p:cNvSpPr txBox="1"/>
          <p:nvPr/>
        </p:nvSpPr>
        <p:spPr>
          <a:xfrm>
            <a:off x="3407969" y="2066544"/>
            <a:ext cx="248991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替代风险等级</a:t>
            </a:r>
            <a:endParaRPr lang="en-US" sz="1200" dirty="0"/>
          </a:p>
        </p:txBody>
      </p:sp>
      <p:sp>
        <p:nvSpPr>
          <p:cNvPr id="12" name="Text 9"/>
          <p:cNvSpPr txBox="1"/>
          <p:nvPr/>
        </p:nvSpPr>
        <p:spPr>
          <a:xfrm>
            <a:off x="5711342" y="2066544"/>
            <a:ext cx="39438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代表工具</a:t>
            </a:r>
            <a:endParaRPr lang="en-US" sz="1200" dirty="0"/>
          </a:p>
        </p:txBody>
      </p:sp>
      <p:sp>
        <p:nvSpPr>
          <p:cNvPr id="13" name="Text 10"/>
          <p:cNvSpPr txBox="1"/>
          <p:nvPr/>
        </p:nvSpPr>
        <p:spPr>
          <a:xfrm>
            <a:off x="9398203" y="2066544"/>
            <a:ext cx="156362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状态趋势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1304849" y="2609698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3E8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9946" y="2704795"/>
            <a:ext cx="152705" cy="152705"/>
          </a:xfrm>
          <a:prstGeom prst="rect">
            <a:avLst/>
          </a:prstGeom>
        </p:spPr>
      </p:pic>
      <p:sp>
        <p:nvSpPr>
          <p:cNvPr id="16" name="Text 12"/>
          <p:cNvSpPr txBox="1"/>
          <p:nvPr/>
        </p:nvSpPr>
        <p:spPr>
          <a:xfrm>
            <a:off x="1762049" y="2585923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视觉设计</a:t>
            </a:r>
            <a:endParaRPr lang="en-US" sz="1200" dirty="0"/>
          </a:p>
        </p:txBody>
      </p:sp>
      <p:sp>
        <p:nvSpPr>
          <p:cNvPr id="17" name="Text 13"/>
          <p:cNvSpPr txBox="1"/>
          <p:nvPr/>
        </p:nvSpPr>
        <p:spPr>
          <a:xfrm>
            <a:off x="1762049" y="2814523"/>
            <a:ext cx="69585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图像生成类</a:t>
            </a:r>
            <a:endParaRPr lang="en-US" sz="900" dirty="0"/>
          </a:p>
        </p:txBody>
      </p:sp>
      <p:sp>
        <p:nvSpPr>
          <p:cNvPr id="18" name="Text 14"/>
          <p:cNvSpPr txBox="1"/>
          <p:nvPr/>
        </p:nvSpPr>
        <p:spPr>
          <a:xfrm>
            <a:off x="3412541" y="2681021"/>
            <a:ext cx="886054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高替代风险</a:t>
            </a:r>
            <a:endParaRPr lang="en-US" sz="1100" dirty="0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/>
          <a:srcRect l="-205" r="-205"/>
          <a:stretch>
            <a:fillRect/>
          </a:stretch>
        </p:blipFill>
        <p:spPr>
          <a:xfrm>
            <a:off x="4298594" y="2743200"/>
            <a:ext cx="1223467" cy="75895"/>
          </a:xfrm>
          <a:prstGeom prst="rect">
            <a:avLst/>
          </a:prstGeom>
        </p:spPr>
      </p:pic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/>
          <a:srcRect l="-186" r="-186"/>
          <a:stretch>
            <a:fillRect/>
          </a:stretch>
        </p:blipFill>
        <p:spPr>
          <a:xfrm>
            <a:off x="4298594" y="2743200"/>
            <a:ext cx="978408" cy="75895"/>
          </a:xfrm>
          <a:prstGeom prst="rect">
            <a:avLst/>
          </a:prstGeom>
        </p:spPr>
      </p:pic>
      <p:sp>
        <p:nvSpPr>
          <p:cNvPr id="21" name="Text 15"/>
          <p:cNvSpPr txBox="1"/>
          <p:nvPr/>
        </p:nvSpPr>
        <p:spPr>
          <a:xfrm>
            <a:off x="5712257" y="2695651"/>
            <a:ext cx="278892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Midjourney, DALL·E, Stable Diffusion</a:t>
            </a:r>
            <a:endParaRPr lang="en-US" sz="1000" dirty="0"/>
          </a:p>
        </p:txBody>
      </p:sp>
      <p:sp>
        <p:nvSpPr>
          <p:cNvPr id="22" name="Shape 16"/>
          <p:cNvSpPr/>
          <p:nvPr/>
        </p:nvSpPr>
        <p:spPr>
          <a:xfrm>
            <a:off x="9786823" y="2628900"/>
            <a:ext cx="761695" cy="304495"/>
          </a:xfrm>
          <a:prstGeom prst="roundRect">
            <a:avLst>
              <a:gd name="adj" fmla="val 225225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3" name="Text 17"/>
          <p:cNvSpPr txBox="1"/>
          <p:nvPr/>
        </p:nvSpPr>
        <p:spPr>
          <a:xfrm>
            <a:off x="9758477" y="2628900"/>
            <a:ext cx="81930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63500" rIns="0" bIns="6350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991B1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高风险</a:t>
            </a:r>
            <a:endParaRPr lang="en-US" sz="1000" dirty="0"/>
          </a:p>
        </p:txBody>
      </p:sp>
      <p:sp>
        <p:nvSpPr>
          <p:cNvPr id="24" name="Shape 18"/>
          <p:cNvSpPr/>
          <p:nvPr/>
        </p:nvSpPr>
        <p:spPr>
          <a:xfrm>
            <a:off x="1304849" y="3295498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9946" y="3390595"/>
            <a:ext cx="152705" cy="152705"/>
          </a:xfrm>
          <a:prstGeom prst="rect">
            <a:avLst/>
          </a:prstGeom>
        </p:spPr>
      </p:pic>
      <p:sp>
        <p:nvSpPr>
          <p:cNvPr id="26" name="Text 19"/>
          <p:cNvSpPr txBox="1"/>
          <p:nvPr/>
        </p:nvSpPr>
        <p:spPr>
          <a:xfrm>
            <a:off x="1762049" y="3271723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文案写作</a:t>
            </a:r>
            <a:endParaRPr lang="en-US" sz="1200" dirty="0"/>
          </a:p>
        </p:txBody>
      </p:sp>
      <p:sp>
        <p:nvSpPr>
          <p:cNvPr id="27" name="Text 20"/>
          <p:cNvSpPr txBox="1"/>
          <p:nvPr/>
        </p:nvSpPr>
        <p:spPr>
          <a:xfrm>
            <a:off x="1762049" y="3500323"/>
            <a:ext cx="69585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内容生成类</a:t>
            </a:r>
            <a:endParaRPr lang="en-US" sz="900" dirty="0"/>
          </a:p>
        </p:txBody>
      </p:sp>
      <p:sp>
        <p:nvSpPr>
          <p:cNvPr id="28" name="Text 21"/>
          <p:cNvSpPr txBox="1"/>
          <p:nvPr/>
        </p:nvSpPr>
        <p:spPr>
          <a:xfrm>
            <a:off x="3412541" y="3366821"/>
            <a:ext cx="886054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高替代风险</a:t>
            </a:r>
            <a:endParaRPr lang="en-US" sz="1100" dirty="0"/>
          </a:p>
        </p:txBody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3"/>
          <a:srcRect l="-205" r="-205"/>
          <a:stretch>
            <a:fillRect/>
          </a:stretch>
        </p:blipFill>
        <p:spPr>
          <a:xfrm>
            <a:off x="4298594" y="3429000"/>
            <a:ext cx="1223467" cy="75895"/>
          </a:xfrm>
          <a:prstGeom prst="rect">
            <a:avLst/>
          </a:prstGeom>
        </p:spPr>
      </p:pic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6"/>
          <a:srcRect l="-227" r="-227"/>
          <a:stretch>
            <a:fillRect/>
          </a:stretch>
        </p:blipFill>
        <p:spPr>
          <a:xfrm>
            <a:off x="4298594" y="3429000"/>
            <a:ext cx="856793" cy="75895"/>
          </a:xfrm>
          <a:prstGeom prst="rect">
            <a:avLst/>
          </a:prstGeom>
        </p:spPr>
      </p:pic>
      <p:sp>
        <p:nvSpPr>
          <p:cNvPr id="31" name="Text 22"/>
          <p:cNvSpPr txBox="1"/>
          <p:nvPr/>
        </p:nvSpPr>
        <p:spPr>
          <a:xfrm>
            <a:off x="5712257" y="3381451"/>
            <a:ext cx="161025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GPT-4, Claude, Jasper</a:t>
            </a:r>
            <a:endParaRPr lang="en-US" sz="1000" dirty="0"/>
          </a:p>
        </p:txBody>
      </p:sp>
      <p:sp>
        <p:nvSpPr>
          <p:cNvPr id="32" name="Shape 23"/>
          <p:cNvSpPr/>
          <p:nvPr/>
        </p:nvSpPr>
        <p:spPr>
          <a:xfrm>
            <a:off x="9786823" y="3314700"/>
            <a:ext cx="761695" cy="304495"/>
          </a:xfrm>
          <a:prstGeom prst="roundRect">
            <a:avLst>
              <a:gd name="adj" fmla="val 225225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3" name="Text 24"/>
          <p:cNvSpPr txBox="1"/>
          <p:nvPr/>
        </p:nvSpPr>
        <p:spPr>
          <a:xfrm>
            <a:off x="9758477" y="3314700"/>
            <a:ext cx="81930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63500" rIns="0" bIns="6350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991B1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高风险</a:t>
            </a:r>
            <a:endParaRPr lang="en-US" sz="1000" dirty="0"/>
          </a:p>
        </p:txBody>
      </p:sp>
      <p:sp>
        <p:nvSpPr>
          <p:cNvPr id="34" name="Shape 25"/>
          <p:cNvSpPr/>
          <p:nvPr/>
        </p:nvSpPr>
        <p:spPr>
          <a:xfrm>
            <a:off x="1304849" y="3981298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5" name="Image 7" descr="preencoded.png"/>
          <p:cNvPicPr>
            <a:picLocks noChangeAspect="1"/>
          </p:cNvPicPr>
          <p:nvPr/>
        </p:nvPicPr>
        <p:blipFill>
          <a:blip r:embed="rId7"/>
          <a:srcRect t="-180" b="-180"/>
          <a:stretch>
            <a:fillRect/>
          </a:stretch>
        </p:blipFill>
        <p:spPr>
          <a:xfrm>
            <a:off x="1380744" y="4076395"/>
            <a:ext cx="190195" cy="152705"/>
          </a:xfrm>
          <a:prstGeom prst="rect">
            <a:avLst/>
          </a:prstGeom>
        </p:spPr>
      </p:pic>
      <p:sp>
        <p:nvSpPr>
          <p:cNvPr id="36" name="Text 26"/>
          <p:cNvSpPr txBox="1"/>
          <p:nvPr/>
        </p:nvSpPr>
        <p:spPr>
          <a:xfrm>
            <a:off x="1762049" y="3957523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代码编写</a:t>
            </a:r>
            <a:endParaRPr lang="en-US" sz="1200" dirty="0"/>
          </a:p>
        </p:txBody>
      </p:sp>
      <p:sp>
        <p:nvSpPr>
          <p:cNvPr id="37" name="Text 27"/>
          <p:cNvSpPr txBox="1"/>
          <p:nvPr/>
        </p:nvSpPr>
        <p:spPr>
          <a:xfrm>
            <a:off x="1762049" y="4186123"/>
            <a:ext cx="69585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编程辅助类</a:t>
            </a:r>
            <a:endParaRPr lang="en-US" sz="900" dirty="0"/>
          </a:p>
        </p:txBody>
      </p:sp>
      <p:sp>
        <p:nvSpPr>
          <p:cNvPr id="38" name="Text 28"/>
          <p:cNvSpPr txBox="1"/>
          <p:nvPr/>
        </p:nvSpPr>
        <p:spPr>
          <a:xfrm>
            <a:off x="3412541" y="4052621"/>
            <a:ext cx="886054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中替代风险</a:t>
            </a:r>
            <a:endParaRPr lang="en-US" sz="1100" dirty="0"/>
          </a:p>
        </p:txBody>
      </p:sp>
      <p:pic>
        <p:nvPicPr>
          <p:cNvPr id="39" name="Image 8" descr="preencoded.png"/>
          <p:cNvPicPr>
            <a:picLocks noChangeAspect="1"/>
          </p:cNvPicPr>
          <p:nvPr/>
        </p:nvPicPr>
        <p:blipFill>
          <a:blip r:embed="rId3"/>
          <a:srcRect l="-205" r="-205"/>
          <a:stretch>
            <a:fillRect/>
          </a:stretch>
        </p:blipFill>
        <p:spPr>
          <a:xfrm>
            <a:off x="4298594" y="4114800"/>
            <a:ext cx="1223467" cy="75895"/>
          </a:xfrm>
          <a:prstGeom prst="rect">
            <a:avLst/>
          </a:prstGeom>
        </p:spPr>
      </p:pic>
      <p:pic>
        <p:nvPicPr>
          <p:cNvPr id="40" name="Image 9" descr="preencoded.png"/>
          <p:cNvPicPr>
            <a:picLocks noChangeAspect="1"/>
          </p:cNvPicPr>
          <p:nvPr/>
        </p:nvPicPr>
        <p:blipFill>
          <a:blip r:embed="rId8"/>
          <a:srcRect l="-205" r="-205"/>
          <a:stretch>
            <a:fillRect/>
          </a:stretch>
        </p:blipFill>
        <p:spPr>
          <a:xfrm>
            <a:off x="4298594" y="4114800"/>
            <a:ext cx="611734" cy="75895"/>
          </a:xfrm>
          <a:prstGeom prst="rect">
            <a:avLst/>
          </a:prstGeom>
        </p:spPr>
      </p:pic>
      <p:sp>
        <p:nvSpPr>
          <p:cNvPr id="41" name="Text 29"/>
          <p:cNvSpPr txBox="1"/>
          <p:nvPr/>
        </p:nvSpPr>
        <p:spPr>
          <a:xfrm>
            <a:off x="5712257" y="4067251"/>
            <a:ext cx="231251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Copilot, Cursor, CodeWhisperer</a:t>
            </a:r>
            <a:endParaRPr lang="en-US" sz="1000" dirty="0"/>
          </a:p>
        </p:txBody>
      </p:sp>
      <p:sp>
        <p:nvSpPr>
          <p:cNvPr id="42" name="Shape 30"/>
          <p:cNvSpPr/>
          <p:nvPr/>
        </p:nvSpPr>
        <p:spPr>
          <a:xfrm>
            <a:off x="9786823" y="4000500"/>
            <a:ext cx="761695" cy="304495"/>
          </a:xfrm>
          <a:prstGeom prst="roundRect">
            <a:avLst>
              <a:gd name="adj" fmla="val 225225"/>
            </a:avLst>
          </a:prstGeom>
          <a:solidFill>
            <a:srgbClr val="FEF3C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3" name="Text 31"/>
          <p:cNvSpPr txBox="1"/>
          <p:nvPr/>
        </p:nvSpPr>
        <p:spPr>
          <a:xfrm>
            <a:off x="9758477" y="4000500"/>
            <a:ext cx="81930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63500" rIns="0" bIns="6350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92400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中风险</a:t>
            </a:r>
            <a:endParaRPr lang="en-US" sz="1000" dirty="0"/>
          </a:p>
        </p:txBody>
      </p:sp>
      <p:sp>
        <p:nvSpPr>
          <p:cNvPr id="44" name="Shape 32"/>
          <p:cNvSpPr/>
          <p:nvPr/>
        </p:nvSpPr>
        <p:spPr>
          <a:xfrm>
            <a:off x="1304849" y="4667098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5" name="Image 10" descr="preencoded.png"/>
          <p:cNvPicPr>
            <a:picLocks noChangeAspect="1"/>
          </p:cNvPicPr>
          <p:nvPr/>
        </p:nvPicPr>
        <p:blipFill>
          <a:blip r:embed="rId9"/>
          <a:srcRect t="-180" b="-180"/>
          <a:stretch>
            <a:fillRect/>
          </a:stretch>
        </p:blipFill>
        <p:spPr>
          <a:xfrm>
            <a:off x="1380744" y="4762195"/>
            <a:ext cx="190195" cy="152705"/>
          </a:xfrm>
          <a:prstGeom prst="rect">
            <a:avLst/>
          </a:prstGeom>
        </p:spPr>
      </p:pic>
      <p:sp>
        <p:nvSpPr>
          <p:cNvPr id="46" name="Text 33"/>
          <p:cNvSpPr txBox="1"/>
          <p:nvPr/>
        </p:nvSpPr>
        <p:spPr>
          <a:xfrm>
            <a:off x="1762049" y="4643323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翻译同传</a:t>
            </a:r>
            <a:endParaRPr lang="en-US" sz="1200" dirty="0"/>
          </a:p>
        </p:txBody>
      </p:sp>
      <p:sp>
        <p:nvSpPr>
          <p:cNvPr id="47" name="Text 34"/>
          <p:cNvSpPr txBox="1"/>
          <p:nvPr/>
        </p:nvSpPr>
        <p:spPr>
          <a:xfrm>
            <a:off x="1762049" y="4871923"/>
            <a:ext cx="69585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语言翻译类</a:t>
            </a:r>
            <a:endParaRPr lang="en-US" sz="900" dirty="0"/>
          </a:p>
        </p:txBody>
      </p:sp>
      <p:sp>
        <p:nvSpPr>
          <p:cNvPr id="48" name="Text 35"/>
          <p:cNvSpPr txBox="1"/>
          <p:nvPr/>
        </p:nvSpPr>
        <p:spPr>
          <a:xfrm>
            <a:off x="3412541" y="4638751"/>
            <a:ext cx="866851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极高替代风险</a:t>
            </a:r>
            <a:endParaRPr lang="en-US" sz="1100" dirty="0"/>
          </a:p>
        </p:txBody>
      </p:sp>
      <p:pic>
        <p:nvPicPr>
          <p:cNvPr id="49" name="Image 11" descr="preencoded.png"/>
          <p:cNvPicPr>
            <a:picLocks noChangeAspect="1"/>
          </p:cNvPicPr>
          <p:nvPr/>
        </p:nvPicPr>
        <p:blipFill>
          <a:blip r:embed="rId3"/>
          <a:srcRect l="-205" r="-205"/>
          <a:stretch>
            <a:fillRect/>
          </a:stretch>
        </p:blipFill>
        <p:spPr>
          <a:xfrm>
            <a:off x="4298594" y="4800600"/>
            <a:ext cx="1223467" cy="75895"/>
          </a:xfrm>
          <a:prstGeom prst="rect">
            <a:avLst/>
          </a:prstGeom>
        </p:spPr>
      </p:pic>
      <p:pic>
        <p:nvPicPr>
          <p:cNvPr id="50" name="Image 12" descr="preencoded.png"/>
          <p:cNvPicPr>
            <a:picLocks noChangeAspect="1"/>
          </p:cNvPicPr>
          <p:nvPr/>
        </p:nvPicPr>
        <p:blipFill>
          <a:blip r:embed="rId10"/>
          <a:srcRect l="-201" r="-201"/>
          <a:stretch>
            <a:fillRect/>
          </a:stretch>
        </p:blipFill>
        <p:spPr>
          <a:xfrm>
            <a:off x="4298594" y="4800600"/>
            <a:ext cx="1162202" cy="75895"/>
          </a:xfrm>
          <a:prstGeom prst="rect">
            <a:avLst/>
          </a:prstGeom>
        </p:spPr>
      </p:pic>
      <p:sp>
        <p:nvSpPr>
          <p:cNvPr id="51" name="Text 36"/>
          <p:cNvSpPr txBox="1"/>
          <p:nvPr/>
        </p:nvSpPr>
        <p:spPr>
          <a:xfrm>
            <a:off x="5712257" y="4753051"/>
            <a:ext cx="1663294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GPT-4实时翻译, DeepL</a:t>
            </a:r>
            <a:endParaRPr lang="en-US" sz="1000" dirty="0"/>
          </a:p>
        </p:txBody>
      </p:sp>
      <p:sp>
        <p:nvSpPr>
          <p:cNvPr id="52" name="Shape 37"/>
          <p:cNvSpPr/>
          <p:nvPr/>
        </p:nvSpPr>
        <p:spPr>
          <a:xfrm>
            <a:off x="9786823" y="4686300"/>
            <a:ext cx="761695" cy="304495"/>
          </a:xfrm>
          <a:prstGeom prst="roundRect">
            <a:avLst>
              <a:gd name="adj" fmla="val 225225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3" name="Text 38"/>
          <p:cNvSpPr txBox="1"/>
          <p:nvPr/>
        </p:nvSpPr>
        <p:spPr>
          <a:xfrm>
            <a:off x="9758477" y="4686300"/>
            <a:ext cx="81930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63500" rIns="0" bIns="6350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B91C1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极高风险</a:t>
            </a:r>
            <a:endParaRPr lang="en-US" sz="1000" dirty="0"/>
          </a:p>
        </p:txBody>
      </p:sp>
      <p:sp>
        <p:nvSpPr>
          <p:cNvPr id="54" name="Shape 39"/>
          <p:cNvSpPr/>
          <p:nvPr/>
        </p:nvSpPr>
        <p:spPr>
          <a:xfrm>
            <a:off x="1304849" y="5352898"/>
            <a:ext cx="342900" cy="342900"/>
          </a:xfrm>
          <a:prstGeom prst="roundRect">
            <a:avLst>
              <a:gd name="adj" fmla="val 118519"/>
            </a:avLst>
          </a:prstGeom>
          <a:solidFill>
            <a:srgbClr val="FFEDD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5" name="Image 13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99946" y="5447995"/>
            <a:ext cx="152705" cy="152705"/>
          </a:xfrm>
          <a:prstGeom prst="rect">
            <a:avLst/>
          </a:prstGeom>
        </p:spPr>
      </p:pic>
      <p:sp>
        <p:nvSpPr>
          <p:cNvPr id="56" name="Text 40"/>
          <p:cNvSpPr txBox="1"/>
          <p:nvPr/>
        </p:nvSpPr>
        <p:spPr>
          <a:xfrm>
            <a:off x="1762049" y="5329123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数据分析</a:t>
            </a:r>
            <a:endParaRPr lang="en-US" sz="1200" dirty="0"/>
          </a:p>
        </p:txBody>
      </p:sp>
      <p:sp>
        <p:nvSpPr>
          <p:cNvPr id="57" name="Text 41"/>
          <p:cNvSpPr txBox="1"/>
          <p:nvPr/>
        </p:nvSpPr>
        <p:spPr>
          <a:xfrm>
            <a:off x="1762049" y="5557723"/>
            <a:ext cx="69585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数据处理类</a:t>
            </a:r>
            <a:endParaRPr lang="en-US" sz="900" dirty="0"/>
          </a:p>
        </p:txBody>
      </p:sp>
      <p:sp>
        <p:nvSpPr>
          <p:cNvPr id="58" name="Text 42"/>
          <p:cNvSpPr txBox="1"/>
          <p:nvPr/>
        </p:nvSpPr>
        <p:spPr>
          <a:xfrm>
            <a:off x="3412541" y="5424221"/>
            <a:ext cx="886054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高替代风险</a:t>
            </a:r>
            <a:endParaRPr lang="en-US" sz="1100" dirty="0"/>
          </a:p>
        </p:txBody>
      </p:sp>
      <p:pic>
        <p:nvPicPr>
          <p:cNvPr id="59" name="Image 14" descr="preencoded.png"/>
          <p:cNvPicPr>
            <a:picLocks noChangeAspect="1"/>
          </p:cNvPicPr>
          <p:nvPr/>
        </p:nvPicPr>
        <p:blipFill>
          <a:blip r:embed="rId3"/>
          <a:srcRect l="-205" r="-205"/>
          <a:stretch>
            <a:fillRect/>
          </a:stretch>
        </p:blipFill>
        <p:spPr>
          <a:xfrm>
            <a:off x="4298594" y="5486400"/>
            <a:ext cx="1223467" cy="75895"/>
          </a:xfrm>
          <a:prstGeom prst="rect">
            <a:avLst/>
          </a:prstGeom>
        </p:spPr>
      </p:pic>
      <p:pic>
        <p:nvPicPr>
          <p:cNvPr id="60" name="Image 15" descr="preencoded.png"/>
          <p:cNvPicPr>
            <a:picLocks noChangeAspect="1"/>
          </p:cNvPicPr>
          <p:nvPr/>
        </p:nvPicPr>
        <p:blipFill>
          <a:blip r:embed="rId12"/>
          <a:srcRect l="-180" r="-180"/>
          <a:stretch>
            <a:fillRect/>
          </a:stretch>
        </p:blipFill>
        <p:spPr>
          <a:xfrm>
            <a:off x="4298594" y="5486400"/>
            <a:ext cx="917143" cy="75895"/>
          </a:xfrm>
          <a:prstGeom prst="rect">
            <a:avLst/>
          </a:prstGeom>
        </p:spPr>
      </p:pic>
      <p:sp>
        <p:nvSpPr>
          <p:cNvPr id="61" name="Text 43"/>
          <p:cNvSpPr txBox="1"/>
          <p:nvPr/>
        </p:nvSpPr>
        <p:spPr>
          <a:xfrm>
            <a:off x="5712257" y="5438851"/>
            <a:ext cx="2070202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ChatGPT Advanced, Tableau</a:t>
            </a:r>
            <a:endParaRPr lang="en-US" sz="1000" dirty="0"/>
          </a:p>
        </p:txBody>
      </p:sp>
      <p:sp>
        <p:nvSpPr>
          <p:cNvPr id="62" name="Shape 44"/>
          <p:cNvSpPr/>
          <p:nvPr/>
        </p:nvSpPr>
        <p:spPr>
          <a:xfrm>
            <a:off x="9786823" y="5372100"/>
            <a:ext cx="761695" cy="304495"/>
          </a:xfrm>
          <a:prstGeom prst="roundRect">
            <a:avLst>
              <a:gd name="adj" fmla="val 225225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3" name="Text 45"/>
          <p:cNvSpPr txBox="1"/>
          <p:nvPr/>
        </p:nvSpPr>
        <p:spPr>
          <a:xfrm>
            <a:off x="9758477" y="5372100"/>
            <a:ext cx="819302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63500" rIns="0" bIns="6350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991B1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高风险</a:t>
            </a:r>
            <a:endParaRPr lang="en-US" sz="1000" dirty="0"/>
          </a:p>
        </p:txBody>
      </p:sp>
      <p:sp>
        <p:nvSpPr>
          <p:cNvPr id="64" name="Shape 46"/>
          <p:cNvSpPr/>
          <p:nvPr/>
        </p:nvSpPr>
        <p:spPr>
          <a:xfrm>
            <a:off x="761695" y="6229807"/>
            <a:ext cx="114300" cy="114300"/>
          </a:xfrm>
          <a:prstGeom prst="roundRect">
            <a:avLst>
              <a:gd name="adj" fmla="val 266667"/>
            </a:avLst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5" name="Text 47"/>
          <p:cNvSpPr txBox="1"/>
          <p:nvPr/>
        </p:nvSpPr>
        <p:spPr>
          <a:xfrm>
            <a:off x="952805" y="6195974"/>
            <a:ext cx="1806854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中替代风险 (AI作为辅助工具)</a:t>
            </a:r>
            <a:endParaRPr lang="en-US" sz="900" dirty="0"/>
          </a:p>
        </p:txBody>
      </p:sp>
      <p:sp>
        <p:nvSpPr>
          <p:cNvPr id="66" name="Shape 48"/>
          <p:cNvSpPr/>
          <p:nvPr/>
        </p:nvSpPr>
        <p:spPr>
          <a:xfrm>
            <a:off x="2842870" y="6229807"/>
            <a:ext cx="114300" cy="114300"/>
          </a:xfrm>
          <a:prstGeom prst="roundRect">
            <a:avLst>
              <a:gd name="adj" fmla="val 266667"/>
            </a:avLst>
          </a:prstGeom>
          <a:solidFill>
            <a:srgbClr val="F9731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7" name="Text 49"/>
          <p:cNvSpPr txBox="1"/>
          <p:nvPr/>
        </p:nvSpPr>
        <p:spPr>
          <a:xfrm>
            <a:off x="3033065" y="6195974"/>
            <a:ext cx="2035454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高替代风险 (多数工作流可被替代)</a:t>
            </a:r>
            <a:endParaRPr lang="en-US" sz="900" dirty="0"/>
          </a:p>
        </p:txBody>
      </p:sp>
      <p:sp>
        <p:nvSpPr>
          <p:cNvPr id="68" name="Shape 50"/>
          <p:cNvSpPr/>
          <p:nvPr/>
        </p:nvSpPr>
        <p:spPr>
          <a:xfrm>
            <a:off x="5182819" y="6229807"/>
            <a:ext cx="114300" cy="114300"/>
          </a:xfrm>
          <a:prstGeom prst="roundRect">
            <a:avLst>
              <a:gd name="adj" fmla="val 266667"/>
            </a:avLst>
          </a:prstGeom>
          <a:solidFill>
            <a:srgbClr val="EF444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9" name="Text 51"/>
          <p:cNvSpPr txBox="1"/>
          <p:nvPr/>
        </p:nvSpPr>
        <p:spPr>
          <a:xfrm>
            <a:off x="5373014" y="6195974"/>
            <a:ext cx="1906524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72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极高替代风险 (行业结构已重塑)</a:t>
            </a:r>
            <a:endParaRPr lang="en-US" sz="900" dirty="0"/>
          </a:p>
        </p:txBody>
      </p:sp>
      <p:sp>
        <p:nvSpPr>
          <p:cNvPr id="70" name="Shape 52"/>
          <p:cNvSpPr/>
          <p:nvPr/>
        </p:nvSpPr>
        <p:spPr>
          <a:xfrm>
            <a:off x="761695" y="6515100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1" name="Text 53"/>
          <p:cNvSpPr txBox="1"/>
          <p:nvPr/>
        </p:nvSpPr>
        <p:spPr>
          <a:xfrm>
            <a:off x="914400" y="6458407"/>
            <a:ext cx="4956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第15页</a:t>
            </a:r>
            <a:endParaRPr lang="en-US" sz="1000" dirty="0"/>
          </a:p>
        </p:txBody>
      </p:sp>
      <p:sp>
        <p:nvSpPr>
          <p:cNvPr id="72" name="Text 54"/>
          <p:cNvSpPr txBox="1"/>
          <p:nvPr/>
        </p:nvSpPr>
        <p:spPr>
          <a:xfrm>
            <a:off x="10896905" y="6467551"/>
            <a:ext cx="6099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 l="-4" r="-4"/>
          <a:stretch>
            <a:fillRect/>
          </a:stretch>
        </p:blipFill>
        <p:spPr>
          <a:xfrm>
            <a:off x="1333195" y="-1904695"/>
            <a:ext cx="952530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572000" y="1143000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-1904695" y="1143000"/>
            <a:ext cx="7619695" cy="761969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476402"/>
            <a:ext cx="5715000" cy="5715000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6953098" y="2095805"/>
            <a:ext cx="4286707" cy="4286707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sp>
        <p:nvSpPr>
          <p:cNvPr id="9" name="Text 4"/>
          <p:cNvSpPr txBox="1"/>
          <p:nvPr/>
        </p:nvSpPr>
        <p:spPr>
          <a:xfrm>
            <a:off x="666598" y="2840126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你花了10年成为专家，可能2年就被追上。</a:t>
            </a:r>
            <a:endParaRPr lang="en-US" sz="12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 t="-420" b="-420"/>
          <a:stretch>
            <a:fillRect/>
          </a:stretch>
        </p:blipFill>
        <p:spPr>
          <a:xfrm>
            <a:off x="5715000" y="3450031"/>
            <a:ext cx="761695" cy="38405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rcRect t="-16" b="-16"/>
          <a:stretch>
            <a:fillRect/>
          </a:stretch>
        </p:blipFill>
        <p:spPr>
          <a:xfrm>
            <a:off x="761695" y="3868826"/>
            <a:ext cx="3301898" cy="1429207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2213762" y="4316882"/>
            <a:ext cx="4005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10年</a:t>
            </a:r>
            <a:endParaRPr lang="en-US" sz="1200" dirty="0"/>
          </a:p>
        </p:txBody>
      </p:sp>
      <p:sp>
        <p:nvSpPr>
          <p:cNvPr id="13" name="Text 6"/>
          <p:cNvSpPr txBox="1"/>
          <p:nvPr/>
        </p:nvSpPr>
        <p:spPr>
          <a:xfrm>
            <a:off x="1589227" y="4621378"/>
            <a:ext cx="165689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过去成为专家所需时间</a:t>
            </a:r>
            <a:endParaRPr lang="en-US" sz="12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6"/>
          <a:srcRect t="-18" b="-18"/>
          <a:stretch>
            <a:fillRect/>
          </a:stretch>
        </p:blipFill>
        <p:spPr>
          <a:xfrm>
            <a:off x="4444898" y="3868826"/>
            <a:ext cx="3301898" cy="1429207"/>
          </a:xfrm>
          <a:prstGeom prst="rect">
            <a:avLst/>
          </a:prstGeom>
        </p:spPr>
      </p:pic>
      <p:sp>
        <p:nvSpPr>
          <p:cNvPr id="15" name="Text 7"/>
          <p:cNvSpPr txBox="1"/>
          <p:nvPr/>
        </p:nvSpPr>
        <p:spPr>
          <a:xfrm>
            <a:off x="5875934" y="4316882"/>
            <a:ext cx="4480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0B98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2.5年</a:t>
            </a:r>
            <a:endParaRPr lang="en-US" sz="1200" dirty="0"/>
          </a:p>
        </p:txBody>
      </p:sp>
      <p:sp>
        <p:nvSpPr>
          <p:cNvPr id="16" name="Text 8"/>
          <p:cNvSpPr txBox="1"/>
          <p:nvPr/>
        </p:nvSpPr>
        <p:spPr>
          <a:xfrm>
            <a:off x="5519318" y="4621378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现在技能半衰期</a:t>
            </a:r>
            <a:endParaRPr lang="en-US" sz="12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/>
          <a:srcRect t="-16" b="-16"/>
          <a:stretch>
            <a:fillRect/>
          </a:stretch>
        </p:blipFill>
        <p:spPr>
          <a:xfrm>
            <a:off x="8128102" y="3868826"/>
            <a:ext cx="3301898" cy="1429207"/>
          </a:xfrm>
          <a:prstGeom prst="rect">
            <a:avLst/>
          </a:prstGeom>
        </p:spPr>
      </p:pic>
      <p:sp>
        <p:nvSpPr>
          <p:cNvPr id="18" name="Text 9"/>
          <p:cNvSpPr txBox="1"/>
          <p:nvPr/>
        </p:nvSpPr>
        <p:spPr>
          <a:xfrm>
            <a:off x="9588398" y="4316882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75%</a:t>
            </a:r>
            <a:endParaRPr lang="en-US" sz="1200" dirty="0"/>
          </a:p>
        </p:txBody>
      </p:sp>
      <p:sp>
        <p:nvSpPr>
          <p:cNvPr id="19" name="Text 10"/>
          <p:cNvSpPr txBox="1"/>
          <p:nvPr/>
        </p:nvSpPr>
        <p:spPr>
          <a:xfrm>
            <a:off x="9120226" y="4621378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技能贬值速度提升</a:t>
            </a:r>
            <a:endParaRPr lang="en-US" sz="1200" dirty="0"/>
          </a:p>
        </p:txBody>
      </p:sp>
      <p:sp>
        <p:nvSpPr>
          <p:cNvPr id="20" name="Shape 11"/>
          <p:cNvSpPr/>
          <p:nvPr/>
        </p:nvSpPr>
        <p:spPr>
          <a:xfrm>
            <a:off x="5372100" y="1522476"/>
            <a:ext cx="1447495" cy="304495"/>
          </a:xfrm>
          <a:prstGeom prst="roundRect">
            <a:avLst>
              <a:gd name="adj" fmla="val 300300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1" name="Text 12"/>
          <p:cNvSpPr/>
          <p:nvPr/>
        </p:nvSpPr>
        <p:spPr>
          <a:xfrm>
            <a:off x="5342839" y="1522476"/>
            <a:ext cx="1506017" cy="3054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90500" tIns="76200" rIns="190500" bIns="7620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麦肯锡全球研究院</a:t>
            </a:r>
            <a:endParaRPr lang="en-US" sz="1000" dirty="0"/>
          </a:p>
        </p:txBody>
      </p:sp>
      <p:sp>
        <p:nvSpPr>
          <p:cNvPr id="22" name="Text 13"/>
          <p:cNvSpPr txBox="1"/>
          <p:nvPr/>
        </p:nvSpPr>
        <p:spPr>
          <a:xfrm>
            <a:off x="-348386" y="2017166"/>
            <a:ext cx="12890297" cy="6007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麦肯锡预测：技能半衰期从</a:t>
            </a:r>
            <a:r>
              <a:rPr lang="en-US" sz="3900" b="1" kern="0" spc="-39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10年</a:t>
            </a: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缩短至</a:t>
            </a:r>
            <a:r>
              <a:rPr lang="en-US" sz="3900" b="1" kern="0" spc="-39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2.5年</a:t>
            </a: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 </a:t>
            </a:r>
            <a:endParaRPr lang="en-US" sz="3900" dirty="0"/>
          </a:p>
        </p:txBody>
      </p:sp>
      <p:sp>
        <p:nvSpPr>
          <p:cNvPr id="23" name="Shape 14"/>
          <p:cNvSpPr/>
          <p:nvPr/>
        </p:nvSpPr>
        <p:spPr>
          <a:xfrm>
            <a:off x="381305" y="437998"/>
            <a:ext cx="114300" cy="114300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4" name="Text 15"/>
          <p:cNvSpPr txBox="1"/>
          <p:nvPr/>
        </p:nvSpPr>
        <p:spPr>
          <a:xfrm>
            <a:off x="609905" y="381305"/>
            <a:ext cx="146852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Skill Half-life</a:t>
            </a:r>
            <a:endParaRPr lang="en-US" sz="1200" dirty="0"/>
          </a:p>
        </p:txBody>
      </p:sp>
      <p:sp>
        <p:nvSpPr>
          <p:cNvPr id="25" name="Text 16"/>
          <p:cNvSpPr txBox="1"/>
          <p:nvPr/>
        </p:nvSpPr>
        <p:spPr>
          <a:xfrm>
            <a:off x="381305" y="6286500"/>
            <a:ext cx="2286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1D1D1F">
                    <a:alpha val="5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17</a:t>
            </a:r>
            <a:endParaRPr lang="en-US" sz="1000" dirty="0"/>
          </a:p>
        </p:txBody>
      </p:sp>
      <p:sp>
        <p:nvSpPr>
          <p:cNvPr id="26" name="Text 17"/>
          <p:cNvSpPr txBox="1"/>
          <p:nvPr/>
        </p:nvSpPr>
        <p:spPr>
          <a:xfrm>
            <a:off x="11140135" y="6248095"/>
            <a:ext cx="75255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381305" y="-2857500"/>
            <a:ext cx="11430000" cy="11430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l="-2" r="-2"/>
          <a:stretch>
            <a:fillRect/>
          </a:stretch>
        </p:blipFill>
        <p:spPr>
          <a:xfrm>
            <a:off x="381305" y="1143000"/>
            <a:ext cx="11430000" cy="76196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3000"/>
          </a:blip>
          <a:srcRect/>
          <a:stretch>
            <a:fillRect/>
          </a:stretch>
        </p:blipFill>
        <p:spPr>
          <a:xfrm>
            <a:off x="4190695" y="1524305"/>
            <a:ext cx="3810305" cy="381030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571500" y="676656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3"/>
          <p:cNvSpPr txBox="1"/>
          <p:nvPr/>
        </p:nvSpPr>
        <p:spPr>
          <a:xfrm>
            <a:off x="761695" y="619049"/>
            <a:ext cx="15243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Question</a:t>
            </a:r>
            <a:endParaRPr lang="en-US" sz="1000" dirty="0"/>
          </a:p>
        </p:txBody>
      </p:sp>
      <p:sp>
        <p:nvSpPr>
          <p:cNvPr id="9" name="Text 4"/>
          <p:cNvSpPr txBox="1"/>
          <p:nvPr/>
        </p:nvSpPr>
        <p:spPr>
          <a:xfrm>
            <a:off x="1588313" y="2735885"/>
            <a:ext cx="9018727" cy="10104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6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AI无法</a:t>
            </a:r>
            <a:r>
              <a:rPr lang="en-US" sz="6600" b="1" kern="0" spc="15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替代</a:t>
            </a:r>
            <a:r>
              <a:rPr lang="en-US" sz="66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什么？ </a:t>
            </a:r>
            <a:endParaRPr lang="en-US" sz="6600" dirty="0"/>
          </a:p>
        </p:txBody>
      </p:sp>
      <p:sp>
        <p:nvSpPr>
          <p:cNvPr id="10" name="Text 5"/>
          <p:cNvSpPr txBox="1"/>
          <p:nvPr/>
        </p:nvSpPr>
        <p:spPr>
          <a:xfrm>
            <a:off x="3602736" y="4190695"/>
            <a:ext cx="4994453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kern="0" spc="6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 值 资 产 的 底 层 逻 辑</a:t>
            </a:r>
            <a:endParaRPr lang="en-US" sz="21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rcRect t="-420" b="-420"/>
          <a:stretch>
            <a:fillRect/>
          </a:stretch>
        </p:blipFill>
        <p:spPr>
          <a:xfrm>
            <a:off x="5715000" y="5048402"/>
            <a:ext cx="761695" cy="3840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0934395" y="6314846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 l="-4" r="-4"/>
          <a:stretch>
            <a:fillRect/>
          </a:stretch>
        </p:blipFill>
        <p:spPr>
          <a:xfrm>
            <a:off x="4572000" y="-952805"/>
            <a:ext cx="9525305" cy="76196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2276856" y="-390449"/>
            <a:ext cx="7638898" cy="7638898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rcRect l="-3" r="-3"/>
          <a:stretch>
            <a:fillRect/>
          </a:stretch>
        </p:blipFill>
        <p:spPr>
          <a:xfrm>
            <a:off x="761695" y="1904695"/>
            <a:ext cx="3314700" cy="3685946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5"/>
          <a:srcRect l="-3" r="-3"/>
          <a:stretch>
            <a:fillRect/>
          </a:stretch>
        </p:blipFill>
        <p:spPr>
          <a:xfrm>
            <a:off x="4438498" y="1904695"/>
            <a:ext cx="3314700" cy="3685946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6"/>
          <a:srcRect l="-3" r="-3"/>
          <a:stretch>
            <a:fillRect/>
          </a:stretch>
        </p:blipFill>
        <p:spPr>
          <a:xfrm>
            <a:off x="8115300" y="1904695"/>
            <a:ext cx="3314700" cy="3685946"/>
          </a:xfrm>
          <a:prstGeom prst="rect">
            <a:avLst/>
          </a:prstGeom>
        </p:spPr>
      </p:pic>
      <p:sp>
        <p:nvSpPr>
          <p:cNvPr id="11" name="Shape 3"/>
          <p:cNvSpPr/>
          <p:nvPr/>
        </p:nvSpPr>
        <p:spPr>
          <a:xfrm>
            <a:off x="761695" y="6099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4"/>
          <p:cNvSpPr txBox="1"/>
          <p:nvPr/>
        </p:nvSpPr>
        <p:spPr>
          <a:xfrm>
            <a:off x="952805" y="571500"/>
            <a:ext cx="1336853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Assets</a:t>
            </a:r>
            <a:endParaRPr lang="en-US" sz="1000" dirty="0"/>
          </a:p>
        </p:txBody>
      </p:sp>
      <p:sp>
        <p:nvSpPr>
          <p:cNvPr id="13" name="Text 5"/>
          <p:cNvSpPr txBox="1"/>
          <p:nvPr/>
        </p:nvSpPr>
        <p:spPr>
          <a:xfrm>
            <a:off x="761695" y="838505"/>
            <a:ext cx="10972800" cy="4864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AI无法替代的</a:t>
            </a:r>
            <a:r>
              <a:rPr lang="zh-CN" alt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三种</a:t>
            </a:r>
            <a:r>
              <a:rPr 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能力</a:t>
            </a:r>
            <a:r>
              <a:rPr lang="zh-CN" alt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，越来越</a:t>
            </a:r>
            <a:r>
              <a:rPr lang="zh-CN" alt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值钱的</a:t>
            </a:r>
            <a:r>
              <a:rPr lang="zh-CN" altLang="en-US" sz="3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三种资产</a:t>
            </a:r>
            <a:endParaRPr lang="zh-CN" altLang="en-US" sz="3100" b="1" dirty="0">
              <a:solidFill>
                <a:srgbClr val="0071E3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15" name="Shape 7"/>
          <p:cNvSpPr/>
          <p:nvPr/>
        </p:nvSpPr>
        <p:spPr>
          <a:xfrm>
            <a:off x="2029054" y="2286000"/>
            <a:ext cx="761695" cy="761695"/>
          </a:xfrm>
          <a:prstGeom prst="roundRect">
            <a:avLst>
              <a:gd name="adj" fmla="val 60024"/>
            </a:avLst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57654" y="2514600"/>
            <a:ext cx="304495" cy="304495"/>
          </a:xfrm>
          <a:prstGeom prst="rect">
            <a:avLst/>
          </a:prstGeom>
        </p:spPr>
      </p:pic>
      <p:sp>
        <p:nvSpPr>
          <p:cNvPr id="17" name="Text 8"/>
          <p:cNvSpPr txBox="1"/>
          <p:nvPr/>
        </p:nvSpPr>
        <p:spPr>
          <a:xfrm>
            <a:off x="790956" y="3238805"/>
            <a:ext cx="3238805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判断力</a:t>
            </a:r>
            <a:endParaRPr lang="en-US" sz="1900" dirty="0"/>
          </a:p>
        </p:txBody>
      </p:sp>
      <p:sp>
        <p:nvSpPr>
          <p:cNvPr id="18" name="Text 9"/>
          <p:cNvSpPr txBox="1"/>
          <p:nvPr/>
        </p:nvSpPr>
        <p:spPr>
          <a:xfrm>
            <a:off x="828446" y="3648456"/>
            <a:ext cx="31629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( 认 知 )</a:t>
            </a:r>
            <a:endParaRPr lang="en-US" sz="1100" dirty="0"/>
          </a:p>
        </p:txBody>
      </p:sp>
      <p:sp>
        <p:nvSpPr>
          <p:cNvPr id="19" name="Text 10"/>
          <p:cNvSpPr txBox="1"/>
          <p:nvPr/>
        </p:nvSpPr>
        <p:spPr>
          <a:xfrm>
            <a:off x="790956" y="4352544"/>
            <a:ext cx="3238805" cy="3337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金融资产</a:t>
            </a:r>
            <a:endParaRPr lang="en-US" sz="1800" dirty="0"/>
          </a:p>
        </p:txBody>
      </p:sp>
      <p:sp>
        <p:nvSpPr>
          <p:cNvPr id="20" name="Text 11"/>
          <p:cNvSpPr txBox="1"/>
          <p:nvPr/>
        </p:nvSpPr>
        <p:spPr>
          <a:xfrm>
            <a:off x="847649" y="4800600"/>
            <a:ext cx="3124505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明智</a:t>
            </a: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投资与</a:t>
            </a:r>
            <a:r>
              <a:rPr lang="zh-CN" alt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风险观察</a:t>
            </a: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构建管理财富的核心系统。</a:t>
            </a:r>
            <a:endParaRPr lang="en-US" sz="1200" dirty="0"/>
          </a:p>
        </p:txBody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38121" y="3995928"/>
            <a:ext cx="142646" cy="190195"/>
          </a:xfrm>
          <a:prstGeom prst="rect">
            <a:avLst/>
          </a:prstGeom>
        </p:spPr>
      </p:pic>
      <p:sp>
        <p:nvSpPr>
          <p:cNvPr id="22" name="Shape 12"/>
          <p:cNvSpPr/>
          <p:nvPr/>
        </p:nvSpPr>
        <p:spPr>
          <a:xfrm>
            <a:off x="5705856" y="2286000"/>
            <a:ext cx="761695" cy="761695"/>
          </a:xfrm>
          <a:prstGeom prst="roundRect">
            <a:avLst>
              <a:gd name="adj" fmla="val 60024"/>
            </a:avLst>
          </a:prstGeom>
          <a:solidFill>
            <a:srgbClr val="F5F3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9"/>
          <a:srcRect l="-90" r="-90"/>
          <a:stretch>
            <a:fillRect/>
          </a:stretch>
        </p:blipFill>
        <p:spPr>
          <a:xfrm>
            <a:off x="5896051" y="2514600"/>
            <a:ext cx="381305" cy="304495"/>
          </a:xfrm>
          <a:prstGeom prst="rect">
            <a:avLst/>
          </a:prstGeom>
        </p:spPr>
      </p:pic>
      <p:sp>
        <p:nvSpPr>
          <p:cNvPr id="24" name="Text 13"/>
          <p:cNvSpPr txBox="1"/>
          <p:nvPr/>
        </p:nvSpPr>
        <p:spPr>
          <a:xfrm>
            <a:off x="4466844" y="3238805"/>
            <a:ext cx="3238805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连接力</a:t>
            </a:r>
            <a:endParaRPr lang="en-US" sz="1900" dirty="0"/>
          </a:p>
        </p:txBody>
      </p:sp>
      <p:sp>
        <p:nvSpPr>
          <p:cNvPr id="25" name="Text 14"/>
          <p:cNvSpPr txBox="1"/>
          <p:nvPr/>
        </p:nvSpPr>
        <p:spPr>
          <a:xfrm>
            <a:off x="4505249" y="3648456"/>
            <a:ext cx="31629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( 关 系 )</a:t>
            </a:r>
            <a:endParaRPr lang="en-US" sz="1100" dirty="0"/>
          </a:p>
        </p:txBody>
      </p:sp>
      <p:sp>
        <p:nvSpPr>
          <p:cNvPr id="26" name="Text 15"/>
          <p:cNvSpPr txBox="1"/>
          <p:nvPr/>
        </p:nvSpPr>
        <p:spPr>
          <a:xfrm>
            <a:off x="4466844" y="4352544"/>
            <a:ext cx="3238805" cy="3337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7C3AE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信任资产</a:t>
            </a:r>
            <a:endParaRPr lang="en-US" sz="1800" dirty="0"/>
          </a:p>
        </p:txBody>
      </p:sp>
      <p:sp>
        <p:nvSpPr>
          <p:cNvPr id="27" name="Text 16"/>
          <p:cNvSpPr txBox="1"/>
          <p:nvPr/>
        </p:nvSpPr>
        <p:spPr>
          <a:xfrm>
            <a:off x="4524451" y="4800600"/>
            <a:ext cx="3124505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在AI生成的内容海洋中，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建立真实的人类连接网络。</a:t>
            </a:r>
            <a:endParaRPr lang="en-US" sz="1200" dirty="0"/>
          </a:p>
        </p:txBody>
      </p:sp>
      <p:pic>
        <p:nvPicPr>
          <p:cNvPr id="28" name="Image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14923" y="3995928"/>
            <a:ext cx="142646" cy="190195"/>
          </a:xfrm>
          <a:prstGeom prst="rect">
            <a:avLst/>
          </a:prstGeom>
        </p:spPr>
      </p:pic>
      <p:sp>
        <p:nvSpPr>
          <p:cNvPr id="29" name="Shape 17"/>
          <p:cNvSpPr/>
          <p:nvPr/>
        </p:nvSpPr>
        <p:spPr>
          <a:xfrm>
            <a:off x="9381744" y="2286000"/>
            <a:ext cx="761695" cy="761695"/>
          </a:xfrm>
          <a:prstGeom prst="roundRect">
            <a:avLst>
              <a:gd name="adj" fmla="val 60024"/>
            </a:avLst>
          </a:prstGeom>
          <a:solidFill>
            <a:srgbClr val="ECFDF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0" name="Image 10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10344" y="2514600"/>
            <a:ext cx="304495" cy="304495"/>
          </a:xfrm>
          <a:prstGeom prst="rect">
            <a:avLst/>
          </a:prstGeom>
        </p:spPr>
      </p:pic>
      <p:sp>
        <p:nvSpPr>
          <p:cNvPr id="31" name="Text 18"/>
          <p:cNvSpPr txBox="1"/>
          <p:nvPr/>
        </p:nvSpPr>
        <p:spPr>
          <a:xfrm>
            <a:off x="8143646" y="3238805"/>
            <a:ext cx="3238805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定力</a:t>
            </a:r>
            <a:endParaRPr lang="en-US" sz="1900" dirty="0"/>
          </a:p>
        </p:txBody>
      </p:sp>
      <p:sp>
        <p:nvSpPr>
          <p:cNvPr id="32" name="Text 19"/>
          <p:cNvSpPr txBox="1"/>
          <p:nvPr/>
        </p:nvSpPr>
        <p:spPr>
          <a:xfrm>
            <a:off x="8182051" y="3648456"/>
            <a:ext cx="31629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( 心 力 )</a:t>
            </a:r>
            <a:endParaRPr lang="en-US" sz="1100" dirty="0"/>
          </a:p>
        </p:txBody>
      </p:sp>
      <p:sp>
        <p:nvSpPr>
          <p:cNvPr id="33" name="Text 20"/>
          <p:cNvSpPr txBox="1"/>
          <p:nvPr/>
        </p:nvSpPr>
        <p:spPr>
          <a:xfrm>
            <a:off x="8143646" y="4352544"/>
            <a:ext cx="3238805" cy="3337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心力资产</a:t>
            </a:r>
            <a:endParaRPr lang="en-US" sz="1800" dirty="0"/>
          </a:p>
        </p:txBody>
      </p:sp>
      <p:sp>
        <p:nvSpPr>
          <p:cNvPr id="34" name="Text 21"/>
          <p:cNvSpPr txBox="1"/>
          <p:nvPr/>
        </p:nvSpPr>
        <p:spPr>
          <a:xfrm>
            <a:off x="8201254" y="4800600"/>
            <a:ext cx="3124505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在外部动荡与变化之中，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保持内在的极致稳定。</a:t>
            </a:r>
            <a:endParaRPr lang="en-US" sz="1200" dirty="0"/>
          </a:p>
        </p:txBody>
      </p:sp>
      <p:pic>
        <p:nvPicPr>
          <p:cNvPr id="35" name="Image 11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91726" y="3995928"/>
            <a:ext cx="142646" cy="190195"/>
          </a:xfrm>
          <a:prstGeom prst="rect">
            <a:avLst/>
          </a:prstGeom>
        </p:spPr>
      </p:pic>
      <p:sp>
        <p:nvSpPr>
          <p:cNvPr id="38" name="Text 23"/>
          <p:cNvSpPr txBox="1"/>
          <p:nvPr/>
        </p:nvSpPr>
        <p:spPr>
          <a:xfrm>
            <a:off x="10858500" y="6400800"/>
            <a:ext cx="10287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4572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52805" y="381305"/>
            <a:ext cx="180959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FINANCIAL ASSETS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075774" y="400507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增值资产 · 资产定义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685800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金融资产的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定义</a:t>
            </a:r>
            <a:endParaRPr lang="en-US" sz="1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 l="-1" r="-1"/>
          <a:stretch>
            <a:fillRect/>
          </a:stretch>
        </p:blipFill>
        <p:spPr>
          <a:xfrm>
            <a:off x="761695" y="952805"/>
            <a:ext cx="10668305" cy="4981651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1152144" y="1343254"/>
            <a:ext cx="9887407" cy="1009498"/>
          </a:xfrm>
          <a:prstGeom prst="roundRect">
            <a:avLst>
              <a:gd name="adj" fmla="val 27345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13" name="Shape 8"/>
          <p:cNvSpPr/>
          <p:nvPr/>
        </p:nvSpPr>
        <p:spPr>
          <a:xfrm>
            <a:off x="1390802" y="1580998"/>
            <a:ext cx="533095" cy="53309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1795" y="1752905"/>
            <a:ext cx="190195" cy="190195"/>
          </a:xfrm>
          <a:prstGeom prst="rect">
            <a:avLst/>
          </a:prstGeom>
        </p:spPr>
      </p:pic>
      <p:sp>
        <p:nvSpPr>
          <p:cNvPr id="15" name="Text 9"/>
          <p:cNvSpPr txBox="1"/>
          <p:nvPr/>
        </p:nvSpPr>
        <p:spPr>
          <a:xfrm>
            <a:off x="2152498" y="1619402"/>
            <a:ext cx="88395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金融资产是指你可以进行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风险管理</a:t>
            </a: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，并且产生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稳健增值</a:t>
            </a: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的资产</a:t>
            </a:r>
            <a:endParaRPr lang="en-US" sz="1200" dirty="0"/>
          </a:p>
        </p:txBody>
      </p:sp>
      <p:sp>
        <p:nvSpPr>
          <p:cNvPr id="16" name="Text 10"/>
          <p:cNvSpPr txBox="1"/>
          <p:nvPr/>
        </p:nvSpPr>
        <p:spPr>
          <a:xfrm>
            <a:off x="2152498" y="1848002"/>
            <a:ext cx="88395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涵盖从底层安全保障到长期高收益的多元化配置</a:t>
            </a:r>
            <a:endParaRPr lang="en-US" sz="1200" dirty="0"/>
          </a:p>
        </p:txBody>
      </p:sp>
      <p:sp>
        <p:nvSpPr>
          <p:cNvPr id="17" name="Shape 11"/>
          <p:cNvSpPr/>
          <p:nvPr/>
        </p:nvSpPr>
        <p:spPr>
          <a:xfrm>
            <a:off x="1152144" y="2581351"/>
            <a:ext cx="2361895" cy="2104949"/>
          </a:xfrm>
          <a:prstGeom prst="roundRect">
            <a:avLst>
              <a:gd name="adj" fmla="val 6290"/>
            </a:avLst>
          </a:prstGeom>
          <a:solidFill>
            <a:srgbClr val="F9FAFB"/>
          </a:solidFill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18" name="Shape 12"/>
          <p:cNvSpPr/>
          <p:nvPr/>
        </p:nvSpPr>
        <p:spPr>
          <a:xfrm>
            <a:off x="1352398" y="281909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rcRect l="-837" r="-837"/>
          <a:stretch>
            <a:fillRect/>
          </a:stretch>
        </p:blipFill>
        <p:spPr>
          <a:xfrm>
            <a:off x="1429207" y="2905049"/>
            <a:ext cx="152705" cy="133502"/>
          </a:xfrm>
          <a:prstGeom prst="rect">
            <a:avLst/>
          </a:prstGeom>
        </p:spPr>
      </p:pic>
      <p:sp>
        <p:nvSpPr>
          <p:cNvPr id="20" name="Text 13"/>
          <p:cNvSpPr txBox="1"/>
          <p:nvPr/>
        </p:nvSpPr>
        <p:spPr>
          <a:xfrm>
            <a:off x="1752905" y="2819095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现金与存款</a:t>
            </a:r>
            <a:endParaRPr lang="en-US" sz="1200" dirty="0"/>
          </a:p>
        </p:txBody>
      </p:sp>
      <p:sp>
        <p:nvSpPr>
          <p:cNvPr id="21" name="Text 14"/>
          <p:cNvSpPr txBox="1"/>
          <p:nvPr/>
        </p:nvSpPr>
        <p:spPr>
          <a:xfrm>
            <a:off x="1752905" y="3066898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流动性与安全底座</a:t>
            </a:r>
            <a:endParaRPr lang="en-US" sz="1200" dirty="0"/>
          </a:p>
        </p:txBody>
      </p:sp>
      <p:sp>
        <p:nvSpPr>
          <p:cNvPr id="22" name="Text 15"/>
          <p:cNvSpPr txBox="1"/>
          <p:nvPr/>
        </p:nvSpPr>
        <p:spPr>
          <a:xfrm>
            <a:off x="1352398" y="3409798"/>
            <a:ext cx="2039112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提供极高的流动性和绝对的安全性，是应对突发风险的基础保障。</a:t>
            </a:r>
            <a:endParaRPr lang="en-US" sz="1200" dirty="0"/>
          </a:p>
        </p:txBody>
      </p:sp>
      <p:sp>
        <p:nvSpPr>
          <p:cNvPr id="23" name="Shape 16"/>
          <p:cNvSpPr/>
          <p:nvPr/>
        </p:nvSpPr>
        <p:spPr>
          <a:xfrm>
            <a:off x="3662172" y="2581351"/>
            <a:ext cx="2361895" cy="2104949"/>
          </a:xfrm>
          <a:prstGeom prst="roundRect">
            <a:avLst>
              <a:gd name="adj" fmla="val 6290"/>
            </a:avLst>
          </a:prstGeom>
          <a:solidFill>
            <a:srgbClr val="F9FAFB"/>
          </a:solidFill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24" name="Shape 17"/>
          <p:cNvSpPr/>
          <p:nvPr/>
        </p:nvSpPr>
        <p:spPr>
          <a:xfrm>
            <a:off x="3862426" y="281909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6"/>
          <a:srcRect l="-2512" r="-2512"/>
          <a:stretch>
            <a:fillRect/>
          </a:stretch>
        </p:blipFill>
        <p:spPr>
          <a:xfrm>
            <a:off x="3962095" y="2905049"/>
            <a:ext cx="105156" cy="133502"/>
          </a:xfrm>
          <a:prstGeom prst="rect">
            <a:avLst/>
          </a:prstGeom>
        </p:spPr>
      </p:pic>
      <p:sp>
        <p:nvSpPr>
          <p:cNvPr id="26" name="Text 18"/>
          <p:cNvSpPr txBox="1"/>
          <p:nvPr/>
        </p:nvSpPr>
        <p:spPr>
          <a:xfrm>
            <a:off x="4262018" y="2819095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固定收益类</a:t>
            </a:r>
            <a:endParaRPr lang="en-US" sz="1200" dirty="0"/>
          </a:p>
        </p:txBody>
      </p:sp>
      <p:sp>
        <p:nvSpPr>
          <p:cNvPr id="27" name="Text 19"/>
          <p:cNvSpPr txBox="1"/>
          <p:nvPr/>
        </p:nvSpPr>
        <p:spPr>
          <a:xfrm>
            <a:off x="4262018" y="3066898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债券与稳健理财</a:t>
            </a:r>
            <a:endParaRPr lang="en-US" sz="1200" dirty="0"/>
          </a:p>
        </p:txBody>
      </p:sp>
      <p:sp>
        <p:nvSpPr>
          <p:cNvPr id="28" name="Text 20"/>
          <p:cNvSpPr txBox="1"/>
          <p:nvPr/>
        </p:nvSpPr>
        <p:spPr>
          <a:xfrm>
            <a:off x="3862426" y="3409798"/>
            <a:ext cx="2039112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在承担较低风险的前提下获取确定性利息收入，是资产组合的稳定器。</a:t>
            </a:r>
            <a:endParaRPr lang="en-US" sz="1200" dirty="0"/>
          </a:p>
        </p:txBody>
      </p:sp>
      <p:sp>
        <p:nvSpPr>
          <p:cNvPr id="29" name="Shape 21"/>
          <p:cNvSpPr/>
          <p:nvPr/>
        </p:nvSpPr>
        <p:spPr>
          <a:xfrm>
            <a:off x="6172200" y="2581351"/>
            <a:ext cx="2361895" cy="2104949"/>
          </a:xfrm>
          <a:prstGeom prst="roundRect">
            <a:avLst>
              <a:gd name="adj" fmla="val 6290"/>
            </a:avLst>
          </a:prstGeom>
          <a:solidFill>
            <a:srgbClr val="F9FAFB"/>
          </a:solidFill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30" name="Shape 22"/>
          <p:cNvSpPr/>
          <p:nvPr/>
        </p:nvSpPr>
        <p:spPr>
          <a:xfrm>
            <a:off x="6372454" y="281909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6" descr="preencoded.png"/>
          <p:cNvPicPr>
            <a:picLocks noChangeAspect="1"/>
          </p:cNvPicPr>
          <p:nvPr/>
        </p:nvPicPr>
        <p:blipFill>
          <a:blip r:embed="rId7"/>
          <a:srcRect l="-837" r="-837"/>
          <a:stretch>
            <a:fillRect/>
          </a:stretch>
        </p:blipFill>
        <p:spPr>
          <a:xfrm>
            <a:off x="6448349" y="2905049"/>
            <a:ext cx="152705" cy="133502"/>
          </a:xfrm>
          <a:prstGeom prst="rect">
            <a:avLst/>
          </a:prstGeom>
        </p:spPr>
      </p:pic>
      <p:sp>
        <p:nvSpPr>
          <p:cNvPr id="32" name="Text 23"/>
          <p:cNvSpPr txBox="1"/>
          <p:nvPr/>
        </p:nvSpPr>
        <p:spPr>
          <a:xfrm>
            <a:off x="6772046" y="2819095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权益类资产</a:t>
            </a:r>
            <a:endParaRPr lang="en-US" sz="1200" dirty="0"/>
          </a:p>
        </p:txBody>
      </p:sp>
      <p:sp>
        <p:nvSpPr>
          <p:cNvPr id="33" name="Text 24"/>
          <p:cNvSpPr txBox="1"/>
          <p:nvPr/>
        </p:nvSpPr>
        <p:spPr>
          <a:xfrm>
            <a:off x="6772046" y="3066898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股票与偏股基金</a:t>
            </a:r>
            <a:endParaRPr lang="en-US" sz="1200" dirty="0"/>
          </a:p>
        </p:txBody>
      </p:sp>
      <p:sp>
        <p:nvSpPr>
          <p:cNvPr id="34" name="Text 25"/>
          <p:cNvSpPr txBox="1"/>
          <p:nvPr/>
        </p:nvSpPr>
        <p:spPr>
          <a:xfrm>
            <a:off x="6372454" y="3409798"/>
            <a:ext cx="2039112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承担市场波动的风险，以获取企业长期盈利增长带来的超额收益。</a:t>
            </a:r>
            <a:endParaRPr lang="en-US" sz="1200" dirty="0"/>
          </a:p>
        </p:txBody>
      </p:sp>
      <p:sp>
        <p:nvSpPr>
          <p:cNvPr id="35" name="Shape 26"/>
          <p:cNvSpPr/>
          <p:nvPr/>
        </p:nvSpPr>
        <p:spPr>
          <a:xfrm>
            <a:off x="8682228" y="2581351"/>
            <a:ext cx="2361895" cy="2104949"/>
          </a:xfrm>
          <a:prstGeom prst="roundRect">
            <a:avLst>
              <a:gd name="adj" fmla="val 6290"/>
            </a:avLst>
          </a:prstGeom>
          <a:solidFill>
            <a:srgbClr val="F9FAFB"/>
          </a:solidFill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36" name="Shape 27"/>
          <p:cNvSpPr/>
          <p:nvPr/>
        </p:nvSpPr>
        <p:spPr>
          <a:xfrm>
            <a:off x="8882482" y="2819095"/>
            <a:ext cx="304495" cy="304495"/>
          </a:xfrm>
          <a:prstGeom prst="roundRect">
            <a:avLst>
              <a:gd name="adj" fmla="val 150150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7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7521" y="2905049"/>
            <a:ext cx="133502" cy="133502"/>
          </a:xfrm>
          <a:prstGeom prst="rect">
            <a:avLst/>
          </a:prstGeom>
        </p:spPr>
      </p:pic>
      <p:sp>
        <p:nvSpPr>
          <p:cNvPr id="38" name="Text 28"/>
          <p:cNvSpPr txBox="1"/>
          <p:nvPr/>
        </p:nvSpPr>
        <p:spPr>
          <a:xfrm>
            <a:off x="9282074" y="2819095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另类资产</a:t>
            </a:r>
            <a:endParaRPr lang="en-US" sz="1200" dirty="0"/>
          </a:p>
        </p:txBody>
      </p:sp>
      <p:sp>
        <p:nvSpPr>
          <p:cNvPr id="39" name="Text 29"/>
          <p:cNvSpPr txBox="1"/>
          <p:nvPr/>
        </p:nvSpPr>
        <p:spPr>
          <a:xfrm>
            <a:off x="9282074" y="3066898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数字资产、黄金等</a:t>
            </a:r>
            <a:endParaRPr lang="en-US" sz="1200" dirty="0"/>
          </a:p>
        </p:txBody>
      </p:sp>
      <p:sp>
        <p:nvSpPr>
          <p:cNvPr id="40" name="Text 30"/>
          <p:cNvSpPr txBox="1"/>
          <p:nvPr/>
        </p:nvSpPr>
        <p:spPr>
          <a:xfrm>
            <a:off x="8882482" y="3409798"/>
            <a:ext cx="2039112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具有独特避险属性或超额收益潜力，是对传统资产组合的有力补充。</a:t>
            </a:r>
            <a:endParaRPr lang="en-US" sz="1200" dirty="0"/>
          </a:p>
        </p:txBody>
      </p:sp>
      <p:sp>
        <p:nvSpPr>
          <p:cNvPr id="41" name="Shape 31"/>
          <p:cNvSpPr/>
          <p:nvPr/>
        </p:nvSpPr>
        <p:spPr>
          <a:xfrm>
            <a:off x="1152144" y="4914900"/>
            <a:ext cx="9887407" cy="629107"/>
          </a:xfrm>
          <a:prstGeom prst="roundRect">
            <a:avLst>
              <a:gd name="adj" fmla="val 52854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2" name="Shape 32"/>
          <p:cNvSpPr/>
          <p:nvPr/>
        </p:nvSpPr>
        <p:spPr>
          <a:xfrm>
            <a:off x="1314907" y="5076749"/>
            <a:ext cx="304495" cy="3044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3" name="Image 8" descr="preencoded.png"/>
          <p:cNvPicPr>
            <a:picLocks noChangeAspect="1"/>
          </p:cNvPicPr>
          <p:nvPr/>
        </p:nvPicPr>
        <p:blipFill>
          <a:blip r:embed="rId9"/>
          <a:srcRect t="-1100" b="-1100"/>
          <a:stretch>
            <a:fillRect/>
          </a:stretch>
        </p:blipFill>
        <p:spPr>
          <a:xfrm>
            <a:off x="1410005" y="5162702"/>
            <a:ext cx="114300" cy="133502"/>
          </a:xfrm>
          <a:prstGeom prst="rect">
            <a:avLst/>
          </a:prstGeom>
        </p:spPr>
      </p:pic>
      <p:sp>
        <p:nvSpPr>
          <p:cNvPr id="44" name="Text 33"/>
          <p:cNvSpPr txBox="1"/>
          <p:nvPr/>
        </p:nvSpPr>
        <p:spPr>
          <a:xfrm>
            <a:off x="1733702" y="5115154"/>
            <a:ext cx="381213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金融资产持续增值的核心 = 深度认知 × 情绪管理能力</a:t>
            </a:r>
            <a:endParaRPr lang="en-US" sz="1200" dirty="0"/>
          </a:p>
        </p:txBody>
      </p:sp>
      <p:sp>
        <p:nvSpPr>
          <p:cNvPr id="45" name="Text 34"/>
          <p:cNvSpPr txBox="1"/>
          <p:nvPr/>
        </p:nvSpPr>
        <p:spPr>
          <a:xfrm>
            <a:off x="10267798" y="511515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核心公式</a:t>
            </a:r>
            <a:endParaRPr lang="en-US" sz="1200" dirty="0"/>
          </a:p>
        </p:txBody>
      </p:sp>
      <p:pic>
        <p:nvPicPr>
          <p:cNvPr id="46" name="Image 9" descr="preencoded.png"/>
          <p:cNvPicPr>
            <a:picLocks noChangeAspect="1"/>
          </p:cNvPicPr>
          <p:nvPr/>
        </p:nvPicPr>
        <p:blipFill>
          <a:blip r:embed="rId10"/>
          <a:srcRect t="-200" b="-200"/>
          <a:stretch>
            <a:fillRect/>
          </a:stretch>
        </p:blipFill>
        <p:spPr>
          <a:xfrm>
            <a:off x="771754" y="961949"/>
            <a:ext cx="75895" cy="4962449"/>
          </a:xfrm>
          <a:prstGeom prst="rect">
            <a:avLst/>
          </a:prstGeom>
        </p:spPr>
      </p:pic>
      <p:sp>
        <p:nvSpPr>
          <p:cNvPr id="47" name="Shape 35"/>
          <p:cNvSpPr/>
          <p:nvPr/>
        </p:nvSpPr>
        <p:spPr>
          <a:xfrm>
            <a:off x="761695" y="6491326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8" name="Text 36"/>
          <p:cNvSpPr txBox="1"/>
          <p:nvPr/>
        </p:nvSpPr>
        <p:spPr>
          <a:xfrm>
            <a:off x="914400" y="6452921"/>
            <a:ext cx="4389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第19页</a:t>
            </a:r>
            <a:endParaRPr lang="en-US" sz="900" dirty="0"/>
          </a:p>
        </p:txBody>
      </p:sp>
      <p:sp>
        <p:nvSpPr>
          <p:cNvPr id="49" name="Text 37"/>
          <p:cNvSpPr txBox="1"/>
          <p:nvPr/>
        </p:nvSpPr>
        <p:spPr>
          <a:xfrm>
            <a:off x="10896905" y="6429146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 l="-2" r="-2"/>
          <a:stretch>
            <a:fillRect/>
          </a:stretch>
        </p:blipFill>
        <p:spPr>
          <a:xfrm>
            <a:off x="381305" y="-1904695"/>
            <a:ext cx="11430000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l="-2" r="-2"/>
          <a:stretch>
            <a:fillRect/>
          </a:stretch>
        </p:blipFill>
        <p:spPr>
          <a:xfrm>
            <a:off x="3619195" y="1143000"/>
            <a:ext cx="9525305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30000"/>
          </a:blip>
          <a:srcRect t="-401" b="-401"/>
          <a:stretch>
            <a:fillRect/>
          </a:stretch>
        </p:blipFill>
        <p:spPr>
          <a:xfrm>
            <a:off x="0" y="6819595"/>
            <a:ext cx="12191695" cy="3840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1809598" y="-857707"/>
            <a:ext cx="8572500" cy="8572500"/>
          </a:xfrm>
          <a:prstGeom prst="ellipse">
            <a:avLst/>
          </a:prstGeom>
          <a:noFill/>
          <a:ln w="12700">
            <a:solidFill>
              <a:srgbClr val="0071E3">
                <a:alpha val="3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 rot="1980000">
            <a:off x="2141525" y="-524866"/>
            <a:ext cx="7915046" cy="7915046"/>
          </a:xfrm>
          <a:prstGeom prst="ellipse">
            <a:avLst/>
          </a:prstGeom>
          <a:noFill/>
          <a:ln w="12700">
            <a:solidFill>
              <a:srgbClr val="6366F1">
                <a:alpha val="8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2000"/>
          </a:blip>
          <a:srcRect l="-13" r="-13"/>
          <a:stretch>
            <a:fillRect/>
          </a:stretch>
        </p:blipFill>
        <p:spPr>
          <a:xfrm>
            <a:off x="9096451" y="3943807"/>
            <a:ext cx="2143354" cy="1904695"/>
          </a:xfrm>
          <a:prstGeom prst="rect">
            <a:avLst/>
          </a:prstGeom>
        </p:spPr>
      </p:pic>
      <p:sp>
        <p:nvSpPr>
          <p:cNvPr id="10" name="Text 4"/>
          <p:cNvSpPr txBox="1"/>
          <p:nvPr/>
        </p:nvSpPr>
        <p:spPr>
          <a:xfrm>
            <a:off x="1133856" y="2573122"/>
            <a:ext cx="9925812" cy="12865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过去两年，我注意到一个现象：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那些</a:t>
            </a:r>
            <a:r>
              <a:rPr lang="en-US" sz="3600" b="1" kern="0" spc="-36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最努力的人</a:t>
            </a: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，往往是最</a:t>
            </a:r>
            <a:r>
              <a:rPr lang="en-US" sz="3600" b="1" kern="0" spc="-36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焦虑</a:t>
            </a:r>
            <a:r>
              <a:rPr lang="en-US" sz="3600" b="1" kern="0" spc="-36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的人。 </a:t>
            </a:r>
            <a:endParaRPr lang="en-US" sz="3600" dirty="0"/>
          </a:p>
        </p:txBody>
      </p:sp>
      <p:sp>
        <p:nvSpPr>
          <p:cNvPr id="11" name="Text 5"/>
          <p:cNvSpPr txBox="1"/>
          <p:nvPr/>
        </p:nvSpPr>
        <p:spPr>
          <a:xfrm>
            <a:off x="2853842" y="4996282"/>
            <a:ext cx="6486754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当我们把 "努力" 当作唯一的成功标准时，往往忽略了 </a:t>
            </a:r>
            <a:r>
              <a:rPr lang="en-US" sz="13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方向感</a:t>
            </a:r>
            <a:r>
              <a:rPr lang="en-US" sz="13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和 </a:t>
            </a:r>
            <a:r>
              <a:rPr lang="en-US" sz="13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判断力</a:t>
            </a:r>
            <a:r>
              <a:rPr lang="en-US" sz="13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的重要性。 </a:t>
            </a:r>
            <a:endParaRPr lang="en-US" sz="13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90895" y="1579169"/>
            <a:ext cx="609905" cy="609905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2005" y="1769364"/>
            <a:ext cx="228600" cy="228600"/>
          </a:xfrm>
          <a:prstGeom prst="rect">
            <a:avLst/>
          </a:prstGeom>
        </p:spPr>
      </p:pic>
      <p:sp>
        <p:nvSpPr>
          <p:cNvPr id="14" name="Text 6"/>
          <p:cNvSpPr txBox="1"/>
          <p:nvPr/>
        </p:nvSpPr>
        <p:spPr>
          <a:xfrm>
            <a:off x="1123798" y="4158691"/>
            <a:ext cx="994410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6E6E73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为什么？</a:t>
            </a:r>
            <a:endParaRPr lang="en-US" sz="18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7"/>
          <a:srcRect l="-299" r="-299"/>
          <a:stretch>
            <a:fillRect/>
          </a:stretch>
        </p:blipFill>
        <p:spPr>
          <a:xfrm>
            <a:off x="457200" y="495605"/>
            <a:ext cx="19202" cy="152705"/>
          </a:xfrm>
          <a:prstGeom prst="rect">
            <a:avLst/>
          </a:prstGeom>
        </p:spPr>
      </p:pic>
      <p:sp>
        <p:nvSpPr>
          <p:cNvPr id="16" name="Text 7"/>
          <p:cNvSpPr txBox="1"/>
          <p:nvPr/>
        </p:nvSpPr>
        <p:spPr>
          <a:xfrm>
            <a:off x="552298" y="495605"/>
            <a:ext cx="109545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9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Observation</a:t>
            </a:r>
            <a:endParaRPr lang="en-US" sz="900" dirty="0"/>
          </a:p>
        </p:txBody>
      </p:sp>
      <p:sp>
        <p:nvSpPr>
          <p:cNvPr id="17" name="Text 8"/>
          <p:cNvSpPr txBox="1"/>
          <p:nvPr/>
        </p:nvSpPr>
        <p:spPr>
          <a:xfrm>
            <a:off x="11201400" y="6353251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  <p:sp>
        <p:nvSpPr>
          <p:cNvPr id="18" name="Text 9"/>
          <p:cNvSpPr txBox="1"/>
          <p:nvPr/>
        </p:nvSpPr>
        <p:spPr>
          <a:xfrm>
            <a:off x="10921594" y="6377026"/>
            <a:ext cx="2103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D1D1F">
                    <a:alpha val="4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03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-952805" y="-95280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572000" y="190195"/>
            <a:ext cx="7429500" cy="7429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286000" y="-381305"/>
            <a:ext cx="7619695" cy="7048195"/>
          </a:xfrm>
          <a:prstGeom prst="roundRect">
            <a:avLst>
              <a:gd name="adj" fmla="val 12974"/>
            </a:avLst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t="-5" b="-5"/>
          <a:stretch>
            <a:fillRect/>
          </a:stretch>
        </p:blipFill>
        <p:spPr>
          <a:xfrm>
            <a:off x="609905" y="1752905"/>
            <a:ext cx="5333695" cy="4476902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3"/>
          <a:srcRect t="-5" b="-5"/>
          <a:stretch>
            <a:fillRect/>
          </a:stretch>
        </p:blipFill>
        <p:spPr>
          <a:xfrm>
            <a:off x="6248095" y="1752905"/>
            <a:ext cx="5333695" cy="4476902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609905" y="428854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4"/>
          <p:cNvSpPr txBox="1"/>
          <p:nvPr/>
        </p:nvSpPr>
        <p:spPr>
          <a:xfrm>
            <a:off x="819302" y="400507"/>
            <a:ext cx="1249070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0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 BOUNDARY</a:t>
            </a:r>
            <a:endParaRPr lang="en-US" sz="1000" dirty="0"/>
          </a:p>
        </p:txBody>
      </p:sp>
      <p:sp>
        <p:nvSpPr>
          <p:cNvPr id="11" name="Text 5"/>
          <p:cNvSpPr txBox="1"/>
          <p:nvPr/>
        </p:nvSpPr>
        <p:spPr>
          <a:xfrm>
            <a:off x="10705795" y="381305"/>
            <a:ext cx="876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金融场景分析</a:t>
            </a:r>
            <a:endParaRPr lang="en-US" sz="1000" dirty="0"/>
          </a:p>
        </p:txBody>
      </p:sp>
      <p:sp>
        <p:nvSpPr>
          <p:cNvPr id="12" name="Text 6"/>
          <p:cNvSpPr txBox="1"/>
          <p:nvPr/>
        </p:nvSpPr>
        <p:spPr>
          <a:xfrm>
            <a:off x="609905" y="724205"/>
            <a:ext cx="1127821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kern="0" spc="-6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AI的边界：</a:t>
            </a:r>
            <a:r>
              <a:rPr lang="en-US" sz="3000" b="1" kern="0" spc="-6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什么能做，什么不能</a:t>
            </a:r>
            <a:endParaRPr lang="en-US" sz="3000" dirty="0"/>
          </a:p>
        </p:txBody>
      </p:sp>
      <p:sp>
        <p:nvSpPr>
          <p:cNvPr id="13" name="Text 7"/>
          <p:cNvSpPr txBox="1"/>
          <p:nvPr/>
        </p:nvSpPr>
        <p:spPr>
          <a:xfrm>
            <a:off x="609905" y="1257300"/>
            <a:ext cx="1116391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在金融投资领域，AI的能力边界与人类的不可替代性</a:t>
            </a:r>
            <a:endParaRPr lang="en-US" sz="1300" dirty="0"/>
          </a:p>
        </p:txBody>
      </p:sp>
      <p:sp>
        <p:nvSpPr>
          <p:cNvPr id="14" name="Shape 8"/>
          <p:cNvSpPr/>
          <p:nvPr/>
        </p:nvSpPr>
        <p:spPr>
          <a:xfrm>
            <a:off x="838505" y="1943100"/>
            <a:ext cx="476402" cy="476402"/>
          </a:xfrm>
          <a:prstGeom prst="roundRect">
            <a:avLst>
              <a:gd name="adj" fmla="val 92131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rcRect l="-1004" r="-1004"/>
          <a:stretch>
            <a:fillRect/>
          </a:stretch>
        </p:blipFill>
        <p:spPr>
          <a:xfrm>
            <a:off x="942746" y="2076602"/>
            <a:ext cx="267005" cy="209398"/>
          </a:xfrm>
          <a:prstGeom prst="rect">
            <a:avLst/>
          </a:prstGeom>
        </p:spPr>
      </p:pic>
      <p:sp>
        <p:nvSpPr>
          <p:cNvPr id="16" name="Text 9"/>
          <p:cNvSpPr txBox="1"/>
          <p:nvPr/>
        </p:nvSpPr>
        <p:spPr>
          <a:xfrm>
            <a:off x="1466698" y="1943100"/>
            <a:ext cx="865022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AI能做的</a:t>
            </a:r>
            <a:endParaRPr lang="en-US" sz="1500" dirty="0"/>
          </a:p>
        </p:txBody>
      </p:sp>
      <p:sp>
        <p:nvSpPr>
          <p:cNvPr id="17" name="Text 10"/>
          <p:cNvSpPr txBox="1"/>
          <p:nvPr/>
        </p:nvSpPr>
        <p:spPr>
          <a:xfrm>
            <a:off x="1466698" y="2238451"/>
            <a:ext cx="838505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数据驱动决策</a:t>
            </a:r>
            <a:endParaRPr lang="en-US" sz="900" dirty="0"/>
          </a:p>
        </p:txBody>
      </p:sp>
      <p:sp>
        <p:nvSpPr>
          <p:cNvPr id="18" name="Text 11"/>
          <p:cNvSpPr txBox="1"/>
          <p:nvPr/>
        </p:nvSpPr>
        <p:spPr>
          <a:xfrm>
            <a:off x="5115154" y="1981505"/>
            <a:ext cx="60076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85%</a:t>
            </a:r>
            <a:endParaRPr lang="en-US" sz="1800" dirty="0"/>
          </a:p>
        </p:txBody>
      </p:sp>
      <p:sp>
        <p:nvSpPr>
          <p:cNvPr id="19" name="Text 12"/>
          <p:cNvSpPr txBox="1"/>
          <p:nvPr/>
        </p:nvSpPr>
        <p:spPr>
          <a:xfrm>
            <a:off x="5115154" y="2229307"/>
            <a:ext cx="60076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自动化程度</a:t>
            </a:r>
            <a:endParaRPr lang="en-US" sz="800" dirty="0"/>
          </a:p>
        </p:txBody>
      </p:sp>
      <p:sp>
        <p:nvSpPr>
          <p:cNvPr id="20" name="Shape 13"/>
          <p:cNvSpPr/>
          <p:nvPr/>
        </p:nvSpPr>
        <p:spPr>
          <a:xfrm>
            <a:off x="838505" y="3086100"/>
            <a:ext cx="4876495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Shape 14"/>
          <p:cNvSpPr/>
          <p:nvPr/>
        </p:nvSpPr>
        <p:spPr>
          <a:xfrm>
            <a:off x="838505" y="2628900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5"/>
          <a:srcRect l="-1648" r="-1648"/>
          <a:stretch>
            <a:fillRect/>
          </a:stretch>
        </p:blipFill>
        <p:spPr>
          <a:xfrm>
            <a:off x="890626" y="2676449"/>
            <a:ext cx="85954" cy="95098"/>
          </a:xfrm>
          <a:prstGeom prst="rect">
            <a:avLst/>
          </a:prstGeom>
        </p:spPr>
      </p:pic>
      <p:sp>
        <p:nvSpPr>
          <p:cNvPr id="23" name="Text 15"/>
          <p:cNvSpPr txBox="1"/>
          <p:nvPr/>
        </p:nvSpPr>
        <p:spPr>
          <a:xfrm>
            <a:off x="1143000" y="2609698"/>
            <a:ext cx="657454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分析财报</a:t>
            </a:r>
            <a:endParaRPr lang="en-US" sz="1100" dirty="0"/>
          </a:p>
        </p:txBody>
      </p:sp>
      <p:sp>
        <p:nvSpPr>
          <p:cNvPr id="24" name="Text 16"/>
          <p:cNvSpPr txBox="1"/>
          <p:nvPr/>
        </p:nvSpPr>
        <p:spPr>
          <a:xfrm>
            <a:off x="5372100" y="2628900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已完成</a:t>
            </a:r>
            <a:endParaRPr lang="en-US" sz="900" dirty="0"/>
          </a:p>
        </p:txBody>
      </p:sp>
      <p:sp>
        <p:nvSpPr>
          <p:cNvPr id="25" name="Text 17"/>
          <p:cNvSpPr txBox="1"/>
          <p:nvPr/>
        </p:nvSpPr>
        <p:spPr>
          <a:xfrm>
            <a:off x="1143000" y="2829154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快速解析财务数据，识别关键指标</a:t>
            </a:r>
            <a:endParaRPr lang="en-US" sz="900" dirty="0"/>
          </a:p>
        </p:txBody>
      </p:sp>
      <p:sp>
        <p:nvSpPr>
          <p:cNvPr id="26" name="Shape 18"/>
          <p:cNvSpPr/>
          <p:nvPr/>
        </p:nvSpPr>
        <p:spPr>
          <a:xfrm>
            <a:off x="838505" y="3667658"/>
            <a:ext cx="4876495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Shape 19"/>
          <p:cNvSpPr/>
          <p:nvPr/>
        </p:nvSpPr>
        <p:spPr>
          <a:xfrm>
            <a:off x="838505" y="3209544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5"/>
          <a:srcRect l="-1648" r="-1648"/>
          <a:stretch>
            <a:fillRect/>
          </a:stretch>
        </p:blipFill>
        <p:spPr>
          <a:xfrm>
            <a:off x="890626" y="3258007"/>
            <a:ext cx="85954" cy="95098"/>
          </a:xfrm>
          <a:prstGeom prst="rect">
            <a:avLst/>
          </a:prstGeom>
        </p:spPr>
      </p:pic>
      <p:sp>
        <p:nvSpPr>
          <p:cNvPr id="29" name="Text 20"/>
          <p:cNvSpPr txBox="1"/>
          <p:nvPr/>
        </p:nvSpPr>
        <p:spPr>
          <a:xfrm>
            <a:off x="1143000" y="3191256"/>
            <a:ext cx="94366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生成投资建议</a:t>
            </a:r>
            <a:endParaRPr lang="en-US" sz="1100" dirty="0"/>
          </a:p>
        </p:txBody>
      </p:sp>
      <p:sp>
        <p:nvSpPr>
          <p:cNvPr id="30" name="Text 21"/>
          <p:cNvSpPr txBox="1"/>
          <p:nvPr/>
        </p:nvSpPr>
        <p:spPr>
          <a:xfrm>
            <a:off x="5372100" y="3209544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已完成</a:t>
            </a:r>
            <a:endParaRPr lang="en-US" sz="900" dirty="0"/>
          </a:p>
        </p:txBody>
      </p:sp>
      <p:sp>
        <p:nvSpPr>
          <p:cNvPr id="31" name="Text 22"/>
          <p:cNvSpPr txBox="1"/>
          <p:nvPr/>
        </p:nvSpPr>
        <p:spPr>
          <a:xfrm>
            <a:off x="1143000" y="3409798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基于历史数据生成投资策略</a:t>
            </a:r>
            <a:endParaRPr lang="en-US" sz="900" dirty="0"/>
          </a:p>
        </p:txBody>
      </p:sp>
      <p:sp>
        <p:nvSpPr>
          <p:cNvPr id="32" name="Shape 23"/>
          <p:cNvSpPr/>
          <p:nvPr/>
        </p:nvSpPr>
        <p:spPr>
          <a:xfrm>
            <a:off x="838505" y="4248302"/>
            <a:ext cx="4876495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Shape 24"/>
          <p:cNvSpPr/>
          <p:nvPr/>
        </p:nvSpPr>
        <p:spPr>
          <a:xfrm>
            <a:off x="838505" y="3791102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4" name="Image 7" descr="preencoded.png"/>
          <p:cNvPicPr>
            <a:picLocks noChangeAspect="1"/>
          </p:cNvPicPr>
          <p:nvPr/>
        </p:nvPicPr>
        <p:blipFill>
          <a:blip r:embed="rId5"/>
          <a:srcRect l="-1648" r="-1648"/>
          <a:stretch>
            <a:fillRect/>
          </a:stretch>
        </p:blipFill>
        <p:spPr>
          <a:xfrm>
            <a:off x="890626" y="3838651"/>
            <a:ext cx="85954" cy="95098"/>
          </a:xfrm>
          <a:prstGeom prst="rect">
            <a:avLst/>
          </a:prstGeom>
        </p:spPr>
      </p:pic>
      <p:sp>
        <p:nvSpPr>
          <p:cNvPr id="35" name="Text 25"/>
          <p:cNvSpPr txBox="1"/>
          <p:nvPr/>
        </p:nvSpPr>
        <p:spPr>
          <a:xfrm>
            <a:off x="1143000" y="3771900"/>
            <a:ext cx="94366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回测历史数据</a:t>
            </a:r>
            <a:endParaRPr lang="en-US" sz="1100" dirty="0"/>
          </a:p>
        </p:txBody>
      </p:sp>
      <p:sp>
        <p:nvSpPr>
          <p:cNvPr id="36" name="Text 26"/>
          <p:cNvSpPr txBox="1"/>
          <p:nvPr/>
        </p:nvSpPr>
        <p:spPr>
          <a:xfrm>
            <a:off x="5372100" y="3791102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已完成</a:t>
            </a:r>
            <a:endParaRPr lang="en-US" sz="900" dirty="0"/>
          </a:p>
        </p:txBody>
      </p:sp>
      <p:sp>
        <p:nvSpPr>
          <p:cNvPr id="37" name="Text 27"/>
          <p:cNvSpPr txBox="1"/>
          <p:nvPr/>
        </p:nvSpPr>
        <p:spPr>
          <a:xfrm>
            <a:off x="1143000" y="3991356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验证策略在历史数据中的表现</a:t>
            </a:r>
            <a:endParaRPr lang="en-US" sz="900" dirty="0"/>
          </a:p>
        </p:txBody>
      </p:sp>
      <p:sp>
        <p:nvSpPr>
          <p:cNvPr id="38" name="Shape 28"/>
          <p:cNvSpPr/>
          <p:nvPr/>
        </p:nvSpPr>
        <p:spPr>
          <a:xfrm>
            <a:off x="838505" y="4371746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9" name="Image 8" descr="preencoded.png"/>
          <p:cNvPicPr>
            <a:picLocks noChangeAspect="1"/>
          </p:cNvPicPr>
          <p:nvPr/>
        </p:nvPicPr>
        <p:blipFill>
          <a:blip r:embed="rId5"/>
          <a:srcRect l="-1648" r="-1648"/>
          <a:stretch>
            <a:fillRect/>
          </a:stretch>
        </p:blipFill>
        <p:spPr>
          <a:xfrm>
            <a:off x="890626" y="4419295"/>
            <a:ext cx="85954" cy="95098"/>
          </a:xfrm>
          <a:prstGeom prst="rect">
            <a:avLst/>
          </a:prstGeom>
        </p:spPr>
      </p:pic>
      <p:sp>
        <p:nvSpPr>
          <p:cNvPr id="40" name="Text 29"/>
          <p:cNvSpPr txBox="1"/>
          <p:nvPr/>
        </p:nvSpPr>
        <p:spPr>
          <a:xfrm>
            <a:off x="1143000" y="4352544"/>
            <a:ext cx="94366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优化资产配置</a:t>
            </a:r>
            <a:endParaRPr lang="en-US" sz="1100" dirty="0"/>
          </a:p>
        </p:txBody>
      </p:sp>
      <p:sp>
        <p:nvSpPr>
          <p:cNvPr id="41" name="Text 30"/>
          <p:cNvSpPr txBox="1"/>
          <p:nvPr/>
        </p:nvSpPr>
        <p:spPr>
          <a:xfrm>
            <a:off x="5372100" y="4371746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已完成</a:t>
            </a:r>
            <a:endParaRPr lang="en-US" sz="900" dirty="0"/>
          </a:p>
        </p:txBody>
      </p:sp>
      <p:sp>
        <p:nvSpPr>
          <p:cNvPr id="42" name="Text 31"/>
          <p:cNvSpPr txBox="1"/>
          <p:nvPr/>
        </p:nvSpPr>
        <p:spPr>
          <a:xfrm>
            <a:off x="1143000" y="4572000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自动调整投资组合比例</a:t>
            </a:r>
            <a:endParaRPr lang="en-US" sz="900" dirty="0"/>
          </a:p>
        </p:txBody>
      </p:sp>
      <p:sp>
        <p:nvSpPr>
          <p:cNvPr id="43" name="Shape 32"/>
          <p:cNvSpPr/>
          <p:nvPr/>
        </p:nvSpPr>
        <p:spPr>
          <a:xfrm>
            <a:off x="838505" y="4981651"/>
            <a:ext cx="4876495" cy="428854"/>
          </a:xfrm>
          <a:prstGeom prst="roundRect">
            <a:avLst>
              <a:gd name="adj" fmla="val 113717"/>
            </a:avLst>
          </a:prstGeom>
          <a:solidFill>
            <a:srgbClr val="F0FDF4"/>
          </a:solidFill>
          <a:ln w="12700">
            <a:solidFill>
              <a:srgbClr val="DCFCE7"/>
            </a:solidFill>
            <a:prstDash val="solid"/>
          </a:ln>
        </p:spPr>
      </p:sp>
      <p:sp>
        <p:nvSpPr>
          <p:cNvPr id="44" name="Text 33"/>
          <p:cNvSpPr txBox="1"/>
          <p:nvPr/>
        </p:nvSpPr>
        <p:spPr>
          <a:xfrm>
            <a:off x="961949" y="5105095"/>
            <a:ext cx="2667305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16653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AI优势：数据处理速度、客观性、无情绪干扰</a:t>
            </a:r>
            <a:endParaRPr lang="en-US" sz="900" dirty="0"/>
          </a:p>
        </p:txBody>
      </p:sp>
      <p:sp>
        <p:nvSpPr>
          <p:cNvPr id="45" name="Text 34"/>
          <p:cNvSpPr txBox="1"/>
          <p:nvPr/>
        </p:nvSpPr>
        <p:spPr>
          <a:xfrm>
            <a:off x="5343754" y="5105095"/>
            <a:ext cx="333756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高效</a:t>
            </a:r>
            <a:endParaRPr lang="en-US" sz="900" dirty="0"/>
          </a:p>
        </p:txBody>
      </p:sp>
      <p:sp>
        <p:nvSpPr>
          <p:cNvPr id="46" name="Shape 35"/>
          <p:cNvSpPr/>
          <p:nvPr/>
        </p:nvSpPr>
        <p:spPr>
          <a:xfrm>
            <a:off x="6476695" y="1943100"/>
            <a:ext cx="476402" cy="476402"/>
          </a:xfrm>
          <a:prstGeom prst="roundRect">
            <a:avLst>
              <a:gd name="adj" fmla="val 92131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7" name="Image 9" descr="preencoded.png"/>
          <p:cNvPicPr>
            <a:picLocks noChangeAspect="1"/>
          </p:cNvPicPr>
          <p:nvPr/>
        </p:nvPicPr>
        <p:blipFill>
          <a:blip r:embed="rId6"/>
          <a:srcRect t="-600" b="-600"/>
          <a:stretch>
            <a:fillRect/>
          </a:stretch>
        </p:blipFill>
        <p:spPr>
          <a:xfrm>
            <a:off x="6624828" y="2076602"/>
            <a:ext cx="181051" cy="209398"/>
          </a:xfrm>
          <a:prstGeom prst="rect">
            <a:avLst/>
          </a:prstGeom>
        </p:spPr>
      </p:pic>
      <p:sp>
        <p:nvSpPr>
          <p:cNvPr id="48" name="Text 36"/>
          <p:cNvSpPr txBox="1"/>
          <p:nvPr/>
        </p:nvSpPr>
        <p:spPr>
          <a:xfrm>
            <a:off x="7105802" y="1943100"/>
            <a:ext cx="1068934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AI不能做的</a:t>
            </a:r>
            <a:endParaRPr lang="en-US" sz="1500" dirty="0"/>
          </a:p>
        </p:txBody>
      </p:sp>
      <p:sp>
        <p:nvSpPr>
          <p:cNvPr id="49" name="Text 37"/>
          <p:cNvSpPr txBox="1"/>
          <p:nvPr/>
        </p:nvSpPr>
        <p:spPr>
          <a:xfrm>
            <a:off x="7105802" y="2238451"/>
            <a:ext cx="102870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人类独特价值</a:t>
            </a:r>
            <a:endParaRPr lang="en-US" sz="900" dirty="0"/>
          </a:p>
        </p:txBody>
      </p:sp>
      <p:sp>
        <p:nvSpPr>
          <p:cNvPr id="50" name="Text 38"/>
          <p:cNvSpPr txBox="1"/>
          <p:nvPr/>
        </p:nvSpPr>
        <p:spPr>
          <a:xfrm>
            <a:off x="10753344" y="1981505"/>
            <a:ext cx="60076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15%</a:t>
            </a:r>
            <a:endParaRPr lang="en-US" sz="1800" dirty="0"/>
          </a:p>
        </p:txBody>
      </p:sp>
      <p:sp>
        <p:nvSpPr>
          <p:cNvPr id="51" name="Text 39"/>
          <p:cNvSpPr txBox="1"/>
          <p:nvPr/>
        </p:nvSpPr>
        <p:spPr>
          <a:xfrm>
            <a:off x="10753344" y="2229307"/>
            <a:ext cx="60076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需人工介入</a:t>
            </a:r>
            <a:endParaRPr lang="en-US" sz="800" dirty="0"/>
          </a:p>
        </p:txBody>
      </p:sp>
      <p:sp>
        <p:nvSpPr>
          <p:cNvPr id="52" name="Shape 40"/>
          <p:cNvSpPr/>
          <p:nvPr/>
        </p:nvSpPr>
        <p:spPr>
          <a:xfrm>
            <a:off x="6476695" y="3086100"/>
            <a:ext cx="4876495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3" name="Shape 41"/>
          <p:cNvSpPr/>
          <p:nvPr/>
        </p:nvSpPr>
        <p:spPr>
          <a:xfrm>
            <a:off x="6476695" y="2628900"/>
            <a:ext cx="190195" cy="190195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0" descr="preencoded.png"/>
          <p:cNvPicPr>
            <a:picLocks noChangeAspect="1"/>
          </p:cNvPicPr>
          <p:nvPr/>
        </p:nvPicPr>
        <p:blipFill>
          <a:blip r:embed="rId7"/>
          <a:srcRect l="-3205" r="-3205"/>
          <a:stretch>
            <a:fillRect/>
          </a:stretch>
        </p:blipFill>
        <p:spPr>
          <a:xfrm>
            <a:off x="6534302" y="2676449"/>
            <a:ext cx="75895" cy="95098"/>
          </a:xfrm>
          <a:prstGeom prst="rect">
            <a:avLst/>
          </a:prstGeom>
        </p:spPr>
      </p:pic>
      <p:sp>
        <p:nvSpPr>
          <p:cNvPr id="55" name="Text 42"/>
          <p:cNvSpPr txBox="1"/>
          <p:nvPr/>
        </p:nvSpPr>
        <p:spPr>
          <a:xfrm>
            <a:off x="6782105" y="2609698"/>
            <a:ext cx="1245413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替你承担决策后果</a:t>
            </a:r>
            <a:endParaRPr lang="en-US" sz="1100" dirty="0"/>
          </a:p>
        </p:txBody>
      </p:sp>
      <p:sp>
        <p:nvSpPr>
          <p:cNvPr id="56" name="Text 43"/>
          <p:cNvSpPr txBox="1"/>
          <p:nvPr/>
        </p:nvSpPr>
        <p:spPr>
          <a:xfrm>
            <a:off x="11011205" y="2628900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需人工</a:t>
            </a:r>
            <a:endParaRPr lang="en-US" sz="900" dirty="0"/>
          </a:p>
        </p:txBody>
      </p:sp>
      <p:sp>
        <p:nvSpPr>
          <p:cNvPr id="57" name="Text 44"/>
          <p:cNvSpPr txBox="1"/>
          <p:nvPr/>
        </p:nvSpPr>
        <p:spPr>
          <a:xfrm>
            <a:off x="6782105" y="2829154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投资决策的最终责任由人承担</a:t>
            </a:r>
            <a:endParaRPr lang="en-US" sz="900" dirty="0"/>
          </a:p>
        </p:txBody>
      </p:sp>
      <p:sp>
        <p:nvSpPr>
          <p:cNvPr id="58" name="Shape 45"/>
          <p:cNvSpPr/>
          <p:nvPr/>
        </p:nvSpPr>
        <p:spPr>
          <a:xfrm>
            <a:off x="6476695" y="3667658"/>
            <a:ext cx="4876495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9" name="Shape 46"/>
          <p:cNvSpPr/>
          <p:nvPr/>
        </p:nvSpPr>
        <p:spPr>
          <a:xfrm>
            <a:off x="6476695" y="3209544"/>
            <a:ext cx="190195" cy="190195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0" name="Image 11" descr="preencoded.png"/>
          <p:cNvPicPr>
            <a:picLocks noChangeAspect="1"/>
          </p:cNvPicPr>
          <p:nvPr/>
        </p:nvPicPr>
        <p:blipFill>
          <a:blip r:embed="rId7"/>
          <a:srcRect l="-3205" r="-3205"/>
          <a:stretch>
            <a:fillRect/>
          </a:stretch>
        </p:blipFill>
        <p:spPr>
          <a:xfrm>
            <a:off x="6534302" y="3258007"/>
            <a:ext cx="75895" cy="95098"/>
          </a:xfrm>
          <a:prstGeom prst="rect">
            <a:avLst/>
          </a:prstGeom>
        </p:spPr>
      </p:pic>
      <p:sp>
        <p:nvSpPr>
          <p:cNvPr id="61" name="Text 47"/>
          <p:cNvSpPr txBox="1"/>
          <p:nvPr/>
        </p:nvSpPr>
        <p:spPr>
          <a:xfrm>
            <a:off x="6782105" y="3191256"/>
            <a:ext cx="139903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管理你的恐惧与贪婪</a:t>
            </a:r>
            <a:endParaRPr lang="en-US" sz="1100" dirty="0"/>
          </a:p>
        </p:txBody>
      </p:sp>
      <p:sp>
        <p:nvSpPr>
          <p:cNvPr id="62" name="Text 48"/>
          <p:cNvSpPr txBox="1"/>
          <p:nvPr/>
        </p:nvSpPr>
        <p:spPr>
          <a:xfrm>
            <a:off x="11011205" y="3209544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需人工</a:t>
            </a:r>
            <a:endParaRPr lang="en-US" sz="900" dirty="0"/>
          </a:p>
        </p:txBody>
      </p:sp>
      <p:sp>
        <p:nvSpPr>
          <p:cNvPr id="63" name="Text 49"/>
          <p:cNvSpPr txBox="1"/>
          <p:nvPr/>
        </p:nvSpPr>
        <p:spPr>
          <a:xfrm>
            <a:off x="6782105" y="3409798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情绪管理是人类的独特能力</a:t>
            </a:r>
            <a:endParaRPr lang="en-US" sz="900" dirty="0"/>
          </a:p>
        </p:txBody>
      </p:sp>
      <p:sp>
        <p:nvSpPr>
          <p:cNvPr id="64" name="Shape 50"/>
          <p:cNvSpPr/>
          <p:nvPr/>
        </p:nvSpPr>
        <p:spPr>
          <a:xfrm>
            <a:off x="6476695" y="4248302"/>
            <a:ext cx="4876495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5" name="Shape 51"/>
          <p:cNvSpPr/>
          <p:nvPr/>
        </p:nvSpPr>
        <p:spPr>
          <a:xfrm>
            <a:off x="6476695" y="3791102"/>
            <a:ext cx="190195" cy="190195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6" name="Image 12" descr="preencoded.png"/>
          <p:cNvPicPr>
            <a:picLocks noChangeAspect="1"/>
          </p:cNvPicPr>
          <p:nvPr/>
        </p:nvPicPr>
        <p:blipFill>
          <a:blip r:embed="rId7"/>
          <a:srcRect l="-3205" r="-3205"/>
          <a:stretch>
            <a:fillRect/>
          </a:stretch>
        </p:blipFill>
        <p:spPr>
          <a:xfrm>
            <a:off x="6534302" y="3838651"/>
            <a:ext cx="75895" cy="95098"/>
          </a:xfrm>
          <a:prstGeom prst="rect">
            <a:avLst/>
          </a:prstGeom>
        </p:spPr>
      </p:pic>
      <p:sp>
        <p:nvSpPr>
          <p:cNvPr id="67" name="Text 52"/>
          <p:cNvSpPr txBox="1"/>
          <p:nvPr/>
        </p:nvSpPr>
        <p:spPr>
          <a:xfrm>
            <a:off x="6782105" y="3771900"/>
            <a:ext cx="155356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在市场崩溃时保持理性</a:t>
            </a:r>
            <a:endParaRPr lang="en-US" sz="1100" dirty="0"/>
          </a:p>
        </p:txBody>
      </p:sp>
      <p:sp>
        <p:nvSpPr>
          <p:cNvPr id="68" name="Text 53"/>
          <p:cNvSpPr txBox="1"/>
          <p:nvPr/>
        </p:nvSpPr>
        <p:spPr>
          <a:xfrm>
            <a:off x="11011205" y="3791102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需人工</a:t>
            </a:r>
            <a:endParaRPr lang="en-US" sz="900" dirty="0"/>
          </a:p>
        </p:txBody>
      </p:sp>
      <p:sp>
        <p:nvSpPr>
          <p:cNvPr id="69" name="Text 54"/>
          <p:cNvSpPr txBox="1"/>
          <p:nvPr/>
        </p:nvSpPr>
        <p:spPr>
          <a:xfrm>
            <a:off x="6782105" y="3991356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极端情况下的判断力</a:t>
            </a:r>
            <a:endParaRPr lang="en-US" sz="900" dirty="0"/>
          </a:p>
        </p:txBody>
      </p:sp>
      <p:sp>
        <p:nvSpPr>
          <p:cNvPr id="70" name="Shape 55"/>
          <p:cNvSpPr/>
          <p:nvPr/>
        </p:nvSpPr>
        <p:spPr>
          <a:xfrm>
            <a:off x="6476695" y="4371746"/>
            <a:ext cx="190195" cy="190195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1" name="Image 13" descr="preencoded.png"/>
          <p:cNvPicPr>
            <a:picLocks noChangeAspect="1"/>
          </p:cNvPicPr>
          <p:nvPr/>
        </p:nvPicPr>
        <p:blipFill>
          <a:blip r:embed="rId7"/>
          <a:srcRect l="-3205" r="-3205"/>
          <a:stretch>
            <a:fillRect/>
          </a:stretch>
        </p:blipFill>
        <p:spPr>
          <a:xfrm>
            <a:off x="6534302" y="4419295"/>
            <a:ext cx="75895" cy="95098"/>
          </a:xfrm>
          <a:prstGeom prst="rect">
            <a:avLst/>
          </a:prstGeom>
        </p:spPr>
      </p:pic>
      <p:sp>
        <p:nvSpPr>
          <p:cNvPr id="72" name="Text 56"/>
          <p:cNvSpPr txBox="1"/>
          <p:nvPr/>
        </p:nvSpPr>
        <p:spPr>
          <a:xfrm>
            <a:off x="6782105" y="4352544"/>
            <a:ext cx="155356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建立属于你的投资哲学</a:t>
            </a:r>
            <a:endParaRPr lang="en-US" sz="1100" dirty="0"/>
          </a:p>
        </p:txBody>
      </p:sp>
      <p:sp>
        <p:nvSpPr>
          <p:cNvPr id="73" name="Text 57"/>
          <p:cNvSpPr txBox="1"/>
          <p:nvPr/>
        </p:nvSpPr>
        <p:spPr>
          <a:xfrm>
            <a:off x="11011205" y="4371746"/>
            <a:ext cx="4288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需人工</a:t>
            </a:r>
            <a:endParaRPr lang="en-US" sz="900" dirty="0"/>
          </a:p>
        </p:txBody>
      </p:sp>
      <p:sp>
        <p:nvSpPr>
          <p:cNvPr id="74" name="Text 58"/>
          <p:cNvSpPr txBox="1"/>
          <p:nvPr/>
        </p:nvSpPr>
        <p:spPr>
          <a:xfrm>
            <a:off x="6782105" y="4572000"/>
            <a:ext cx="4763110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个性化的投资理念形成</a:t>
            </a:r>
            <a:endParaRPr lang="en-US" sz="900" dirty="0"/>
          </a:p>
        </p:txBody>
      </p:sp>
      <p:sp>
        <p:nvSpPr>
          <p:cNvPr id="75" name="Shape 59"/>
          <p:cNvSpPr/>
          <p:nvPr/>
        </p:nvSpPr>
        <p:spPr>
          <a:xfrm>
            <a:off x="6476695" y="4981651"/>
            <a:ext cx="4876495" cy="448056"/>
          </a:xfrm>
          <a:prstGeom prst="roundRect">
            <a:avLst>
              <a:gd name="adj" fmla="val 104212"/>
            </a:avLst>
          </a:prstGeom>
          <a:solidFill>
            <a:srgbClr val="FEF2F2"/>
          </a:solidFill>
          <a:ln w="12700">
            <a:solidFill>
              <a:srgbClr val="FEE2E2"/>
            </a:solidFill>
            <a:prstDash val="solid"/>
          </a:ln>
        </p:spPr>
      </p:sp>
      <p:sp>
        <p:nvSpPr>
          <p:cNvPr id="76" name="Text 60"/>
          <p:cNvSpPr txBox="1"/>
          <p:nvPr/>
        </p:nvSpPr>
        <p:spPr>
          <a:xfrm>
            <a:off x="7070141" y="5134356"/>
            <a:ext cx="369874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金融资产持续增值的核心 = 深度认知 × 情绪管理能力</a:t>
            </a:r>
            <a:endParaRPr lang="en-US" sz="1100" dirty="0"/>
          </a:p>
        </p:txBody>
      </p:sp>
      <p:sp>
        <p:nvSpPr>
          <p:cNvPr id="77" name="Shape 61"/>
          <p:cNvSpPr/>
          <p:nvPr/>
        </p:nvSpPr>
        <p:spPr>
          <a:xfrm>
            <a:off x="609905" y="6424574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8" name="Text 62"/>
          <p:cNvSpPr txBox="1"/>
          <p:nvPr/>
        </p:nvSpPr>
        <p:spPr>
          <a:xfrm>
            <a:off x="761695" y="6381598"/>
            <a:ext cx="558698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20 页</a:t>
            </a:r>
            <a:endParaRPr lang="en-US" sz="900" dirty="0"/>
          </a:p>
        </p:txBody>
      </p:sp>
      <p:sp>
        <p:nvSpPr>
          <p:cNvPr id="79" name="Text 63"/>
          <p:cNvSpPr txBox="1"/>
          <p:nvPr/>
        </p:nvSpPr>
        <p:spPr>
          <a:xfrm>
            <a:off x="11011205" y="6409944"/>
            <a:ext cx="581558" cy="1335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b="1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7830007"/>
          </a:xfrm>
          <a:prstGeom prst="roundRect">
            <a:avLst>
              <a:gd name="adj" fmla="val 11678"/>
            </a:avLst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7429500" y="3524098"/>
            <a:ext cx="4304995" cy="4304995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4000"/>
          </a:blip>
          <a:srcRect/>
          <a:stretch>
            <a:fillRect/>
          </a:stretch>
        </p:blipFill>
        <p:spPr>
          <a:xfrm>
            <a:off x="7715707" y="2667305"/>
            <a:ext cx="3619195" cy="361919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5"/>
          <p:cNvSpPr txBox="1"/>
          <p:nvPr/>
        </p:nvSpPr>
        <p:spPr>
          <a:xfrm>
            <a:off x="647395" y="457200"/>
            <a:ext cx="2159813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Competitiveness</a:t>
            </a:r>
            <a:endParaRPr lang="en-US" sz="1000" dirty="0"/>
          </a:p>
        </p:txBody>
      </p:sp>
      <p:sp>
        <p:nvSpPr>
          <p:cNvPr id="12" name="Text 6"/>
          <p:cNvSpPr txBox="1"/>
          <p:nvPr/>
        </p:nvSpPr>
        <p:spPr>
          <a:xfrm>
            <a:off x="914400" y="1904695"/>
            <a:ext cx="10534802" cy="1600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AI可以给你信息，但无法给你</a:t>
            </a:r>
            <a:endParaRPr lang="en-US" sz="4200" dirty="0"/>
          </a:p>
          <a:p>
            <a:pPr marL="0" indent="0" algn="l">
              <a:buNone/>
            </a:pPr>
            <a:r>
              <a:rPr lang="en-US" sz="42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「系统的认知和情绪的稳定」</a:t>
            </a: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 </a:t>
            </a:r>
            <a:endParaRPr lang="en-US" sz="42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 t="-450" b="-450"/>
          <a:stretch>
            <a:fillRect/>
          </a:stretch>
        </p:blipFill>
        <p:spPr>
          <a:xfrm>
            <a:off x="914400" y="4581144"/>
            <a:ext cx="304495" cy="38405"/>
          </a:xfrm>
          <a:prstGeom prst="rect">
            <a:avLst/>
          </a:prstGeom>
        </p:spPr>
      </p:pic>
      <p:sp>
        <p:nvSpPr>
          <p:cNvPr id="14" name="Text 7"/>
          <p:cNvSpPr txBox="1"/>
          <p:nvPr/>
        </p:nvSpPr>
        <p:spPr>
          <a:xfrm>
            <a:off x="1447495" y="4381805"/>
            <a:ext cx="3477463" cy="4389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这才是真正的</a:t>
            </a:r>
            <a:r>
              <a:rPr lang="en-US" sz="2400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竞争力</a:t>
            </a:r>
            <a:r>
              <a:rPr lang="en-US" sz="24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 </a:t>
            </a:r>
            <a:endParaRPr lang="en-US" sz="2400" dirty="0"/>
          </a:p>
        </p:txBody>
      </p:sp>
      <p:sp>
        <p:nvSpPr>
          <p:cNvPr id="15" name="Text 8"/>
          <p:cNvSpPr txBox="1"/>
          <p:nvPr/>
        </p:nvSpPr>
        <p:spPr>
          <a:xfrm>
            <a:off x="10191902" y="6286500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l="-5" r="-5"/>
          <a:stretch>
            <a:fillRect/>
          </a:stretch>
        </p:blipFill>
        <p:spPr>
          <a:xfrm>
            <a:off x="761695" y="1524305"/>
            <a:ext cx="10668305" cy="4809744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1152144" y="1914754"/>
            <a:ext cx="4753051" cy="1257300"/>
          </a:xfrm>
          <a:prstGeom prst="roundRect">
            <a:avLst>
              <a:gd name="adj" fmla="val 13223"/>
            </a:avLst>
          </a:prstGeom>
          <a:solidFill>
            <a:srgbClr val="F0F7FF"/>
          </a:solidFill>
        </p:spPr>
      </p:sp>
      <p:sp>
        <p:nvSpPr>
          <p:cNvPr id="9" name="Shape 4"/>
          <p:cNvSpPr/>
          <p:nvPr/>
        </p:nvSpPr>
        <p:spPr>
          <a:xfrm>
            <a:off x="1152144" y="1914754"/>
            <a:ext cx="38405" cy="1257300"/>
          </a:xfrm>
          <a:prstGeom prst="roundRect">
            <a:avLst>
              <a:gd name="adj" fmla="val 432898"/>
            </a:avLst>
          </a:prstGeom>
          <a:solidFill>
            <a:srgbClr val="0071E3"/>
          </a:solidFill>
          <a:ln w="12700">
            <a:solidFill>
              <a:srgbClr val="0071E3">
                <a:alpha val="0"/>
              </a:srgbClr>
            </a:solidFill>
            <a:prstDash val="solid"/>
          </a:ln>
        </p:spPr>
      </p:sp>
      <p:sp>
        <p:nvSpPr>
          <p:cNvPr id="10" name="Shape 5"/>
          <p:cNvSpPr/>
          <p:nvPr/>
        </p:nvSpPr>
        <p:spPr>
          <a:xfrm>
            <a:off x="1419149" y="2143354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E0EE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8877" y="2276856"/>
            <a:ext cx="237744" cy="19019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2029054" y="2143354"/>
            <a:ext cx="383865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真实连接的价值</a:t>
            </a:r>
            <a:endParaRPr lang="en-US" sz="1200" dirty="0"/>
          </a:p>
        </p:txBody>
      </p:sp>
      <p:sp>
        <p:nvSpPr>
          <p:cNvPr id="13" name="Text 7"/>
          <p:cNvSpPr txBox="1"/>
          <p:nvPr/>
        </p:nvSpPr>
        <p:spPr>
          <a:xfrm>
            <a:off x="2029054" y="2447849"/>
            <a:ext cx="3724351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在AI生成的内容海洋里，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一个真实的人类连接，价值千金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。这是信任资产的核心定义。 </a:t>
            </a:r>
            <a:endParaRPr lang="en-US" sz="1200" dirty="0"/>
          </a:p>
        </p:txBody>
      </p:sp>
      <p:sp>
        <p:nvSpPr>
          <p:cNvPr id="14" name="Shape 8"/>
          <p:cNvSpPr/>
          <p:nvPr/>
        </p:nvSpPr>
        <p:spPr>
          <a:xfrm>
            <a:off x="1152144" y="3400654"/>
            <a:ext cx="4753051" cy="1848002"/>
          </a:xfrm>
          <a:prstGeom prst="roundRect">
            <a:avLst>
              <a:gd name="adj" fmla="val 6121"/>
            </a:avLst>
          </a:prstGeom>
          <a:solidFill>
            <a:srgbClr val="F9FAFB"/>
          </a:solidFill>
          <a:ln w="12700">
            <a:solidFill>
              <a:srgbClr val="F3F4F6"/>
            </a:solidFill>
            <a:prstDash val="solid"/>
          </a:ln>
        </p:spPr>
      </p:sp>
      <p:sp>
        <p:nvSpPr>
          <p:cNvPr id="15" name="Text 9"/>
          <p:cNvSpPr txBox="1"/>
          <p:nvPr/>
        </p:nvSpPr>
        <p:spPr>
          <a:xfrm>
            <a:off x="1390802" y="3638398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信任三要素</a:t>
            </a:r>
            <a:endParaRPr lang="en-US" sz="1200" dirty="0"/>
          </a:p>
        </p:txBody>
      </p:sp>
      <p:sp>
        <p:nvSpPr>
          <p:cNvPr id="16" name="Text 10"/>
          <p:cNvSpPr txBox="1"/>
          <p:nvPr/>
        </p:nvSpPr>
        <p:spPr>
          <a:xfrm>
            <a:off x="4101084" y="3638398"/>
            <a:ext cx="184525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差异化 × 时间 × 一致性</a:t>
            </a:r>
            <a:endParaRPr lang="en-US" sz="1200" dirty="0"/>
          </a:p>
        </p:txBody>
      </p:sp>
      <p:sp>
        <p:nvSpPr>
          <p:cNvPr id="17" name="Shape 11"/>
          <p:cNvSpPr/>
          <p:nvPr/>
        </p:nvSpPr>
        <p:spPr>
          <a:xfrm>
            <a:off x="1390802" y="4086454"/>
            <a:ext cx="95098" cy="95098"/>
          </a:xfrm>
          <a:prstGeom prst="ellipse">
            <a:avLst/>
          </a:prstGeom>
          <a:solidFill>
            <a:srgbClr val="3B82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8" name="Text 12"/>
          <p:cNvSpPr txBox="1"/>
          <p:nvPr/>
        </p:nvSpPr>
        <p:spPr>
          <a:xfrm>
            <a:off x="1600200" y="4019702"/>
            <a:ext cx="215066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差异化：真实独特的个人经历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1390802" y="4466844"/>
            <a:ext cx="95098" cy="95098"/>
          </a:xfrm>
          <a:prstGeom prst="ellipse">
            <a:avLst/>
          </a:prstGeom>
          <a:solidFill>
            <a:srgbClr val="10B981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4"/>
          <p:cNvSpPr txBox="1"/>
          <p:nvPr/>
        </p:nvSpPr>
        <p:spPr>
          <a:xfrm>
            <a:off x="1600200" y="4401007"/>
            <a:ext cx="198607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时间：长期积累的信任关系</a:t>
            </a:r>
            <a:endParaRPr lang="en-US" sz="1200" dirty="0"/>
          </a:p>
        </p:txBody>
      </p:sp>
      <p:sp>
        <p:nvSpPr>
          <p:cNvPr id="21" name="Shape 15"/>
          <p:cNvSpPr/>
          <p:nvPr/>
        </p:nvSpPr>
        <p:spPr>
          <a:xfrm>
            <a:off x="1390802" y="4848149"/>
            <a:ext cx="95098" cy="95098"/>
          </a:xfrm>
          <a:prstGeom prst="ellipse">
            <a:avLst/>
          </a:prstGeom>
          <a:solidFill>
            <a:srgbClr val="8B5CF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6"/>
          <p:cNvSpPr txBox="1"/>
          <p:nvPr/>
        </p:nvSpPr>
        <p:spPr>
          <a:xfrm>
            <a:off x="1600200" y="4781398"/>
            <a:ext cx="215066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一致性：持续稳定的价值输出</a:t>
            </a:r>
            <a:endParaRPr lang="en-US" sz="1200" dirty="0"/>
          </a:p>
        </p:txBody>
      </p:sp>
      <p:sp>
        <p:nvSpPr>
          <p:cNvPr id="23" name="Shape 17"/>
          <p:cNvSpPr/>
          <p:nvPr/>
        </p:nvSpPr>
        <p:spPr>
          <a:xfrm>
            <a:off x="6286500" y="1914754"/>
            <a:ext cx="4753051" cy="3333902"/>
          </a:xfrm>
          <a:prstGeom prst="roundRect">
            <a:avLst>
              <a:gd name="adj" fmla="val 1881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6601054" y="2229307"/>
            <a:ext cx="457200" cy="457200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8330" y="2361895"/>
            <a:ext cx="142646" cy="190195"/>
          </a:xfrm>
          <a:prstGeom prst="rect">
            <a:avLst/>
          </a:prstGeom>
        </p:spPr>
      </p:pic>
      <p:sp>
        <p:nvSpPr>
          <p:cNvPr id="26" name="Text 19"/>
          <p:cNvSpPr txBox="1"/>
          <p:nvPr/>
        </p:nvSpPr>
        <p:spPr>
          <a:xfrm>
            <a:off x="7210044" y="2343607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关键洞察</a:t>
            </a:r>
            <a:endParaRPr lang="en-US" sz="1200" dirty="0"/>
          </a:p>
        </p:txBody>
      </p:sp>
      <p:sp>
        <p:nvSpPr>
          <p:cNvPr id="27" name="Text 20"/>
          <p:cNvSpPr txBox="1"/>
          <p:nvPr/>
        </p:nvSpPr>
        <p:spPr>
          <a:xfrm>
            <a:off x="6601054" y="2915107"/>
            <a:ext cx="4315054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人们不再为"信息"付费，而为</a:t>
            </a:r>
            <a:r>
              <a:rPr lang="en-US" sz="12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"真实的人"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付费。 </a:t>
            </a:r>
            <a:endParaRPr lang="en-US" sz="1200" dirty="0"/>
          </a:p>
        </p:txBody>
      </p:sp>
      <p:sp>
        <p:nvSpPr>
          <p:cNvPr id="28" name="Text 21"/>
          <p:cNvSpPr txBox="1"/>
          <p:nvPr/>
        </p:nvSpPr>
        <p:spPr>
          <a:xfrm>
            <a:off x="6601054" y="3314700"/>
            <a:ext cx="4200754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你的故事、你的选择、你的笨拙与成长——这些是AI无法复制的。</a:t>
            </a:r>
            <a:endParaRPr lang="en-US" sz="1200" dirty="0"/>
          </a:p>
        </p:txBody>
      </p:sp>
      <p:sp>
        <p:nvSpPr>
          <p:cNvPr id="29" name="Shape 22"/>
          <p:cNvSpPr/>
          <p:nvPr/>
        </p:nvSpPr>
        <p:spPr>
          <a:xfrm>
            <a:off x="1152144" y="5477256"/>
            <a:ext cx="9887407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30" name="Shape 23"/>
          <p:cNvSpPr/>
          <p:nvPr/>
        </p:nvSpPr>
        <p:spPr>
          <a:xfrm>
            <a:off x="1152144" y="5790895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1" name="Text 24"/>
          <p:cNvSpPr txBox="1"/>
          <p:nvPr/>
        </p:nvSpPr>
        <p:spPr>
          <a:xfrm>
            <a:off x="1304849" y="5715000"/>
            <a:ext cx="315376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公式：信任资产 = 差异化 × 时间 × 一致性</a:t>
            </a:r>
            <a:endParaRPr lang="en-US" sz="1200" dirty="0"/>
          </a:p>
        </p:txBody>
      </p:sp>
      <p:sp>
        <p:nvSpPr>
          <p:cNvPr id="32" name="Text 25"/>
          <p:cNvSpPr txBox="1"/>
          <p:nvPr/>
        </p:nvSpPr>
        <p:spPr>
          <a:xfrm>
            <a:off x="10415016" y="5715000"/>
            <a:ext cx="70500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PAGE 24</a:t>
            </a:r>
            <a:endParaRPr lang="en-US" sz="1200" dirty="0"/>
          </a:p>
        </p:txBody>
      </p:sp>
      <p:pic>
        <p:nvPicPr>
          <p:cNvPr id="33" name="Image 5" descr="preencoded.png"/>
          <p:cNvPicPr>
            <a:picLocks noChangeAspect="1"/>
          </p:cNvPicPr>
          <p:nvPr/>
        </p:nvPicPr>
        <p:blipFill>
          <a:blip r:embed="rId6"/>
          <a:srcRect t="-205" b="-205"/>
          <a:stretch>
            <a:fillRect/>
          </a:stretch>
        </p:blipFill>
        <p:spPr>
          <a:xfrm>
            <a:off x="771754" y="1533449"/>
            <a:ext cx="75895" cy="4791456"/>
          </a:xfrm>
          <a:prstGeom prst="rect">
            <a:avLst/>
          </a:prstGeom>
        </p:spPr>
      </p:pic>
      <p:sp>
        <p:nvSpPr>
          <p:cNvPr id="34" name="Shape 26"/>
          <p:cNvSpPr/>
          <p:nvPr/>
        </p:nvSpPr>
        <p:spPr>
          <a:xfrm>
            <a:off x="761695" y="523951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5" name="Text 27"/>
          <p:cNvSpPr txBox="1"/>
          <p:nvPr/>
        </p:nvSpPr>
        <p:spPr>
          <a:xfrm>
            <a:off x="972007" y="457200"/>
            <a:ext cx="14200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TRUST ASSETS</a:t>
            </a:r>
            <a:endParaRPr lang="en-US" sz="1200" dirty="0"/>
          </a:p>
        </p:txBody>
      </p:sp>
      <p:sp>
        <p:nvSpPr>
          <p:cNvPr id="36" name="Text 28"/>
          <p:cNvSpPr txBox="1"/>
          <p:nvPr/>
        </p:nvSpPr>
        <p:spPr>
          <a:xfrm>
            <a:off x="10075774" y="476402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增值资产 · 第二部分</a:t>
            </a:r>
            <a:endParaRPr lang="en-US" sz="1000" dirty="0"/>
          </a:p>
        </p:txBody>
      </p:sp>
      <p:sp>
        <p:nvSpPr>
          <p:cNvPr id="37" name="Text 29"/>
          <p:cNvSpPr txBox="1"/>
          <p:nvPr/>
        </p:nvSpPr>
        <p:spPr>
          <a:xfrm>
            <a:off x="761695" y="83850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信任资产的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定义</a:t>
            </a:r>
            <a:endParaRPr lang="en-US" sz="1200" dirty="0"/>
          </a:p>
        </p:txBody>
      </p:sp>
      <p:sp>
        <p:nvSpPr>
          <p:cNvPr id="38" name="Text 30"/>
          <p:cNvSpPr txBox="1"/>
          <p:nvPr/>
        </p:nvSpPr>
        <p:spPr>
          <a:xfrm>
            <a:off x="761695" y="1067105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在AI生成的内容海洋里，一个真实的人类连接，价值千金</a:t>
            </a:r>
            <a:endParaRPr lang="en-US" sz="1200" dirty="0"/>
          </a:p>
        </p:txBody>
      </p:sp>
      <p:sp>
        <p:nvSpPr>
          <p:cNvPr id="39" name="Shape 31"/>
          <p:cNvSpPr/>
          <p:nvPr/>
        </p:nvSpPr>
        <p:spPr>
          <a:xfrm>
            <a:off x="761695" y="6786677"/>
            <a:ext cx="57607" cy="57607"/>
          </a:xfrm>
          <a:prstGeom prst="ellipse">
            <a:avLst/>
          </a:prstGeom>
          <a:solidFill>
            <a:srgbClr val="9CA3A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0" name="Text 32"/>
          <p:cNvSpPr txBox="1"/>
          <p:nvPr/>
        </p:nvSpPr>
        <p:spPr>
          <a:xfrm>
            <a:off x="895198" y="6739128"/>
            <a:ext cx="1817827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9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PRIVATE &amp; CONFIDENTIAL</a:t>
            </a:r>
            <a:endParaRPr lang="en-US" sz="900" dirty="0"/>
          </a:p>
        </p:txBody>
      </p:sp>
      <p:sp>
        <p:nvSpPr>
          <p:cNvPr id="41" name="Text 33"/>
          <p:cNvSpPr txBox="1"/>
          <p:nvPr/>
        </p:nvSpPr>
        <p:spPr>
          <a:xfrm>
            <a:off x="9843516" y="6715354"/>
            <a:ext cx="178125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0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QI CHANG ACADEMY</a:t>
            </a:r>
            <a:endParaRPr lang="en-US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572000" y="190195"/>
            <a:ext cx="9525305" cy="95253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286000" y="-381305"/>
            <a:ext cx="7619695" cy="7619695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09905" y="514807"/>
            <a:ext cx="114300" cy="114300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838505" y="457200"/>
            <a:ext cx="13057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TRUST VALUE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591495" y="457200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信任资产分析</a:t>
            </a:r>
            <a:endParaRPr lang="en-US" sz="1200" dirty="0"/>
          </a:p>
        </p:txBody>
      </p:sp>
      <p:sp>
        <p:nvSpPr>
          <p:cNvPr id="10" name="Text 6"/>
          <p:cNvSpPr txBox="1"/>
          <p:nvPr/>
        </p:nvSpPr>
        <p:spPr>
          <a:xfrm>
            <a:off x="609905" y="800100"/>
            <a:ext cx="11163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为什么信任在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</a:t>
            </a: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？ 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609905" y="1067105"/>
            <a:ext cx="11163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在AI生成的内容海洋里，一个真实的人类连接，价值千金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t="-3" b="-3"/>
          <a:stretch>
            <a:fillRect/>
          </a:stretch>
        </p:blipFill>
        <p:spPr>
          <a:xfrm>
            <a:off x="609600" y="1600200"/>
            <a:ext cx="5937250" cy="4165600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1000354" y="1990649"/>
            <a:ext cx="533095" cy="533095"/>
          </a:xfrm>
          <a:prstGeom prst="roundRect">
            <a:avLst>
              <a:gd name="adj" fmla="val 73511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144" y="2143354"/>
            <a:ext cx="228600" cy="228600"/>
          </a:xfrm>
          <a:prstGeom prst="rect">
            <a:avLst/>
          </a:prstGeom>
        </p:spPr>
      </p:pic>
      <p:sp>
        <p:nvSpPr>
          <p:cNvPr id="15" name="Text 9"/>
          <p:cNvSpPr txBox="1"/>
          <p:nvPr/>
        </p:nvSpPr>
        <p:spPr>
          <a:xfrm>
            <a:off x="1686154" y="2029054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外部世界</a:t>
            </a:r>
            <a:endParaRPr lang="en-US" sz="1200" dirty="0"/>
          </a:p>
        </p:txBody>
      </p:sp>
      <p:sp>
        <p:nvSpPr>
          <p:cNvPr id="16" name="Text 10"/>
          <p:cNvSpPr txBox="1"/>
          <p:nvPr/>
        </p:nvSpPr>
        <p:spPr>
          <a:xfrm>
            <a:off x="1686154" y="2257654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信息环境恶化</a:t>
            </a:r>
            <a:endParaRPr lang="en-US" sz="1200" dirty="0"/>
          </a:p>
        </p:txBody>
      </p:sp>
      <p:sp>
        <p:nvSpPr>
          <p:cNvPr id="17" name="Text 11"/>
          <p:cNvSpPr txBox="1"/>
          <p:nvPr/>
        </p:nvSpPr>
        <p:spPr>
          <a:xfrm>
            <a:off x="4896612" y="2057400"/>
            <a:ext cx="619963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4大痛点</a:t>
            </a:r>
            <a:endParaRPr lang="en-US" sz="1200" dirty="0"/>
          </a:p>
        </p:txBody>
      </p:sp>
      <p:sp>
        <p:nvSpPr>
          <p:cNvPr id="18" name="Text 12"/>
          <p:cNvSpPr txBox="1"/>
          <p:nvPr/>
        </p:nvSpPr>
        <p:spPr>
          <a:xfrm>
            <a:off x="4828946" y="225765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环境承压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1000354" y="3457346"/>
            <a:ext cx="4515307" cy="914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1000354" y="2876702"/>
            <a:ext cx="247802" cy="247802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7105" y="2943454"/>
            <a:ext cx="114300" cy="114300"/>
          </a:xfrm>
          <a:prstGeom prst="rect">
            <a:avLst/>
          </a:prstGeom>
        </p:spPr>
      </p:pic>
      <p:sp>
        <p:nvSpPr>
          <p:cNvPr id="22" name="Text 15"/>
          <p:cNvSpPr txBox="1"/>
          <p:nvPr/>
        </p:nvSpPr>
        <p:spPr>
          <a:xfrm>
            <a:off x="1380744" y="28666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信息泛滥</a:t>
            </a:r>
            <a:endParaRPr lang="en-US" sz="1200" dirty="0"/>
          </a:p>
        </p:txBody>
      </p:sp>
      <p:sp>
        <p:nvSpPr>
          <p:cNvPr id="23" name="Text 16"/>
          <p:cNvSpPr txBox="1"/>
          <p:nvPr/>
        </p:nvSpPr>
        <p:spPr>
          <a:xfrm>
            <a:off x="5210251" y="2866644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严重</a:t>
            </a:r>
            <a:endParaRPr lang="en-US" sz="1200" dirty="0"/>
          </a:p>
        </p:txBody>
      </p:sp>
      <p:sp>
        <p:nvSpPr>
          <p:cNvPr id="24" name="Text 17"/>
          <p:cNvSpPr txBox="1"/>
          <p:nvPr/>
        </p:nvSpPr>
        <p:spPr>
          <a:xfrm>
            <a:off x="1380744" y="3114446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海量信息中难以筛选有价值内容</a:t>
            </a:r>
            <a:endParaRPr lang="en-US" sz="1200" dirty="0"/>
          </a:p>
        </p:txBody>
      </p:sp>
      <p:sp>
        <p:nvSpPr>
          <p:cNvPr id="25" name="Shape 18"/>
          <p:cNvSpPr/>
          <p:nvPr/>
        </p:nvSpPr>
        <p:spPr>
          <a:xfrm>
            <a:off x="1000354" y="4191610"/>
            <a:ext cx="4515307" cy="914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Shape 19"/>
          <p:cNvSpPr/>
          <p:nvPr/>
        </p:nvSpPr>
        <p:spPr>
          <a:xfrm>
            <a:off x="1000354" y="3610051"/>
            <a:ext cx="247802" cy="247802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7105" y="3676802"/>
            <a:ext cx="114300" cy="114300"/>
          </a:xfrm>
          <a:prstGeom prst="rect">
            <a:avLst/>
          </a:prstGeom>
        </p:spPr>
      </p:pic>
      <p:sp>
        <p:nvSpPr>
          <p:cNvPr id="28" name="Text 20"/>
          <p:cNvSpPr txBox="1"/>
          <p:nvPr/>
        </p:nvSpPr>
        <p:spPr>
          <a:xfrm>
            <a:off x="1380744" y="3600907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内容同质化</a:t>
            </a:r>
            <a:endParaRPr lang="en-US" sz="1200" dirty="0"/>
          </a:p>
        </p:txBody>
      </p:sp>
      <p:sp>
        <p:nvSpPr>
          <p:cNvPr id="29" name="Text 21"/>
          <p:cNvSpPr txBox="1"/>
          <p:nvPr/>
        </p:nvSpPr>
        <p:spPr>
          <a:xfrm>
            <a:off x="5210251" y="3600907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严重</a:t>
            </a:r>
            <a:endParaRPr lang="en-US" sz="1200" dirty="0"/>
          </a:p>
        </p:txBody>
      </p:sp>
      <p:sp>
        <p:nvSpPr>
          <p:cNvPr id="30" name="Text 22"/>
          <p:cNvSpPr txBox="1"/>
          <p:nvPr/>
        </p:nvSpPr>
        <p:spPr>
          <a:xfrm>
            <a:off x="1380744" y="3847795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大量重复、低质量内容充斥网络</a:t>
            </a:r>
            <a:endParaRPr lang="en-US" sz="1200" dirty="0"/>
          </a:p>
        </p:txBody>
      </p:sp>
      <p:sp>
        <p:nvSpPr>
          <p:cNvPr id="31" name="Shape 23"/>
          <p:cNvSpPr/>
          <p:nvPr/>
        </p:nvSpPr>
        <p:spPr>
          <a:xfrm>
            <a:off x="1000354" y="4924958"/>
            <a:ext cx="4515307" cy="914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2" name="Shape 24"/>
          <p:cNvSpPr/>
          <p:nvPr/>
        </p:nvSpPr>
        <p:spPr>
          <a:xfrm>
            <a:off x="1000354" y="4343400"/>
            <a:ext cx="247802" cy="247802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7105" y="4410151"/>
            <a:ext cx="114300" cy="114300"/>
          </a:xfrm>
          <a:prstGeom prst="rect">
            <a:avLst/>
          </a:prstGeom>
        </p:spPr>
      </p:pic>
      <p:sp>
        <p:nvSpPr>
          <p:cNvPr id="34" name="Text 25"/>
          <p:cNvSpPr txBox="1"/>
          <p:nvPr/>
        </p:nvSpPr>
        <p:spPr>
          <a:xfrm>
            <a:off x="1380744" y="4334256"/>
            <a:ext cx="85587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AI生成内容</a:t>
            </a:r>
            <a:endParaRPr lang="en-US" sz="1200" dirty="0"/>
          </a:p>
        </p:txBody>
      </p:sp>
      <p:sp>
        <p:nvSpPr>
          <p:cNvPr id="35" name="Text 26"/>
          <p:cNvSpPr txBox="1"/>
          <p:nvPr/>
        </p:nvSpPr>
        <p:spPr>
          <a:xfrm>
            <a:off x="5210251" y="433425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激增</a:t>
            </a:r>
            <a:endParaRPr lang="en-US" sz="1200" dirty="0"/>
          </a:p>
        </p:txBody>
      </p:sp>
      <p:sp>
        <p:nvSpPr>
          <p:cNvPr id="36" name="Text 27"/>
          <p:cNvSpPr txBox="1"/>
          <p:nvPr/>
        </p:nvSpPr>
        <p:spPr>
          <a:xfrm>
            <a:off x="1380744" y="4581144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真假难辨的AI内容大量涌现</a:t>
            </a:r>
            <a:endParaRPr lang="en-US" sz="1200" dirty="0"/>
          </a:p>
        </p:txBody>
      </p:sp>
      <p:sp>
        <p:nvSpPr>
          <p:cNvPr id="37" name="Shape 28"/>
          <p:cNvSpPr/>
          <p:nvPr/>
        </p:nvSpPr>
        <p:spPr>
          <a:xfrm>
            <a:off x="1000354" y="5076749"/>
            <a:ext cx="247802" cy="247802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7105" y="5143500"/>
            <a:ext cx="114300" cy="114300"/>
          </a:xfrm>
          <a:prstGeom prst="rect">
            <a:avLst/>
          </a:prstGeom>
        </p:spPr>
      </p:pic>
      <p:sp>
        <p:nvSpPr>
          <p:cNvPr id="39" name="Text 29"/>
          <p:cNvSpPr txBox="1"/>
          <p:nvPr/>
        </p:nvSpPr>
        <p:spPr>
          <a:xfrm>
            <a:off x="1380744" y="5067605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算法推荐茧房</a:t>
            </a:r>
            <a:endParaRPr lang="en-US" sz="1200" dirty="0"/>
          </a:p>
        </p:txBody>
      </p:sp>
      <p:sp>
        <p:nvSpPr>
          <p:cNvPr id="40" name="Text 30"/>
          <p:cNvSpPr txBox="1"/>
          <p:nvPr/>
        </p:nvSpPr>
        <p:spPr>
          <a:xfrm>
            <a:off x="5210251" y="506760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困住</a:t>
            </a:r>
            <a:endParaRPr lang="en-US" sz="1200" dirty="0"/>
          </a:p>
        </p:txBody>
      </p:sp>
      <p:sp>
        <p:nvSpPr>
          <p:cNvPr id="41" name="Text 31"/>
          <p:cNvSpPr txBox="1"/>
          <p:nvPr/>
        </p:nvSpPr>
        <p:spPr>
          <a:xfrm>
            <a:off x="1380744" y="5315407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个性化推荐导致信息茧房</a:t>
            </a:r>
            <a:endParaRPr lang="en-US" sz="1200" dirty="0"/>
          </a:p>
        </p:txBody>
      </p:sp>
      <p:sp>
        <p:nvSpPr>
          <p:cNvPr id="42" name="Shape 32"/>
          <p:cNvSpPr/>
          <p:nvPr/>
        </p:nvSpPr>
        <p:spPr>
          <a:xfrm>
            <a:off x="1000354" y="5810098"/>
            <a:ext cx="4515307" cy="552298"/>
          </a:xfrm>
          <a:prstGeom prst="roundRect">
            <a:avLst>
              <a:gd name="adj" fmla="val 68509"/>
            </a:avLst>
          </a:prstGeom>
          <a:solidFill>
            <a:srgbClr val="FEF2F2"/>
          </a:solidFill>
          <a:ln w="12700">
            <a:solidFill>
              <a:srgbClr val="FEE2E2"/>
            </a:solidFill>
            <a:prstDash val="solid"/>
          </a:ln>
        </p:spPr>
      </p:sp>
      <p:sp>
        <p:nvSpPr>
          <p:cNvPr id="43" name="Text 33"/>
          <p:cNvSpPr txBox="1"/>
          <p:nvPr/>
        </p:nvSpPr>
        <p:spPr>
          <a:xfrm>
            <a:off x="1162202" y="5971946"/>
            <a:ext cx="231526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991B1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外部风险：信息过载、信任缺失</a:t>
            </a:r>
            <a:endParaRPr lang="en-US" sz="1200" dirty="0"/>
          </a:p>
        </p:txBody>
      </p:sp>
      <p:sp>
        <p:nvSpPr>
          <p:cNvPr id="44" name="Text 34"/>
          <p:cNvSpPr txBox="1"/>
          <p:nvPr/>
        </p:nvSpPr>
        <p:spPr>
          <a:xfrm>
            <a:off x="5048402" y="597194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危机</a:t>
            </a:r>
            <a:endParaRPr lang="en-US" sz="1200" dirty="0"/>
          </a:p>
        </p:txBody>
      </p:sp>
      <p:pic>
        <p:nvPicPr>
          <p:cNvPr id="45" name="Image 8" descr="preencoded.png"/>
          <p:cNvPicPr>
            <a:picLocks noChangeAspect="1"/>
          </p:cNvPicPr>
          <p:nvPr/>
        </p:nvPicPr>
        <p:blipFill>
          <a:blip r:embed="rId3"/>
          <a:srcRect t="-3" b="-3"/>
          <a:stretch>
            <a:fillRect/>
          </a:stretch>
        </p:blipFill>
        <p:spPr>
          <a:xfrm>
            <a:off x="6286500" y="1600200"/>
            <a:ext cx="5938520" cy="4166235"/>
          </a:xfrm>
          <a:prstGeom prst="rect">
            <a:avLst/>
          </a:prstGeom>
        </p:spPr>
      </p:pic>
      <p:sp>
        <p:nvSpPr>
          <p:cNvPr id="46" name="Shape 35"/>
          <p:cNvSpPr/>
          <p:nvPr/>
        </p:nvSpPr>
        <p:spPr>
          <a:xfrm>
            <a:off x="6676949" y="1990649"/>
            <a:ext cx="533095" cy="533095"/>
          </a:xfrm>
          <a:prstGeom prst="roundRect">
            <a:avLst>
              <a:gd name="adj" fmla="val 73511"/>
            </a:avLst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7" name="Image 9" descr="preencoded.png"/>
          <p:cNvPicPr>
            <a:picLocks noChangeAspect="1"/>
          </p:cNvPicPr>
          <p:nvPr/>
        </p:nvPicPr>
        <p:blipFill>
          <a:blip r:embed="rId6"/>
          <a:srcRect l="-80" r="-80"/>
          <a:stretch>
            <a:fillRect/>
          </a:stretch>
        </p:blipFill>
        <p:spPr>
          <a:xfrm>
            <a:off x="6801307" y="2143354"/>
            <a:ext cx="286207" cy="228600"/>
          </a:xfrm>
          <a:prstGeom prst="rect">
            <a:avLst/>
          </a:prstGeom>
        </p:spPr>
      </p:pic>
      <p:sp>
        <p:nvSpPr>
          <p:cNvPr id="48" name="Text 36"/>
          <p:cNvSpPr txBox="1"/>
          <p:nvPr/>
        </p:nvSpPr>
        <p:spPr>
          <a:xfrm>
            <a:off x="7362749" y="2029054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你的优势</a:t>
            </a:r>
            <a:endParaRPr lang="en-US" sz="1200" dirty="0"/>
          </a:p>
        </p:txBody>
      </p:sp>
      <p:sp>
        <p:nvSpPr>
          <p:cNvPr id="49" name="Text 37"/>
          <p:cNvSpPr txBox="1"/>
          <p:nvPr/>
        </p:nvSpPr>
        <p:spPr>
          <a:xfrm>
            <a:off x="7362749" y="2257654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差异化价值</a:t>
            </a:r>
            <a:endParaRPr lang="en-US" sz="1200" dirty="0"/>
          </a:p>
        </p:txBody>
      </p:sp>
      <p:sp>
        <p:nvSpPr>
          <p:cNvPr id="50" name="Text 38"/>
          <p:cNvSpPr txBox="1"/>
          <p:nvPr/>
        </p:nvSpPr>
        <p:spPr>
          <a:xfrm>
            <a:off x="10573207" y="2057400"/>
            <a:ext cx="619963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4大优势</a:t>
            </a:r>
            <a:endParaRPr lang="en-US" sz="1200" dirty="0"/>
          </a:p>
        </p:txBody>
      </p:sp>
      <p:sp>
        <p:nvSpPr>
          <p:cNvPr id="51" name="Text 39"/>
          <p:cNvSpPr txBox="1"/>
          <p:nvPr/>
        </p:nvSpPr>
        <p:spPr>
          <a:xfrm>
            <a:off x="10505542" y="225765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独特价值</a:t>
            </a:r>
            <a:endParaRPr lang="en-US" sz="1200" dirty="0"/>
          </a:p>
        </p:txBody>
      </p:sp>
      <p:sp>
        <p:nvSpPr>
          <p:cNvPr id="52" name="Shape 40"/>
          <p:cNvSpPr/>
          <p:nvPr/>
        </p:nvSpPr>
        <p:spPr>
          <a:xfrm>
            <a:off x="6676949" y="3457346"/>
            <a:ext cx="4515307" cy="914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3" name="Shape 41"/>
          <p:cNvSpPr/>
          <p:nvPr/>
        </p:nvSpPr>
        <p:spPr>
          <a:xfrm>
            <a:off x="6676949" y="2876702"/>
            <a:ext cx="247802" cy="247802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0" descr="preencoded.png"/>
          <p:cNvPicPr>
            <a:picLocks noChangeAspect="1"/>
          </p:cNvPicPr>
          <p:nvPr/>
        </p:nvPicPr>
        <p:blipFill>
          <a:blip r:embed="rId7"/>
          <a:srcRect l="-2571" r="-2571"/>
          <a:stretch>
            <a:fillRect/>
          </a:stretch>
        </p:blipFill>
        <p:spPr>
          <a:xfrm>
            <a:off x="6748272" y="2943454"/>
            <a:ext cx="105156" cy="114300"/>
          </a:xfrm>
          <a:prstGeom prst="rect">
            <a:avLst/>
          </a:prstGeom>
        </p:spPr>
      </p:pic>
      <p:sp>
        <p:nvSpPr>
          <p:cNvPr id="55" name="Text 42"/>
          <p:cNvSpPr txBox="1"/>
          <p:nvPr/>
        </p:nvSpPr>
        <p:spPr>
          <a:xfrm>
            <a:off x="7058254" y="2866644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真实的经历</a:t>
            </a:r>
            <a:endParaRPr lang="en-US" sz="1200" dirty="0"/>
          </a:p>
        </p:txBody>
      </p:sp>
      <p:sp>
        <p:nvSpPr>
          <p:cNvPr id="56" name="Text 43"/>
          <p:cNvSpPr txBox="1"/>
          <p:nvPr/>
        </p:nvSpPr>
        <p:spPr>
          <a:xfrm>
            <a:off x="10886846" y="2866644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独特</a:t>
            </a:r>
            <a:endParaRPr lang="en-US" sz="1200" dirty="0"/>
          </a:p>
        </p:txBody>
      </p:sp>
      <p:sp>
        <p:nvSpPr>
          <p:cNvPr id="57" name="Text 44"/>
          <p:cNvSpPr txBox="1"/>
          <p:nvPr/>
        </p:nvSpPr>
        <p:spPr>
          <a:xfrm>
            <a:off x="7058254" y="3114446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亲身经历的故事无法复制</a:t>
            </a:r>
            <a:endParaRPr lang="en-US" sz="1200" dirty="0"/>
          </a:p>
        </p:txBody>
      </p:sp>
      <p:sp>
        <p:nvSpPr>
          <p:cNvPr id="58" name="Shape 45"/>
          <p:cNvSpPr/>
          <p:nvPr/>
        </p:nvSpPr>
        <p:spPr>
          <a:xfrm>
            <a:off x="6676949" y="4191610"/>
            <a:ext cx="4515307" cy="914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9" name="Shape 46"/>
          <p:cNvSpPr/>
          <p:nvPr/>
        </p:nvSpPr>
        <p:spPr>
          <a:xfrm>
            <a:off x="6676949" y="3610051"/>
            <a:ext cx="247802" cy="247802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0" name="Image 11" descr="preencoded.png"/>
          <p:cNvPicPr>
            <a:picLocks noChangeAspect="1"/>
          </p:cNvPicPr>
          <p:nvPr/>
        </p:nvPicPr>
        <p:blipFill>
          <a:blip r:embed="rId7"/>
          <a:srcRect l="-2571" r="-2571"/>
          <a:stretch>
            <a:fillRect/>
          </a:stretch>
        </p:blipFill>
        <p:spPr>
          <a:xfrm>
            <a:off x="6748272" y="3676802"/>
            <a:ext cx="105156" cy="114300"/>
          </a:xfrm>
          <a:prstGeom prst="rect">
            <a:avLst/>
          </a:prstGeom>
        </p:spPr>
      </p:pic>
      <p:sp>
        <p:nvSpPr>
          <p:cNvPr id="61" name="Text 47"/>
          <p:cNvSpPr txBox="1"/>
          <p:nvPr/>
        </p:nvSpPr>
        <p:spPr>
          <a:xfrm>
            <a:off x="7058254" y="3600907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独特的视角</a:t>
            </a:r>
            <a:endParaRPr lang="en-US" sz="1200" dirty="0"/>
          </a:p>
        </p:txBody>
      </p:sp>
      <p:sp>
        <p:nvSpPr>
          <p:cNvPr id="62" name="Text 48"/>
          <p:cNvSpPr txBox="1"/>
          <p:nvPr/>
        </p:nvSpPr>
        <p:spPr>
          <a:xfrm>
            <a:off x="10886846" y="3600907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稀缺</a:t>
            </a:r>
            <a:endParaRPr lang="en-US" sz="1200" dirty="0"/>
          </a:p>
        </p:txBody>
      </p:sp>
      <p:sp>
        <p:nvSpPr>
          <p:cNvPr id="63" name="Text 49"/>
          <p:cNvSpPr txBox="1"/>
          <p:nvPr/>
        </p:nvSpPr>
        <p:spPr>
          <a:xfrm>
            <a:off x="7058254" y="3847795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个人独特的思考与见解</a:t>
            </a:r>
            <a:endParaRPr lang="en-US" sz="1200" dirty="0"/>
          </a:p>
        </p:txBody>
      </p:sp>
      <p:sp>
        <p:nvSpPr>
          <p:cNvPr id="64" name="Shape 50"/>
          <p:cNvSpPr/>
          <p:nvPr/>
        </p:nvSpPr>
        <p:spPr>
          <a:xfrm>
            <a:off x="6676949" y="4924958"/>
            <a:ext cx="4515307" cy="914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5" name="Shape 51"/>
          <p:cNvSpPr/>
          <p:nvPr/>
        </p:nvSpPr>
        <p:spPr>
          <a:xfrm>
            <a:off x="6676949" y="4343400"/>
            <a:ext cx="247802" cy="247802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6" name="Image 12" descr="preencoded.png"/>
          <p:cNvPicPr>
            <a:picLocks noChangeAspect="1"/>
          </p:cNvPicPr>
          <p:nvPr/>
        </p:nvPicPr>
        <p:blipFill>
          <a:blip r:embed="rId7"/>
          <a:srcRect l="-2571" r="-2571"/>
          <a:stretch>
            <a:fillRect/>
          </a:stretch>
        </p:blipFill>
        <p:spPr>
          <a:xfrm>
            <a:off x="6748272" y="4410151"/>
            <a:ext cx="105156" cy="114300"/>
          </a:xfrm>
          <a:prstGeom prst="rect">
            <a:avLst/>
          </a:prstGeom>
        </p:spPr>
      </p:pic>
      <p:sp>
        <p:nvSpPr>
          <p:cNvPr id="67" name="Text 52"/>
          <p:cNvSpPr txBox="1"/>
          <p:nvPr/>
        </p:nvSpPr>
        <p:spPr>
          <a:xfrm>
            <a:off x="7058254" y="4334256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人类的温度</a:t>
            </a:r>
            <a:endParaRPr lang="en-US" sz="1200" dirty="0"/>
          </a:p>
        </p:txBody>
      </p:sp>
      <p:sp>
        <p:nvSpPr>
          <p:cNvPr id="68" name="Text 53"/>
          <p:cNvSpPr txBox="1"/>
          <p:nvPr/>
        </p:nvSpPr>
        <p:spPr>
          <a:xfrm>
            <a:off x="10886846" y="433425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珍贵</a:t>
            </a:r>
            <a:endParaRPr lang="en-US" sz="1200" dirty="0"/>
          </a:p>
        </p:txBody>
      </p:sp>
      <p:sp>
        <p:nvSpPr>
          <p:cNvPr id="69" name="Text 54"/>
          <p:cNvSpPr txBox="1"/>
          <p:nvPr/>
        </p:nvSpPr>
        <p:spPr>
          <a:xfrm>
            <a:off x="7058254" y="4581144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情感连接与真实互动</a:t>
            </a:r>
            <a:endParaRPr lang="en-US" sz="1200" dirty="0"/>
          </a:p>
        </p:txBody>
      </p:sp>
      <p:sp>
        <p:nvSpPr>
          <p:cNvPr id="70" name="Shape 55"/>
          <p:cNvSpPr/>
          <p:nvPr/>
        </p:nvSpPr>
        <p:spPr>
          <a:xfrm>
            <a:off x="6676949" y="5076749"/>
            <a:ext cx="247802" cy="247802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1" name="Image 13" descr="preencoded.png"/>
          <p:cNvPicPr>
            <a:picLocks noChangeAspect="1"/>
          </p:cNvPicPr>
          <p:nvPr/>
        </p:nvPicPr>
        <p:blipFill>
          <a:blip r:embed="rId7"/>
          <a:srcRect l="-2571" r="-2571"/>
          <a:stretch>
            <a:fillRect/>
          </a:stretch>
        </p:blipFill>
        <p:spPr>
          <a:xfrm>
            <a:off x="6748272" y="5143500"/>
            <a:ext cx="105156" cy="114300"/>
          </a:xfrm>
          <a:prstGeom prst="rect">
            <a:avLst/>
          </a:prstGeom>
        </p:spPr>
      </p:pic>
      <p:sp>
        <p:nvSpPr>
          <p:cNvPr id="72" name="Text 56"/>
          <p:cNvSpPr txBox="1"/>
          <p:nvPr/>
        </p:nvSpPr>
        <p:spPr>
          <a:xfrm>
            <a:off x="7058254" y="5067605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跨界的连接</a:t>
            </a:r>
            <a:endParaRPr lang="en-US" sz="1200" dirty="0"/>
          </a:p>
        </p:txBody>
      </p:sp>
      <p:sp>
        <p:nvSpPr>
          <p:cNvPr id="73" name="Text 57"/>
          <p:cNvSpPr txBox="1"/>
          <p:nvPr/>
        </p:nvSpPr>
        <p:spPr>
          <a:xfrm>
            <a:off x="10886846" y="506760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价值</a:t>
            </a:r>
            <a:endParaRPr lang="en-US" sz="1200" dirty="0"/>
          </a:p>
        </p:txBody>
      </p:sp>
      <p:sp>
        <p:nvSpPr>
          <p:cNvPr id="74" name="Text 58"/>
          <p:cNvSpPr txBox="1"/>
          <p:nvPr/>
        </p:nvSpPr>
        <p:spPr>
          <a:xfrm>
            <a:off x="7058254" y="5315407"/>
            <a:ext cx="43251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建立多元人脉网络</a:t>
            </a:r>
            <a:endParaRPr lang="en-US" sz="1200" dirty="0"/>
          </a:p>
        </p:txBody>
      </p:sp>
      <p:sp>
        <p:nvSpPr>
          <p:cNvPr id="75" name="Shape 59"/>
          <p:cNvSpPr/>
          <p:nvPr/>
        </p:nvSpPr>
        <p:spPr>
          <a:xfrm>
            <a:off x="6676949" y="5810098"/>
            <a:ext cx="4515307" cy="552298"/>
          </a:xfrm>
          <a:prstGeom prst="roundRect">
            <a:avLst>
              <a:gd name="adj" fmla="val 68509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76" name="Text 60"/>
          <p:cNvSpPr txBox="1"/>
          <p:nvPr/>
        </p:nvSpPr>
        <p:spPr>
          <a:xfrm>
            <a:off x="6838798" y="5971946"/>
            <a:ext cx="231526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E40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核心优势：真实、独特、有温度</a:t>
            </a:r>
            <a:endParaRPr lang="en-US" sz="1200" dirty="0"/>
          </a:p>
        </p:txBody>
      </p:sp>
      <p:sp>
        <p:nvSpPr>
          <p:cNvPr id="77" name="Text 61"/>
          <p:cNvSpPr txBox="1"/>
          <p:nvPr/>
        </p:nvSpPr>
        <p:spPr>
          <a:xfrm>
            <a:off x="10724998" y="597194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</a:t>
            </a:r>
            <a:endParaRPr lang="en-US" sz="1200" dirty="0"/>
          </a:p>
        </p:txBody>
      </p:sp>
      <p:sp>
        <p:nvSpPr>
          <p:cNvPr id="86" name="Shape 69"/>
          <p:cNvSpPr/>
          <p:nvPr/>
        </p:nvSpPr>
        <p:spPr>
          <a:xfrm>
            <a:off x="609905" y="6362395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7" name="Text 70"/>
          <p:cNvSpPr txBox="1"/>
          <p:nvPr/>
        </p:nvSpPr>
        <p:spPr>
          <a:xfrm>
            <a:off x="761695" y="6324905"/>
            <a:ext cx="558698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25 页</a:t>
            </a:r>
            <a:endParaRPr lang="en-US" sz="900" dirty="0"/>
          </a:p>
        </p:txBody>
      </p:sp>
      <p:sp>
        <p:nvSpPr>
          <p:cNvPr id="88" name="Text 71"/>
          <p:cNvSpPr txBox="1"/>
          <p:nvPr/>
        </p:nvSpPr>
        <p:spPr>
          <a:xfrm>
            <a:off x="10032797" y="6324905"/>
            <a:ext cx="94366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预计用时：8分钟</a:t>
            </a:r>
            <a:endParaRPr lang="en-US" sz="900" dirty="0"/>
          </a:p>
        </p:txBody>
      </p:sp>
      <p:sp>
        <p:nvSpPr>
          <p:cNvPr id="89" name="Text 72"/>
          <p:cNvSpPr txBox="1"/>
          <p:nvPr/>
        </p:nvSpPr>
        <p:spPr>
          <a:xfrm>
            <a:off x="11125505" y="6324905"/>
            <a:ext cx="5431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7429500" y="3524098"/>
            <a:ext cx="4781398" cy="4781398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4000"/>
          </a:blip>
          <a:srcRect l="-83" r="-83"/>
          <a:stretch>
            <a:fillRect/>
          </a:stretch>
        </p:blipFill>
        <p:spPr>
          <a:xfrm>
            <a:off x="7938821" y="1904695"/>
            <a:ext cx="3172054" cy="3619195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5">
            <a:alphaModFix amt="10000"/>
          </a:blip>
          <a:srcRect l="-206" r="-206"/>
          <a:stretch>
            <a:fillRect/>
          </a:stretch>
        </p:blipFill>
        <p:spPr>
          <a:xfrm>
            <a:off x="571500" y="1395374"/>
            <a:ext cx="1171346" cy="1333195"/>
          </a:xfrm>
          <a:prstGeom prst="rect">
            <a:avLst/>
          </a:prstGeom>
        </p:spPr>
      </p:pic>
      <p:sp>
        <p:nvSpPr>
          <p:cNvPr id="11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5"/>
          <p:cNvSpPr txBox="1"/>
          <p:nvPr/>
        </p:nvSpPr>
        <p:spPr>
          <a:xfrm>
            <a:off x="647395" y="457200"/>
            <a:ext cx="1382573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Insight</a:t>
            </a:r>
            <a:endParaRPr lang="en-US" sz="1000" dirty="0"/>
          </a:p>
        </p:txBody>
      </p:sp>
      <p:sp>
        <p:nvSpPr>
          <p:cNvPr id="13" name="Text 6"/>
          <p:cNvSpPr txBox="1"/>
          <p:nvPr/>
        </p:nvSpPr>
        <p:spPr>
          <a:xfrm>
            <a:off x="1333195" y="1904695"/>
            <a:ext cx="9697212" cy="1495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人们不再为</a:t>
            </a:r>
            <a:r>
              <a:rPr lang="en-US" sz="42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"信息"</a:t>
            </a: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付费，</a:t>
            </a:r>
            <a:endParaRPr lang="en-US" sz="4200" dirty="0"/>
          </a:p>
          <a:p>
            <a:pPr marL="0" indent="0" algn="l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而为</a:t>
            </a:r>
            <a:r>
              <a:rPr lang="en-US" sz="42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"真实的人"</a:t>
            </a: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付费。 </a:t>
            </a:r>
            <a:endParaRPr lang="en-US" sz="42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6"/>
          <a:srcRect l="-400" r="-400"/>
          <a:stretch>
            <a:fillRect/>
          </a:stretch>
        </p:blipFill>
        <p:spPr>
          <a:xfrm>
            <a:off x="1333195" y="3981298"/>
            <a:ext cx="57607" cy="342900"/>
          </a:xfrm>
          <a:prstGeom prst="rect">
            <a:avLst/>
          </a:prstGeom>
        </p:spPr>
      </p:pic>
      <p:sp>
        <p:nvSpPr>
          <p:cNvPr id="15" name="Text 7"/>
          <p:cNvSpPr txBox="1"/>
          <p:nvPr/>
        </p:nvSpPr>
        <p:spPr>
          <a:xfrm>
            <a:off x="1619402" y="3905402"/>
            <a:ext cx="5358384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你的故事、你的选择、你的笨拙与成长——</a:t>
            </a:r>
            <a:endParaRPr lang="en-US" sz="2100" dirty="0"/>
          </a:p>
          <a:p>
            <a:pPr marL="0" indent="0" algn="l">
              <a:buNone/>
            </a:pPr>
            <a:r>
              <a:rPr lang="en-US" sz="21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这些是</a:t>
            </a:r>
            <a:r>
              <a:rPr lang="en-US" sz="2100" b="1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AI无法复制</a:t>
            </a:r>
            <a:r>
              <a:rPr lang="en-US" sz="21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的。 </a:t>
            </a:r>
            <a:endParaRPr lang="en-US" sz="210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7"/>
          <a:srcRect t="-400" b="-400"/>
          <a:stretch>
            <a:fillRect/>
          </a:stretch>
        </p:blipFill>
        <p:spPr>
          <a:xfrm>
            <a:off x="1333195" y="6152998"/>
            <a:ext cx="457200" cy="57607"/>
          </a:xfrm>
          <a:prstGeom prst="rect">
            <a:avLst/>
          </a:prstGeom>
        </p:spPr>
      </p:pic>
      <p:sp>
        <p:nvSpPr>
          <p:cNvPr id="17" name="Shape 8"/>
          <p:cNvSpPr/>
          <p:nvPr/>
        </p:nvSpPr>
        <p:spPr>
          <a:xfrm>
            <a:off x="1904695" y="6152998"/>
            <a:ext cx="152705" cy="57607"/>
          </a:xfrm>
          <a:prstGeom prst="roundRect">
            <a:avLst>
              <a:gd name="adj" fmla="val 1587307"/>
            </a:avLst>
          </a:prstGeom>
          <a:solidFill>
            <a:srgbClr val="93C5F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8" name="Text 9"/>
          <p:cNvSpPr txBox="1"/>
          <p:nvPr/>
        </p:nvSpPr>
        <p:spPr>
          <a:xfrm>
            <a:off x="2171700" y="6096305"/>
            <a:ext cx="1870862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kern="0" spc="75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Trust Asset Essence</a:t>
            </a:r>
            <a:endParaRPr lang="en-US" sz="1200" dirty="0"/>
          </a:p>
        </p:txBody>
      </p:sp>
      <p:sp>
        <p:nvSpPr>
          <p:cNvPr id="19" name="Text 10"/>
          <p:cNvSpPr txBox="1"/>
          <p:nvPr/>
        </p:nvSpPr>
        <p:spPr>
          <a:xfrm>
            <a:off x="9347911" y="6286500"/>
            <a:ext cx="2386584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-1904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6476695" y="2095805"/>
            <a:ext cx="7619695" cy="761969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858707" y="476402"/>
            <a:ext cx="4762195" cy="4762195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4572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52805" y="381305"/>
            <a:ext cx="13341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ASSETS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764878" y="400507"/>
            <a:ext cx="166878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AI合伙人训练营 · 第三课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76169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心力资产的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定义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761695" y="1028700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在外部动荡中保持内在稳定的能力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1695" y="1410005"/>
            <a:ext cx="10668305" cy="4591202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rcRect l="-2" r="-2"/>
          <a:stretch>
            <a:fillRect/>
          </a:stretch>
        </p:blipFill>
        <p:spPr>
          <a:xfrm>
            <a:off x="1152144" y="1800454"/>
            <a:ext cx="9887407" cy="1028700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1390802" y="2038198"/>
            <a:ext cx="457200" cy="457200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305" y="2171700"/>
            <a:ext cx="190195" cy="190195"/>
          </a:xfrm>
          <a:prstGeom prst="rect">
            <a:avLst/>
          </a:prstGeom>
        </p:spPr>
      </p:pic>
      <p:sp>
        <p:nvSpPr>
          <p:cNvPr id="16" name="Text 9"/>
          <p:cNvSpPr txBox="1"/>
          <p:nvPr/>
        </p:nvSpPr>
        <p:spPr>
          <a:xfrm>
            <a:off x="2000707" y="2038198"/>
            <a:ext cx="149230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心力资产的核心定义</a:t>
            </a:r>
            <a:endParaRPr lang="en-US" sz="1200" dirty="0"/>
          </a:p>
        </p:txBody>
      </p:sp>
      <p:sp>
        <p:nvSpPr>
          <p:cNvPr id="17" name="Text 10"/>
          <p:cNvSpPr txBox="1"/>
          <p:nvPr/>
        </p:nvSpPr>
        <p:spPr>
          <a:xfrm>
            <a:off x="9277502" y="2038198"/>
            <a:ext cx="165689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最底层、最重要的资产</a:t>
            </a:r>
            <a:endParaRPr lang="en-US" sz="1200" dirty="0"/>
          </a:p>
        </p:txBody>
      </p:sp>
      <p:sp>
        <p:nvSpPr>
          <p:cNvPr id="18" name="Text 11"/>
          <p:cNvSpPr txBox="1"/>
          <p:nvPr/>
        </p:nvSpPr>
        <p:spPr>
          <a:xfrm>
            <a:off x="2000707" y="2343607"/>
            <a:ext cx="899221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在外部动荡中保持</a:t>
            </a: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内在稳定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的能力。这是所有资产中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最底层、最重要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的一项，决定了其他资产能否发挥作用。 </a:t>
            </a:r>
            <a:endParaRPr lang="en-US" sz="1200" dirty="0"/>
          </a:p>
        </p:txBody>
      </p:sp>
      <p:sp>
        <p:nvSpPr>
          <p:cNvPr id="19" name="Shape 12"/>
          <p:cNvSpPr/>
          <p:nvPr/>
        </p:nvSpPr>
        <p:spPr>
          <a:xfrm>
            <a:off x="1152144" y="3057754"/>
            <a:ext cx="3143707" cy="1619402"/>
          </a:xfrm>
          <a:prstGeom prst="roundRect">
            <a:avLst>
              <a:gd name="adj" fmla="val 10629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0" name="Shape 13"/>
          <p:cNvSpPr/>
          <p:nvPr/>
        </p:nvSpPr>
        <p:spPr>
          <a:xfrm>
            <a:off x="1390802" y="3295498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6"/>
          <a:srcRect t="-842" b="-842"/>
          <a:stretch>
            <a:fillRect/>
          </a:stretch>
        </p:blipFill>
        <p:spPr>
          <a:xfrm>
            <a:off x="1505102" y="3419856"/>
            <a:ext cx="190195" cy="171907"/>
          </a:xfrm>
          <a:prstGeom prst="rect">
            <a:avLst/>
          </a:prstGeom>
        </p:spPr>
      </p:pic>
      <p:sp>
        <p:nvSpPr>
          <p:cNvPr id="22" name="Text 14"/>
          <p:cNvSpPr txBox="1"/>
          <p:nvPr/>
        </p:nvSpPr>
        <p:spPr>
          <a:xfrm>
            <a:off x="1962302" y="3295498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稳定性</a:t>
            </a:r>
            <a:endParaRPr lang="en-US" sz="1200" dirty="0"/>
          </a:p>
        </p:txBody>
      </p:sp>
      <p:sp>
        <p:nvSpPr>
          <p:cNvPr id="23" name="Text 15"/>
          <p:cNvSpPr txBox="1"/>
          <p:nvPr/>
        </p:nvSpPr>
        <p:spPr>
          <a:xfrm>
            <a:off x="1962302" y="3562502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内在稳定的基础</a:t>
            </a:r>
            <a:endParaRPr lang="en-US" sz="1200" dirty="0"/>
          </a:p>
        </p:txBody>
      </p:sp>
      <p:sp>
        <p:nvSpPr>
          <p:cNvPr id="24" name="Text 16"/>
          <p:cNvSpPr txBox="1"/>
          <p:nvPr/>
        </p:nvSpPr>
        <p:spPr>
          <a:xfrm>
            <a:off x="1390802" y="3943807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在信息爆炸和变化加速的时代，保持内心的稳定和清晰</a:t>
            </a:r>
            <a:endParaRPr lang="en-US" sz="1200" dirty="0"/>
          </a:p>
        </p:txBody>
      </p:sp>
      <p:sp>
        <p:nvSpPr>
          <p:cNvPr id="25" name="Shape 17"/>
          <p:cNvSpPr/>
          <p:nvPr/>
        </p:nvSpPr>
        <p:spPr>
          <a:xfrm>
            <a:off x="4524451" y="3057754"/>
            <a:ext cx="3143707" cy="1619402"/>
          </a:xfrm>
          <a:prstGeom prst="roundRect">
            <a:avLst>
              <a:gd name="adj" fmla="val 10629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6" name="Shape 18"/>
          <p:cNvSpPr/>
          <p:nvPr/>
        </p:nvSpPr>
        <p:spPr>
          <a:xfrm>
            <a:off x="4762195" y="3295498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86554" y="3419856"/>
            <a:ext cx="171907" cy="171907"/>
          </a:xfrm>
          <a:prstGeom prst="rect">
            <a:avLst/>
          </a:prstGeom>
        </p:spPr>
      </p:pic>
      <p:sp>
        <p:nvSpPr>
          <p:cNvPr id="28" name="Text 19"/>
          <p:cNvSpPr txBox="1"/>
          <p:nvPr/>
        </p:nvSpPr>
        <p:spPr>
          <a:xfrm>
            <a:off x="5333695" y="3295498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决策质量</a:t>
            </a:r>
            <a:endParaRPr lang="en-US" sz="1200" dirty="0"/>
          </a:p>
        </p:txBody>
      </p:sp>
      <p:sp>
        <p:nvSpPr>
          <p:cNvPr id="29" name="Text 20"/>
          <p:cNvSpPr txBox="1"/>
          <p:nvPr/>
        </p:nvSpPr>
        <p:spPr>
          <a:xfrm>
            <a:off x="5333695" y="3562502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高质量的决策能力</a:t>
            </a:r>
            <a:endParaRPr lang="en-US" sz="1200" dirty="0"/>
          </a:p>
        </p:txBody>
      </p:sp>
      <p:sp>
        <p:nvSpPr>
          <p:cNvPr id="30" name="Text 21"/>
          <p:cNvSpPr txBox="1"/>
          <p:nvPr/>
        </p:nvSpPr>
        <p:spPr>
          <a:xfrm>
            <a:off x="4762195" y="3943807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基于内心稳定做出的决策，更加理性和长期主义</a:t>
            </a:r>
            <a:endParaRPr lang="en-US" sz="1200" dirty="0"/>
          </a:p>
        </p:txBody>
      </p:sp>
      <p:sp>
        <p:nvSpPr>
          <p:cNvPr id="31" name="Shape 22"/>
          <p:cNvSpPr/>
          <p:nvPr/>
        </p:nvSpPr>
        <p:spPr>
          <a:xfrm>
            <a:off x="7895844" y="3057754"/>
            <a:ext cx="3143707" cy="1619402"/>
          </a:xfrm>
          <a:prstGeom prst="roundRect">
            <a:avLst>
              <a:gd name="adj" fmla="val 10629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32" name="Shape 23"/>
          <p:cNvSpPr/>
          <p:nvPr/>
        </p:nvSpPr>
        <p:spPr>
          <a:xfrm>
            <a:off x="8134502" y="3295498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57946" y="3419856"/>
            <a:ext cx="171907" cy="171907"/>
          </a:xfrm>
          <a:prstGeom prst="rect">
            <a:avLst/>
          </a:prstGeom>
        </p:spPr>
      </p:pic>
      <p:sp>
        <p:nvSpPr>
          <p:cNvPr id="34" name="Text 24"/>
          <p:cNvSpPr txBox="1"/>
          <p:nvPr/>
        </p:nvSpPr>
        <p:spPr>
          <a:xfrm>
            <a:off x="8706002" y="3295498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长期坚持</a:t>
            </a:r>
            <a:endParaRPr lang="en-US" sz="1200" dirty="0"/>
          </a:p>
        </p:txBody>
      </p:sp>
      <p:sp>
        <p:nvSpPr>
          <p:cNvPr id="35" name="Text 25"/>
          <p:cNvSpPr txBox="1"/>
          <p:nvPr/>
        </p:nvSpPr>
        <p:spPr>
          <a:xfrm>
            <a:off x="8706002" y="3562502"/>
            <a:ext cx="116311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持续行动的能力</a:t>
            </a:r>
            <a:endParaRPr lang="en-US" sz="1200" dirty="0"/>
          </a:p>
        </p:txBody>
      </p:sp>
      <p:sp>
        <p:nvSpPr>
          <p:cNvPr id="36" name="Text 26"/>
          <p:cNvSpPr txBox="1"/>
          <p:nvPr/>
        </p:nvSpPr>
        <p:spPr>
          <a:xfrm>
            <a:off x="8134502" y="3943807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在困难和挫折面前，保持长期坚持的定力</a:t>
            </a:r>
            <a:endParaRPr lang="en-US" sz="1200" dirty="0"/>
          </a:p>
        </p:txBody>
      </p:sp>
      <p:sp>
        <p:nvSpPr>
          <p:cNvPr id="37" name="Shape 27"/>
          <p:cNvSpPr/>
          <p:nvPr/>
        </p:nvSpPr>
        <p:spPr>
          <a:xfrm>
            <a:off x="1152144" y="4981651"/>
            <a:ext cx="9887407" cy="629107"/>
          </a:xfrm>
          <a:prstGeom prst="roundRect">
            <a:avLst>
              <a:gd name="adj" fmla="val 52854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38" name="Shape 28"/>
          <p:cNvSpPr/>
          <p:nvPr/>
        </p:nvSpPr>
        <p:spPr>
          <a:xfrm>
            <a:off x="1352398" y="52578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9" name="Text 29"/>
          <p:cNvSpPr txBox="1"/>
          <p:nvPr/>
        </p:nvSpPr>
        <p:spPr>
          <a:xfrm>
            <a:off x="1505102" y="5181905"/>
            <a:ext cx="55348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关键洞察：</a:t>
            </a: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心力资产是其他所有资产的</a:t>
            </a:r>
            <a:r>
              <a:rPr lang="en-US" sz="120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基础</a:t>
            </a: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，没有心力，其他资产难以发挥作用 </a:t>
            </a:r>
            <a:endParaRPr lang="en-US" sz="1200" dirty="0"/>
          </a:p>
        </p:txBody>
      </p:sp>
      <p:pic>
        <p:nvPicPr>
          <p:cNvPr id="40" name="Image 8" descr="preencoded.png"/>
          <p:cNvPicPr>
            <a:picLocks noChangeAspect="1"/>
          </p:cNvPicPr>
          <p:nvPr/>
        </p:nvPicPr>
        <p:blipFill>
          <a:blip r:embed="rId9"/>
          <a:srcRect t="-201" b="-201"/>
          <a:stretch>
            <a:fillRect/>
          </a:stretch>
        </p:blipFill>
        <p:spPr>
          <a:xfrm>
            <a:off x="771754" y="1419149"/>
            <a:ext cx="75895" cy="4572000"/>
          </a:xfrm>
          <a:prstGeom prst="rect">
            <a:avLst/>
          </a:prstGeom>
        </p:spPr>
      </p:pic>
      <p:sp>
        <p:nvSpPr>
          <p:cNvPr id="41" name="Shape 30"/>
          <p:cNvSpPr/>
          <p:nvPr/>
        </p:nvSpPr>
        <p:spPr>
          <a:xfrm>
            <a:off x="761695" y="6633972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2" name="Text 31"/>
          <p:cNvSpPr txBox="1"/>
          <p:nvPr/>
        </p:nvSpPr>
        <p:spPr>
          <a:xfrm>
            <a:off x="914400" y="6596482"/>
            <a:ext cx="4389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第27页</a:t>
            </a:r>
            <a:endParaRPr lang="en-US" sz="900" dirty="0"/>
          </a:p>
        </p:txBody>
      </p:sp>
      <p:sp>
        <p:nvSpPr>
          <p:cNvPr id="43" name="Text 32"/>
          <p:cNvSpPr txBox="1"/>
          <p:nvPr/>
        </p:nvSpPr>
        <p:spPr>
          <a:xfrm>
            <a:off x="9816998" y="6596482"/>
            <a:ext cx="10104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预计用时：60分钟</a:t>
            </a:r>
            <a:endParaRPr lang="en-US" sz="900" dirty="0"/>
          </a:p>
        </p:txBody>
      </p:sp>
      <p:sp>
        <p:nvSpPr>
          <p:cNvPr id="44" name="Text 33"/>
          <p:cNvSpPr txBox="1"/>
          <p:nvPr/>
        </p:nvSpPr>
        <p:spPr>
          <a:xfrm>
            <a:off x="10896905" y="6572707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572000" y="190195"/>
            <a:ext cx="9525305" cy="95253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286000" y="-381305"/>
            <a:ext cx="7619695" cy="7619695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09905" y="448056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819302" y="381305"/>
            <a:ext cx="15819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MENTAL ENERGY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228478" y="400507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增值资产 · 第三部分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609905" y="685800"/>
            <a:ext cx="11163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为什么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心力</a:t>
            </a: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在增值？ 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609905" y="914400"/>
            <a:ext cx="11163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外部动荡中保持内在稳定的能力，正在成为最稀缺的资产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t="-7" b="-7"/>
          <a:stretch>
            <a:fillRect/>
          </a:stretch>
        </p:blipFill>
        <p:spPr>
          <a:xfrm>
            <a:off x="2895905" y="5753405"/>
            <a:ext cx="6400800" cy="1047902"/>
          </a:xfrm>
          <a:prstGeom prst="rect">
            <a:avLst/>
          </a:prstGeom>
        </p:spPr>
      </p:pic>
      <p:sp>
        <p:nvSpPr>
          <p:cNvPr id="13" name="Text 8"/>
          <p:cNvSpPr txBox="1"/>
          <p:nvPr/>
        </p:nvSpPr>
        <p:spPr>
          <a:xfrm>
            <a:off x="3124505" y="5924398"/>
            <a:ext cx="35817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心力资产公式</a:t>
            </a:r>
            <a:endParaRPr lang="en-US" sz="1200" dirty="0"/>
          </a:p>
        </p:txBody>
      </p:sp>
      <p:sp>
        <p:nvSpPr>
          <p:cNvPr id="14" name="Text 9"/>
          <p:cNvSpPr txBox="1"/>
          <p:nvPr/>
        </p:nvSpPr>
        <p:spPr>
          <a:xfrm>
            <a:off x="6696151" y="6124651"/>
            <a:ext cx="219456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=</a:t>
            </a:r>
            <a:endParaRPr lang="en-US" sz="1800" dirty="0"/>
          </a:p>
        </p:txBody>
      </p:sp>
      <p:sp>
        <p:nvSpPr>
          <p:cNvPr id="15" name="Shape 10"/>
          <p:cNvSpPr/>
          <p:nvPr/>
        </p:nvSpPr>
        <p:spPr>
          <a:xfrm>
            <a:off x="7096658" y="5943600"/>
            <a:ext cx="1971446" cy="666598"/>
          </a:xfrm>
          <a:prstGeom prst="roundRect">
            <a:avLst>
              <a:gd name="adj" fmla="val 31354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16" name="Text 11"/>
          <p:cNvSpPr txBox="1"/>
          <p:nvPr/>
        </p:nvSpPr>
        <p:spPr>
          <a:xfrm>
            <a:off x="7267651" y="6048756"/>
            <a:ext cx="562356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决策质量</a:t>
            </a:r>
            <a:endParaRPr lang="en-US" sz="1200" dirty="0"/>
          </a:p>
        </p:txBody>
      </p:sp>
      <p:sp>
        <p:nvSpPr>
          <p:cNvPr id="17" name="Text 12"/>
          <p:cNvSpPr txBox="1"/>
          <p:nvPr/>
        </p:nvSpPr>
        <p:spPr>
          <a:xfrm>
            <a:off x="8086954" y="6048756"/>
            <a:ext cx="810158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长期坚持能力</a:t>
            </a:r>
            <a:endParaRPr lang="en-US" sz="120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/>
          <a:srcRect t="-3" b="-3"/>
          <a:stretch>
            <a:fillRect/>
          </a:stretch>
        </p:blipFill>
        <p:spPr>
          <a:xfrm>
            <a:off x="609905" y="1371600"/>
            <a:ext cx="5333695" cy="4000500"/>
          </a:xfrm>
          <a:prstGeom prst="rect">
            <a:avLst/>
          </a:prstGeom>
        </p:spPr>
      </p:pic>
      <p:sp>
        <p:nvSpPr>
          <p:cNvPr id="19" name="Shape 13"/>
          <p:cNvSpPr/>
          <p:nvPr/>
        </p:nvSpPr>
        <p:spPr>
          <a:xfrm>
            <a:off x="847649" y="1609344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1151" y="1742846"/>
            <a:ext cx="190195" cy="190195"/>
          </a:xfrm>
          <a:prstGeom prst="rect">
            <a:avLst/>
          </a:prstGeom>
        </p:spPr>
      </p:pic>
      <p:sp>
        <p:nvSpPr>
          <p:cNvPr id="21" name="Text 14"/>
          <p:cNvSpPr txBox="1"/>
          <p:nvPr/>
        </p:nvSpPr>
        <p:spPr>
          <a:xfrm>
            <a:off x="1419149" y="16093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外部世界</a:t>
            </a:r>
            <a:endParaRPr lang="en-US" sz="1200" dirty="0"/>
          </a:p>
        </p:txBody>
      </p:sp>
      <p:sp>
        <p:nvSpPr>
          <p:cNvPr id="22" name="Text 15"/>
          <p:cNvSpPr txBox="1"/>
          <p:nvPr/>
        </p:nvSpPr>
        <p:spPr>
          <a:xfrm>
            <a:off x="1419149" y="18379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环境变化</a:t>
            </a:r>
            <a:endParaRPr lang="en-US" sz="1200" dirty="0"/>
          </a:p>
        </p:txBody>
      </p:sp>
      <p:sp>
        <p:nvSpPr>
          <p:cNvPr id="23" name="Text 16"/>
          <p:cNvSpPr txBox="1"/>
          <p:nvPr/>
        </p:nvSpPr>
        <p:spPr>
          <a:xfrm>
            <a:off x="5086807" y="1752905"/>
            <a:ext cx="619963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4大挑战</a:t>
            </a:r>
            <a:endParaRPr lang="en-US" sz="1200" dirty="0"/>
          </a:p>
        </p:txBody>
      </p:sp>
      <p:sp>
        <p:nvSpPr>
          <p:cNvPr id="24" name="Shape 17"/>
          <p:cNvSpPr/>
          <p:nvPr/>
        </p:nvSpPr>
        <p:spPr>
          <a:xfrm>
            <a:off x="847649" y="2886761"/>
            <a:ext cx="4858207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5" name="Shape 18"/>
          <p:cNvSpPr/>
          <p:nvPr/>
        </p:nvSpPr>
        <p:spPr>
          <a:xfrm>
            <a:off x="847649" y="2333549"/>
            <a:ext cx="190195" cy="19019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6"/>
          <a:srcRect l="-2571" r="-2571"/>
          <a:stretch>
            <a:fillRect/>
          </a:stretch>
        </p:blipFill>
        <p:spPr>
          <a:xfrm>
            <a:off x="890626" y="2371954"/>
            <a:ext cx="105156" cy="114300"/>
          </a:xfrm>
          <a:prstGeom prst="rect">
            <a:avLst/>
          </a:prstGeom>
        </p:spPr>
      </p:pic>
      <p:sp>
        <p:nvSpPr>
          <p:cNvPr id="27" name="Text 19"/>
          <p:cNvSpPr txBox="1"/>
          <p:nvPr/>
        </p:nvSpPr>
        <p:spPr>
          <a:xfrm>
            <a:off x="1152144" y="2314346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信息爆炸</a:t>
            </a:r>
            <a:endParaRPr lang="en-US" sz="1200" dirty="0"/>
          </a:p>
        </p:txBody>
      </p:sp>
      <p:sp>
        <p:nvSpPr>
          <p:cNvPr id="28" name="Text 20"/>
          <p:cNvSpPr txBox="1"/>
          <p:nvPr/>
        </p:nvSpPr>
        <p:spPr>
          <a:xfrm>
            <a:off x="5400446" y="231434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严重</a:t>
            </a:r>
            <a:endParaRPr lang="en-US" sz="1200" dirty="0"/>
          </a:p>
        </p:txBody>
      </p:sp>
      <p:sp>
        <p:nvSpPr>
          <p:cNvPr id="29" name="Text 21"/>
          <p:cNvSpPr txBox="1"/>
          <p:nvPr/>
        </p:nvSpPr>
        <p:spPr>
          <a:xfrm>
            <a:off x="1152144" y="2562149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每天接收信息量相当于20年前的100倍</a:t>
            </a:r>
            <a:endParaRPr lang="en-US" sz="1200" dirty="0"/>
          </a:p>
        </p:txBody>
      </p:sp>
      <p:sp>
        <p:nvSpPr>
          <p:cNvPr id="30" name="Shape 22"/>
          <p:cNvSpPr/>
          <p:nvPr/>
        </p:nvSpPr>
        <p:spPr>
          <a:xfrm>
            <a:off x="847649" y="3600907"/>
            <a:ext cx="4858207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1" name="Shape 23"/>
          <p:cNvSpPr/>
          <p:nvPr/>
        </p:nvSpPr>
        <p:spPr>
          <a:xfrm>
            <a:off x="847649" y="3047695"/>
            <a:ext cx="190195" cy="19019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6054" y="3086100"/>
            <a:ext cx="114300" cy="114300"/>
          </a:xfrm>
          <a:prstGeom prst="rect">
            <a:avLst/>
          </a:prstGeom>
        </p:spPr>
      </p:pic>
      <p:sp>
        <p:nvSpPr>
          <p:cNvPr id="33" name="Text 24"/>
          <p:cNvSpPr txBox="1"/>
          <p:nvPr/>
        </p:nvSpPr>
        <p:spPr>
          <a:xfrm>
            <a:off x="1152144" y="3029407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变化加速</a:t>
            </a:r>
            <a:endParaRPr lang="en-US" sz="1200" dirty="0"/>
          </a:p>
        </p:txBody>
      </p:sp>
      <p:sp>
        <p:nvSpPr>
          <p:cNvPr id="34" name="Text 25"/>
          <p:cNvSpPr txBox="1"/>
          <p:nvPr/>
        </p:nvSpPr>
        <p:spPr>
          <a:xfrm>
            <a:off x="5400446" y="3029407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加速</a:t>
            </a:r>
            <a:endParaRPr lang="en-US" sz="1200" dirty="0"/>
          </a:p>
        </p:txBody>
      </p:sp>
      <p:sp>
        <p:nvSpPr>
          <p:cNvPr id="35" name="Text 26"/>
          <p:cNvSpPr txBox="1"/>
          <p:nvPr/>
        </p:nvSpPr>
        <p:spPr>
          <a:xfrm>
            <a:off x="1152144" y="3276295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行业周期从10年缩短至2-3年</a:t>
            </a:r>
            <a:endParaRPr lang="en-US" sz="1200" dirty="0"/>
          </a:p>
        </p:txBody>
      </p:sp>
      <p:sp>
        <p:nvSpPr>
          <p:cNvPr id="36" name="Shape 27"/>
          <p:cNvSpPr/>
          <p:nvPr/>
        </p:nvSpPr>
        <p:spPr>
          <a:xfrm>
            <a:off x="847649" y="4315968"/>
            <a:ext cx="4858207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7" name="Shape 28"/>
          <p:cNvSpPr/>
          <p:nvPr/>
        </p:nvSpPr>
        <p:spPr>
          <a:xfrm>
            <a:off x="847649" y="3762756"/>
            <a:ext cx="190195" cy="19019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054" y="3800246"/>
            <a:ext cx="114300" cy="114300"/>
          </a:xfrm>
          <a:prstGeom prst="rect">
            <a:avLst/>
          </a:prstGeom>
        </p:spPr>
      </p:pic>
      <p:sp>
        <p:nvSpPr>
          <p:cNvPr id="39" name="Text 29"/>
          <p:cNvSpPr txBox="1"/>
          <p:nvPr/>
        </p:nvSpPr>
        <p:spPr>
          <a:xfrm>
            <a:off x="1152144" y="374355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焦虑传染</a:t>
            </a:r>
            <a:endParaRPr lang="en-US" sz="1200" dirty="0"/>
          </a:p>
        </p:txBody>
      </p:sp>
      <p:sp>
        <p:nvSpPr>
          <p:cNvPr id="40" name="Text 30"/>
          <p:cNvSpPr txBox="1"/>
          <p:nvPr/>
        </p:nvSpPr>
        <p:spPr>
          <a:xfrm>
            <a:off x="5400446" y="3743554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普遍</a:t>
            </a:r>
            <a:endParaRPr lang="en-US" sz="1200" dirty="0"/>
          </a:p>
        </p:txBody>
      </p:sp>
      <p:sp>
        <p:nvSpPr>
          <p:cNvPr id="41" name="Text 31"/>
          <p:cNvSpPr txBox="1"/>
          <p:nvPr/>
        </p:nvSpPr>
        <p:spPr>
          <a:xfrm>
            <a:off x="1152144" y="3991356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社交媒体加剧焦虑情绪传播</a:t>
            </a:r>
            <a:endParaRPr lang="en-US" sz="1200" dirty="0"/>
          </a:p>
        </p:txBody>
      </p:sp>
      <p:sp>
        <p:nvSpPr>
          <p:cNvPr id="42" name="Shape 32"/>
          <p:cNvSpPr/>
          <p:nvPr/>
        </p:nvSpPr>
        <p:spPr>
          <a:xfrm>
            <a:off x="847649" y="4476902"/>
            <a:ext cx="190195" cy="19019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3" name="Image 8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6054" y="4515307"/>
            <a:ext cx="114300" cy="114300"/>
          </a:xfrm>
          <a:prstGeom prst="rect">
            <a:avLst/>
          </a:prstGeom>
        </p:spPr>
      </p:pic>
      <p:sp>
        <p:nvSpPr>
          <p:cNvPr id="44" name="Text 33"/>
          <p:cNvSpPr txBox="1"/>
          <p:nvPr/>
        </p:nvSpPr>
        <p:spPr>
          <a:xfrm>
            <a:off x="1152144" y="4457700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选择过载</a:t>
            </a:r>
            <a:endParaRPr lang="en-US" sz="1200" dirty="0"/>
          </a:p>
        </p:txBody>
      </p:sp>
      <p:sp>
        <p:nvSpPr>
          <p:cNvPr id="45" name="Text 34"/>
          <p:cNvSpPr txBox="1"/>
          <p:nvPr/>
        </p:nvSpPr>
        <p:spPr>
          <a:xfrm>
            <a:off x="5400446" y="4457700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严重</a:t>
            </a:r>
            <a:endParaRPr lang="en-US" sz="1200" dirty="0"/>
          </a:p>
        </p:txBody>
      </p:sp>
      <p:sp>
        <p:nvSpPr>
          <p:cNvPr id="46" name="Text 35"/>
          <p:cNvSpPr txBox="1"/>
          <p:nvPr/>
        </p:nvSpPr>
        <p:spPr>
          <a:xfrm>
            <a:off x="1152144" y="4705502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每天面临数百个决策选择</a:t>
            </a:r>
            <a:endParaRPr lang="en-US" sz="1200" dirty="0"/>
          </a:p>
        </p:txBody>
      </p:sp>
      <p:sp>
        <p:nvSpPr>
          <p:cNvPr id="47" name="Shape 36"/>
          <p:cNvSpPr/>
          <p:nvPr/>
        </p:nvSpPr>
        <p:spPr>
          <a:xfrm>
            <a:off x="847649" y="5181905"/>
            <a:ext cx="4858207" cy="476402"/>
          </a:xfrm>
          <a:prstGeom prst="roundRect">
            <a:avLst>
              <a:gd name="adj" fmla="val 92131"/>
            </a:avLst>
          </a:prstGeom>
          <a:solidFill>
            <a:srgbClr val="FEF2F2"/>
          </a:solidFill>
          <a:ln w="12700">
            <a:solidFill>
              <a:srgbClr val="FEE2E2"/>
            </a:solidFill>
            <a:prstDash val="solid"/>
          </a:ln>
        </p:spPr>
      </p:sp>
      <p:sp>
        <p:nvSpPr>
          <p:cNvPr id="48" name="Text 37"/>
          <p:cNvSpPr txBox="1"/>
          <p:nvPr/>
        </p:nvSpPr>
        <p:spPr>
          <a:xfrm>
            <a:off x="972007" y="5305349"/>
            <a:ext cx="30961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991B1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外部压力：信息过载、变化加速、焦虑传染</a:t>
            </a:r>
            <a:endParaRPr lang="en-US" sz="1200" dirty="0"/>
          </a:p>
        </p:txBody>
      </p:sp>
      <p:sp>
        <p:nvSpPr>
          <p:cNvPr id="49" name="Text 38"/>
          <p:cNvSpPr txBox="1"/>
          <p:nvPr/>
        </p:nvSpPr>
        <p:spPr>
          <a:xfrm>
            <a:off x="5124298" y="5305349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需应对</a:t>
            </a:r>
            <a:endParaRPr lang="en-US" sz="1200" dirty="0"/>
          </a:p>
        </p:txBody>
      </p:sp>
      <p:pic>
        <p:nvPicPr>
          <p:cNvPr id="50" name="Image 9" descr="preencoded.png"/>
          <p:cNvPicPr>
            <a:picLocks noChangeAspect="1"/>
          </p:cNvPicPr>
          <p:nvPr/>
        </p:nvPicPr>
        <p:blipFill>
          <a:blip r:embed="rId4"/>
          <a:srcRect t="-3" b="-3"/>
          <a:stretch>
            <a:fillRect/>
          </a:stretch>
        </p:blipFill>
        <p:spPr>
          <a:xfrm>
            <a:off x="6248095" y="1371600"/>
            <a:ext cx="5333695" cy="4000500"/>
          </a:xfrm>
          <a:prstGeom prst="rect">
            <a:avLst/>
          </a:prstGeom>
        </p:spPr>
      </p:pic>
      <p:sp>
        <p:nvSpPr>
          <p:cNvPr id="51" name="Shape 39"/>
          <p:cNvSpPr/>
          <p:nvPr/>
        </p:nvSpPr>
        <p:spPr>
          <a:xfrm>
            <a:off x="6486754" y="1609344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ECFDF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2" name="Image 10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20256" y="1742846"/>
            <a:ext cx="190195" cy="190195"/>
          </a:xfrm>
          <a:prstGeom prst="rect">
            <a:avLst/>
          </a:prstGeom>
        </p:spPr>
      </p:pic>
      <p:sp>
        <p:nvSpPr>
          <p:cNvPr id="53" name="Text 40"/>
          <p:cNvSpPr txBox="1"/>
          <p:nvPr/>
        </p:nvSpPr>
        <p:spPr>
          <a:xfrm>
            <a:off x="7058254" y="16093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你的内心</a:t>
            </a:r>
            <a:endParaRPr lang="en-US" sz="1200" dirty="0"/>
          </a:p>
        </p:txBody>
      </p:sp>
      <p:sp>
        <p:nvSpPr>
          <p:cNvPr id="54" name="Text 41"/>
          <p:cNvSpPr txBox="1"/>
          <p:nvPr/>
        </p:nvSpPr>
        <p:spPr>
          <a:xfrm>
            <a:off x="7058254" y="18379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内在需求</a:t>
            </a:r>
            <a:endParaRPr lang="en-US" sz="1200" dirty="0"/>
          </a:p>
        </p:txBody>
      </p:sp>
      <p:sp>
        <p:nvSpPr>
          <p:cNvPr id="55" name="Text 42"/>
          <p:cNvSpPr txBox="1"/>
          <p:nvPr/>
        </p:nvSpPr>
        <p:spPr>
          <a:xfrm>
            <a:off x="10725912" y="1752905"/>
            <a:ext cx="619963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4大需求</a:t>
            </a:r>
            <a:endParaRPr lang="en-US" sz="1200" dirty="0"/>
          </a:p>
        </p:txBody>
      </p:sp>
      <p:sp>
        <p:nvSpPr>
          <p:cNvPr id="56" name="Shape 43"/>
          <p:cNvSpPr/>
          <p:nvPr/>
        </p:nvSpPr>
        <p:spPr>
          <a:xfrm>
            <a:off x="6486754" y="2886761"/>
            <a:ext cx="4858207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Shape 44"/>
          <p:cNvSpPr/>
          <p:nvPr/>
        </p:nvSpPr>
        <p:spPr>
          <a:xfrm>
            <a:off x="6486754" y="2333549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8" name="Image 11" descr="preencoded.png"/>
          <p:cNvPicPr>
            <a:picLocks noChangeAspect="1"/>
          </p:cNvPicPr>
          <p:nvPr/>
        </p:nvPicPr>
        <p:blipFill>
          <a:blip r:embed="rId11"/>
          <a:srcRect l="-1911" r="-1911"/>
          <a:stretch>
            <a:fillRect/>
          </a:stretch>
        </p:blipFill>
        <p:spPr>
          <a:xfrm>
            <a:off x="6515100" y="2371954"/>
            <a:ext cx="133502" cy="114300"/>
          </a:xfrm>
          <a:prstGeom prst="rect">
            <a:avLst/>
          </a:prstGeom>
        </p:spPr>
      </p:pic>
      <p:sp>
        <p:nvSpPr>
          <p:cNvPr id="59" name="Text 45"/>
          <p:cNvSpPr txBox="1"/>
          <p:nvPr/>
        </p:nvSpPr>
        <p:spPr>
          <a:xfrm>
            <a:off x="6791249" y="2314346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需要稳定</a:t>
            </a:r>
            <a:endParaRPr lang="en-US" sz="1200" dirty="0"/>
          </a:p>
        </p:txBody>
      </p:sp>
      <p:sp>
        <p:nvSpPr>
          <p:cNvPr id="60" name="Text 46"/>
          <p:cNvSpPr txBox="1"/>
          <p:nvPr/>
        </p:nvSpPr>
        <p:spPr>
          <a:xfrm>
            <a:off x="11039551" y="231434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</a:t>
            </a:r>
            <a:endParaRPr lang="en-US" sz="1200" dirty="0"/>
          </a:p>
        </p:txBody>
      </p:sp>
      <p:sp>
        <p:nvSpPr>
          <p:cNvPr id="61" name="Text 47"/>
          <p:cNvSpPr txBox="1"/>
          <p:nvPr/>
        </p:nvSpPr>
        <p:spPr>
          <a:xfrm>
            <a:off x="6791249" y="2562149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在动荡中保持内在稳定</a:t>
            </a:r>
            <a:endParaRPr lang="en-US" sz="1200" dirty="0"/>
          </a:p>
        </p:txBody>
      </p:sp>
      <p:sp>
        <p:nvSpPr>
          <p:cNvPr id="62" name="Shape 48"/>
          <p:cNvSpPr/>
          <p:nvPr/>
        </p:nvSpPr>
        <p:spPr>
          <a:xfrm>
            <a:off x="6486754" y="3600907"/>
            <a:ext cx="4858207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Shape 49"/>
          <p:cNvSpPr/>
          <p:nvPr/>
        </p:nvSpPr>
        <p:spPr>
          <a:xfrm>
            <a:off x="6486754" y="3047695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4" name="Image 12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24244" y="3086100"/>
            <a:ext cx="114300" cy="114300"/>
          </a:xfrm>
          <a:prstGeom prst="rect">
            <a:avLst/>
          </a:prstGeom>
        </p:spPr>
      </p:pic>
      <p:sp>
        <p:nvSpPr>
          <p:cNvPr id="65" name="Text 50"/>
          <p:cNvSpPr txBox="1"/>
          <p:nvPr/>
        </p:nvSpPr>
        <p:spPr>
          <a:xfrm>
            <a:off x="6791249" y="3029407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需要定力</a:t>
            </a:r>
            <a:endParaRPr lang="en-US" sz="1200" dirty="0"/>
          </a:p>
        </p:txBody>
      </p:sp>
      <p:sp>
        <p:nvSpPr>
          <p:cNvPr id="66" name="Text 51"/>
          <p:cNvSpPr txBox="1"/>
          <p:nvPr/>
        </p:nvSpPr>
        <p:spPr>
          <a:xfrm>
            <a:off x="11039551" y="3029407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</a:t>
            </a:r>
            <a:endParaRPr lang="en-US" sz="1200" dirty="0"/>
          </a:p>
        </p:txBody>
      </p:sp>
      <p:sp>
        <p:nvSpPr>
          <p:cNvPr id="67" name="Text 52"/>
          <p:cNvSpPr txBox="1"/>
          <p:nvPr/>
        </p:nvSpPr>
        <p:spPr>
          <a:xfrm>
            <a:off x="6791249" y="3276295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面对诱惑时保持专注</a:t>
            </a:r>
            <a:endParaRPr lang="en-US" sz="1200" dirty="0"/>
          </a:p>
        </p:txBody>
      </p:sp>
      <p:sp>
        <p:nvSpPr>
          <p:cNvPr id="68" name="Shape 53"/>
          <p:cNvSpPr/>
          <p:nvPr/>
        </p:nvSpPr>
        <p:spPr>
          <a:xfrm>
            <a:off x="6486754" y="4315968"/>
            <a:ext cx="4858207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9" name="Shape 54"/>
          <p:cNvSpPr/>
          <p:nvPr/>
        </p:nvSpPr>
        <p:spPr>
          <a:xfrm>
            <a:off x="6486754" y="3762756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0" name="Image 13" descr="preencoded.png"/>
          <p:cNvPicPr>
            <a:picLocks noChangeAspect="1"/>
          </p:cNvPicPr>
          <p:nvPr/>
        </p:nvPicPr>
        <p:blipFill>
          <a:blip r:embed="rId13"/>
          <a:srcRect l="-1911" r="-1911"/>
          <a:stretch>
            <a:fillRect/>
          </a:stretch>
        </p:blipFill>
        <p:spPr>
          <a:xfrm>
            <a:off x="6515100" y="3800246"/>
            <a:ext cx="133502" cy="114300"/>
          </a:xfrm>
          <a:prstGeom prst="rect">
            <a:avLst/>
          </a:prstGeom>
        </p:spPr>
      </p:pic>
      <p:sp>
        <p:nvSpPr>
          <p:cNvPr id="71" name="Text 55"/>
          <p:cNvSpPr txBox="1"/>
          <p:nvPr/>
        </p:nvSpPr>
        <p:spPr>
          <a:xfrm>
            <a:off x="6791249" y="374355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需要平静</a:t>
            </a:r>
            <a:endParaRPr lang="en-US" sz="1200" dirty="0"/>
          </a:p>
        </p:txBody>
      </p:sp>
      <p:sp>
        <p:nvSpPr>
          <p:cNvPr id="72" name="Text 56"/>
          <p:cNvSpPr txBox="1"/>
          <p:nvPr/>
        </p:nvSpPr>
        <p:spPr>
          <a:xfrm>
            <a:off x="11039551" y="3743554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基础</a:t>
            </a:r>
            <a:endParaRPr lang="en-US" sz="1200" dirty="0"/>
          </a:p>
        </p:txBody>
      </p:sp>
      <p:sp>
        <p:nvSpPr>
          <p:cNvPr id="73" name="Text 57"/>
          <p:cNvSpPr txBox="1"/>
          <p:nvPr/>
        </p:nvSpPr>
        <p:spPr>
          <a:xfrm>
            <a:off x="6791249" y="3991356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情绪管理能力至关重要</a:t>
            </a:r>
            <a:endParaRPr lang="en-US" sz="1200" dirty="0"/>
          </a:p>
        </p:txBody>
      </p:sp>
      <p:sp>
        <p:nvSpPr>
          <p:cNvPr id="74" name="Shape 58"/>
          <p:cNvSpPr/>
          <p:nvPr/>
        </p:nvSpPr>
        <p:spPr>
          <a:xfrm>
            <a:off x="6486754" y="4476902"/>
            <a:ext cx="190195" cy="190195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5" name="Image 14" descr="preencoded.png"/>
          <p:cNvPicPr>
            <a:picLocks noChangeAspect="1"/>
          </p:cNvPicPr>
          <p:nvPr/>
        </p:nvPicPr>
        <p:blipFill>
          <a:blip r:embed="rId14"/>
          <a:srcRect l="-1911" r="-1911"/>
          <a:stretch>
            <a:fillRect/>
          </a:stretch>
        </p:blipFill>
        <p:spPr>
          <a:xfrm>
            <a:off x="6515100" y="4515307"/>
            <a:ext cx="133502" cy="114300"/>
          </a:xfrm>
          <a:prstGeom prst="rect">
            <a:avLst/>
          </a:prstGeom>
        </p:spPr>
      </p:pic>
      <p:sp>
        <p:nvSpPr>
          <p:cNvPr id="76" name="Text 59"/>
          <p:cNvSpPr txBox="1"/>
          <p:nvPr/>
        </p:nvSpPr>
        <p:spPr>
          <a:xfrm>
            <a:off x="6791249" y="4457700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需要清晰</a:t>
            </a:r>
            <a:endParaRPr lang="en-US" sz="1200" dirty="0"/>
          </a:p>
        </p:txBody>
      </p:sp>
      <p:sp>
        <p:nvSpPr>
          <p:cNvPr id="77" name="Text 60"/>
          <p:cNvSpPr txBox="1"/>
          <p:nvPr/>
        </p:nvSpPr>
        <p:spPr>
          <a:xfrm>
            <a:off x="11039551" y="4457700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目标</a:t>
            </a:r>
            <a:endParaRPr lang="en-US" sz="1200" dirty="0"/>
          </a:p>
        </p:txBody>
      </p:sp>
      <p:sp>
        <p:nvSpPr>
          <p:cNvPr id="78" name="Text 61"/>
          <p:cNvSpPr txBox="1"/>
          <p:nvPr/>
        </p:nvSpPr>
        <p:spPr>
          <a:xfrm>
            <a:off x="6791249" y="4705502"/>
            <a:ext cx="4743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明确的方向感和目标感</a:t>
            </a:r>
            <a:endParaRPr lang="en-US" sz="1200" dirty="0"/>
          </a:p>
        </p:txBody>
      </p:sp>
      <p:sp>
        <p:nvSpPr>
          <p:cNvPr id="79" name="Shape 62"/>
          <p:cNvSpPr/>
          <p:nvPr/>
        </p:nvSpPr>
        <p:spPr>
          <a:xfrm>
            <a:off x="6486754" y="5181905"/>
            <a:ext cx="4858207" cy="476402"/>
          </a:xfrm>
          <a:prstGeom prst="roundRect">
            <a:avLst>
              <a:gd name="adj" fmla="val 92131"/>
            </a:avLst>
          </a:prstGeom>
          <a:solidFill>
            <a:srgbClr val="ECFDF5"/>
          </a:solidFill>
          <a:ln w="12700">
            <a:solidFill>
              <a:srgbClr val="D1FAE5"/>
            </a:solidFill>
            <a:prstDash val="solid"/>
          </a:ln>
        </p:spPr>
      </p:sp>
      <p:sp>
        <p:nvSpPr>
          <p:cNvPr id="80" name="Text 63"/>
          <p:cNvSpPr txBox="1"/>
          <p:nvPr/>
        </p:nvSpPr>
        <p:spPr>
          <a:xfrm>
            <a:off x="6610198" y="5305349"/>
            <a:ext cx="27916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65F4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内在价值：稳定性、定力、平静、清晰</a:t>
            </a:r>
            <a:endParaRPr lang="en-US" sz="1200" dirty="0"/>
          </a:p>
        </p:txBody>
      </p:sp>
      <p:sp>
        <p:nvSpPr>
          <p:cNvPr id="81" name="Text 64"/>
          <p:cNvSpPr txBox="1"/>
          <p:nvPr/>
        </p:nvSpPr>
        <p:spPr>
          <a:xfrm>
            <a:off x="10610698" y="5305349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核心资产</a:t>
            </a:r>
            <a:endParaRPr lang="en-US" sz="1200" dirty="0"/>
          </a:p>
        </p:txBody>
      </p:sp>
      <p:sp>
        <p:nvSpPr>
          <p:cNvPr id="82" name="Text 65"/>
          <p:cNvSpPr txBox="1"/>
          <p:nvPr/>
        </p:nvSpPr>
        <p:spPr>
          <a:xfrm>
            <a:off x="3124505" y="6172200"/>
            <a:ext cx="3467405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Mental Energy = Decision Quality × Long-term Persistence</a:t>
            </a:r>
            <a:endParaRPr lang="en-US" sz="1200" dirty="0"/>
          </a:p>
        </p:txBody>
      </p:sp>
      <p:sp>
        <p:nvSpPr>
          <p:cNvPr id="83" name="Text 66"/>
          <p:cNvSpPr txBox="1"/>
          <p:nvPr/>
        </p:nvSpPr>
        <p:spPr>
          <a:xfrm>
            <a:off x="7873898" y="6163056"/>
            <a:ext cx="1719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>
                    <a:alpha val="6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×</a:t>
            </a:r>
            <a:endParaRPr lang="en-US" sz="1200" dirty="0"/>
          </a:p>
        </p:txBody>
      </p:sp>
      <p:sp>
        <p:nvSpPr>
          <p:cNvPr id="84" name="Shape 67"/>
          <p:cNvSpPr/>
          <p:nvPr/>
        </p:nvSpPr>
        <p:spPr>
          <a:xfrm>
            <a:off x="609905" y="6924751"/>
            <a:ext cx="57607" cy="57607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5" name="Text 68"/>
          <p:cNvSpPr txBox="1"/>
          <p:nvPr/>
        </p:nvSpPr>
        <p:spPr>
          <a:xfrm>
            <a:off x="743407" y="6877202"/>
            <a:ext cx="558698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28 页</a:t>
            </a:r>
            <a:endParaRPr lang="en-US" sz="900" dirty="0"/>
          </a:p>
        </p:txBody>
      </p:sp>
      <p:sp>
        <p:nvSpPr>
          <p:cNvPr id="86" name="Text 69"/>
          <p:cNvSpPr txBox="1"/>
          <p:nvPr/>
        </p:nvSpPr>
        <p:spPr>
          <a:xfrm>
            <a:off x="10032797" y="6877202"/>
            <a:ext cx="94366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预计用时：8分钟</a:t>
            </a:r>
            <a:endParaRPr lang="en-US" sz="900" dirty="0"/>
          </a:p>
        </p:txBody>
      </p:sp>
      <p:sp>
        <p:nvSpPr>
          <p:cNvPr id="87" name="Text 70"/>
          <p:cNvSpPr txBox="1"/>
          <p:nvPr/>
        </p:nvSpPr>
        <p:spPr>
          <a:xfrm>
            <a:off x="11125505" y="6877202"/>
            <a:ext cx="5431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80000"/>
          </a:blip>
          <a:srcRect/>
          <a:stretch>
            <a:fillRect/>
          </a:stretch>
        </p:blipFill>
        <p:spPr>
          <a:xfrm>
            <a:off x="-952805" y="-95280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>
            <a:fillRect/>
          </a:stretch>
        </p:blipFill>
        <p:spPr>
          <a:xfrm>
            <a:off x="4572000" y="-286207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762402" y="95098"/>
            <a:ext cx="6667805" cy="6667805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09905" y="448056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819302" y="381305"/>
            <a:ext cx="15819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MENTAL ENERGY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228478" y="400507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增值资产 · 第三部分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609905" y="724205"/>
            <a:ext cx="11163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心力的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三个来源</a:t>
            </a:r>
            <a:endParaRPr lang="en-US" sz="1200" dirty="0"/>
          </a:p>
        </p:txBody>
      </p:sp>
      <p:pic>
        <p:nvPicPr>
          <p:cNvPr id="29" name="Image 8" descr="preencoded.png"/>
          <p:cNvPicPr>
            <a:picLocks noChangeAspect="1"/>
          </p:cNvPicPr>
          <p:nvPr/>
        </p:nvPicPr>
        <p:blipFill>
          <a:blip r:embed="rId3"/>
          <a:srcRect l="-11" r="-11"/>
          <a:stretch>
            <a:fillRect/>
          </a:stretch>
        </p:blipFill>
        <p:spPr>
          <a:xfrm>
            <a:off x="609905" y="2257755"/>
            <a:ext cx="3454603" cy="2361895"/>
          </a:xfrm>
          <a:prstGeom prst="rect">
            <a:avLst/>
          </a:prstGeom>
        </p:spPr>
      </p:pic>
      <p:sp>
        <p:nvSpPr>
          <p:cNvPr id="30" name="Shape 19"/>
          <p:cNvSpPr/>
          <p:nvPr/>
        </p:nvSpPr>
        <p:spPr>
          <a:xfrm>
            <a:off x="847649" y="2496414"/>
            <a:ext cx="533095" cy="533095"/>
          </a:xfrm>
          <a:prstGeom prst="roundRect">
            <a:avLst>
              <a:gd name="adj" fmla="val 98015"/>
            </a:avLst>
          </a:prstGeom>
          <a:solidFill>
            <a:srgbClr val="FEF3C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9" descr="preencoded.png"/>
          <p:cNvPicPr>
            <a:picLocks noChangeAspect="1"/>
          </p:cNvPicPr>
          <p:nvPr/>
        </p:nvPicPr>
        <p:blipFill>
          <a:blip r:embed="rId4"/>
          <a:srcRect l="-461" r="-461"/>
          <a:stretch>
            <a:fillRect/>
          </a:stretch>
        </p:blipFill>
        <p:spPr>
          <a:xfrm>
            <a:off x="995782" y="2658262"/>
            <a:ext cx="237744" cy="209398"/>
          </a:xfrm>
          <a:prstGeom prst="rect">
            <a:avLst/>
          </a:prstGeom>
        </p:spPr>
      </p:pic>
      <p:sp>
        <p:nvSpPr>
          <p:cNvPr id="32" name="Text 20"/>
          <p:cNvSpPr txBox="1"/>
          <p:nvPr/>
        </p:nvSpPr>
        <p:spPr>
          <a:xfrm>
            <a:off x="1533449" y="249641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被看见</a:t>
            </a:r>
            <a:endParaRPr lang="en-US" sz="1200" dirty="0"/>
          </a:p>
        </p:txBody>
      </p:sp>
      <p:sp>
        <p:nvSpPr>
          <p:cNvPr id="33" name="Text 21"/>
          <p:cNvSpPr txBox="1"/>
          <p:nvPr/>
        </p:nvSpPr>
        <p:spPr>
          <a:xfrm>
            <a:off x="3368650" y="249641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不孤独</a:t>
            </a:r>
            <a:endParaRPr lang="en-US" sz="1200" dirty="0"/>
          </a:p>
        </p:txBody>
      </p:sp>
      <p:sp>
        <p:nvSpPr>
          <p:cNvPr id="34" name="Text 22"/>
          <p:cNvSpPr txBox="1"/>
          <p:nvPr/>
        </p:nvSpPr>
        <p:spPr>
          <a:xfrm>
            <a:off x="1533449" y="2762504"/>
            <a:ext cx="247985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原来我不是一个人</a:t>
            </a:r>
            <a:endParaRPr lang="en-US" sz="1200" dirty="0"/>
          </a:p>
        </p:txBody>
      </p:sp>
      <p:sp>
        <p:nvSpPr>
          <p:cNvPr id="35" name="Shape 23"/>
          <p:cNvSpPr/>
          <p:nvPr/>
        </p:nvSpPr>
        <p:spPr>
          <a:xfrm>
            <a:off x="847649" y="3182214"/>
            <a:ext cx="2980944" cy="819302"/>
          </a:xfrm>
          <a:prstGeom prst="roundRect">
            <a:avLst>
              <a:gd name="adj" fmla="val 31146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36" name="Text 24"/>
          <p:cNvSpPr txBox="1"/>
          <p:nvPr/>
        </p:nvSpPr>
        <p:spPr>
          <a:xfrm>
            <a:off x="1009498" y="3344062"/>
            <a:ext cx="2734056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在困惑和迷茫时，有人</a:t>
            </a: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看见</a:t>
            </a: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你的存在，让你感到不再孤独。 </a:t>
            </a:r>
            <a:endParaRPr lang="en-US" sz="1200" dirty="0"/>
          </a:p>
        </p:txBody>
      </p:sp>
      <p:sp>
        <p:nvSpPr>
          <p:cNvPr id="37" name="Text 25"/>
          <p:cNvSpPr txBox="1"/>
          <p:nvPr/>
        </p:nvSpPr>
        <p:spPr>
          <a:xfrm>
            <a:off x="1000354" y="4153306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被看见的力量</a:t>
            </a:r>
            <a:endParaRPr lang="en-US" sz="1200" dirty="0"/>
          </a:p>
        </p:txBody>
      </p:sp>
      <p:pic>
        <p:nvPicPr>
          <p:cNvPr id="38" name="Image 10" descr="preencoded.png"/>
          <p:cNvPicPr>
            <a:picLocks noChangeAspect="1"/>
          </p:cNvPicPr>
          <p:nvPr/>
        </p:nvPicPr>
        <p:blipFill>
          <a:blip r:embed="rId5"/>
          <a:srcRect l="-9" r="-9"/>
          <a:stretch>
            <a:fillRect/>
          </a:stretch>
        </p:blipFill>
        <p:spPr>
          <a:xfrm>
            <a:off x="4369003" y="2257755"/>
            <a:ext cx="3454603" cy="2361895"/>
          </a:xfrm>
          <a:prstGeom prst="rect">
            <a:avLst/>
          </a:prstGeom>
        </p:spPr>
      </p:pic>
      <p:sp>
        <p:nvSpPr>
          <p:cNvPr id="39" name="Shape 26"/>
          <p:cNvSpPr/>
          <p:nvPr/>
        </p:nvSpPr>
        <p:spPr>
          <a:xfrm>
            <a:off x="4606747" y="2496414"/>
            <a:ext cx="533095" cy="533095"/>
          </a:xfrm>
          <a:prstGeom prst="roundRect">
            <a:avLst>
              <a:gd name="adj" fmla="val 98015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0" name="Image 11" descr="preencoded.png"/>
          <p:cNvPicPr>
            <a:picLocks noChangeAspect="1"/>
          </p:cNvPicPr>
          <p:nvPr/>
        </p:nvPicPr>
        <p:blipFill>
          <a:blip r:embed="rId6"/>
          <a:srcRect l="-461" r="-461"/>
          <a:stretch>
            <a:fillRect/>
          </a:stretch>
        </p:blipFill>
        <p:spPr>
          <a:xfrm>
            <a:off x="4754880" y="2658262"/>
            <a:ext cx="237744" cy="209398"/>
          </a:xfrm>
          <a:prstGeom prst="rect">
            <a:avLst/>
          </a:prstGeom>
        </p:spPr>
      </p:pic>
      <p:sp>
        <p:nvSpPr>
          <p:cNvPr id="41" name="Text 27"/>
          <p:cNvSpPr txBox="1"/>
          <p:nvPr/>
        </p:nvSpPr>
        <p:spPr>
          <a:xfrm>
            <a:off x="5292547" y="249641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被托举</a:t>
            </a:r>
            <a:endParaRPr lang="en-US" sz="1200" dirty="0"/>
          </a:p>
        </p:txBody>
      </p:sp>
      <p:sp>
        <p:nvSpPr>
          <p:cNvPr id="42" name="Text 28"/>
          <p:cNvSpPr txBox="1"/>
          <p:nvPr/>
        </p:nvSpPr>
        <p:spPr>
          <a:xfrm>
            <a:off x="7127748" y="249641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有支持</a:t>
            </a:r>
            <a:endParaRPr lang="en-US" sz="1200" dirty="0"/>
          </a:p>
        </p:txBody>
      </p:sp>
      <p:sp>
        <p:nvSpPr>
          <p:cNvPr id="43" name="Text 29"/>
          <p:cNvSpPr txBox="1"/>
          <p:nvPr/>
        </p:nvSpPr>
        <p:spPr>
          <a:xfrm>
            <a:off x="5292547" y="2762504"/>
            <a:ext cx="247985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低谷时有人拉我一把</a:t>
            </a:r>
            <a:endParaRPr lang="en-US" sz="1200" dirty="0"/>
          </a:p>
        </p:txBody>
      </p:sp>
      <p:sp>
        <p:nvSpPr>
          <p:cNvPr id="44" name="Shape 30"/>
          <p:cNvSpPr/>
          <p:nvPr/>
        </p:nvSpPr>
        <p:spPr>
          <a:xfrm>
            <a:off x="4606747" y="3182214"/>
            <a:ext cx="2980944" cy="819302"/>
          </a:xfrm>
          <a:prstGeom prst="roundRect">
            <a:avLst>
              <a:gd name="adj" fmla="val 31146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45" name="Text 31"/>
          <p:cNvSpPr txBox="1"/>
          <p:nvPr/>
        </p:nvSpPr>
        <p:spPr>
          <a:xfrm>
            <a:off x="4768596" y="3344062"/>
            <a:ext cx="2734056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在低谷和困难时，有人</a:t>
            </a:r>
            <a:r>
              <a:rPr lang="en-US" sz="1200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托举</a:t>
            </a: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你，给你力量和支持。 </a:t>
            </a:r>
            <a:endParaRPr lang="en-US" sz="1200" dirty="0"/>
          </a:p>
        </p:txBody>
      </p:sp>
      <p:sp>
        <p:nvSpPr>
          <p:cNvPr id="46" name="Shape 32"/>
          <p:cNvSpPr/>
          <p:nvPr/>
        </p:nvSpPr>
        <p:spPr>
          <a:xfrm>
            <a:off x="4606747" y="4230116"/>
            <a:ext cx="75895" cy="75895"/>
          </a:xfrm>
          <a:prstGeom prst="ellipse">
            <a:avLst/>
          </a:prstGeom>
          <a:solidFill>
            <a:srgbClr val="60A5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7" name="Text 33"/>
          <p:cNvSpPr txBox="1"/>
          <p:nvPr/>
        </p:nvSpPr>
        <p:spPr>
          <a:xfrm>
            <a:off x="4759452" y="4153306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被托举的温暖</a:t>
            </a:r>
            <a:endParaRPr lang="en-US" sz="1200" dirty="0"/>
          </a:p>
        </p:txBody>
      </p:sp>
      <p:pic>
        <p:nvPicPr>
          <p:cNvPr id="48" name="Image 12" descr="preencoded.png"/>
          <p:cNvPicPr>
            <a:picLocks noChangeAspect="1"/>
          </p:cNvPicPr>
          <p:nvPr/>
        </p:nvPicPr>
        <p:blipFill>
          <a:blip r:embed="rId3"/>
          <a:srcRect l="-11" r="-11"/>
          <a:stretch>
            <a:fillRect/>
          </a:stretch>
        </p:blipFill>
        <p:spPr>
          <a:xfrm>
            <a:off x="8128102" y="2257755"/>
            <a:ext cx="3454603" cy="2361895"/>
          </a:xfrm>
          <a:prstGeom prst="rect">
            <a:avLst/>
          </a:prstGeom>
        </p:spPr>
      </p:pic>
      <p:sp>
        <p:nvSpPr>
          <p:cNvPr id="49" name="Shape 34"/>
          <p:cNvSpPr/>
          <p:nvPr/>
        </p:nvSpPr>
        <p:spPr>
          <a:xfrm>
            <a:off x="8365846" y="2496414"/>
            <a:ext cx="533095" cy="533095"/>
          </a:xfrm>
          <a:prstGeom prst="roundRect">
            <a:avLst>
              <a:gd name="adj" fmla="val 98015"/>
            </a:avLst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0" name="Image 13" descr="preencoded.png"/>
          <p:cNvPicPr>
            <a:picLocks noChangeAspect="1"/>
          </p:cNvPicPr>
          <p:nvPr/>
        </p:nvPicPr>
        <p:blipFill>
          <a:blip r:embed="rId7"/>
          <a:srcRect l="-1528" r="-1528"/>
          <a:stretch>
            <a:fillRect/>
          </a:stretch>
        </p:blipFill>
        <p:spPr>
          <a:xfrm>
            <a:off x="8551469" y="2658262"/>
            <a:ext cx="161849" cy="209398"/>
          </a:xfrm>
          <a:prstGeom prst="rect">
            <a:avLst/>
          </a:prstGeom>
        </p:spPr>
      </p:pic>
      <p:sp>
        <p:nvSpPr>
          <p:cNvPr id="51" name="Text 35"/>
          <p:cNvSpPr txBox="1"/>
          <p:nvPr/>
        </p:nvSpPr>
        <p:spPr>
          <a:xfrm>
            <a:off x="9051646" y="249641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被启发</a:t>
            </a:r>
            <a:endParaRPr lang="en-US" sz="1200" dirty="0"/>
          </a:p>
        </p:txBody>
      </p:sp>
      <p:sp>
        <p:nvSpPr>
          <p:cNvPr id="52" name="Text 36"/>
          <p:cNvSpPr txBox="1"/>
          <p:nvPr/>
        </p:nvSpPr>
        <p:spPr>
          <a:xfrm>
            <a:off x="10886846" y="249641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有指引</a:t>
            </a:r>
            <a:endParaRPr lang="en-US" sz="1200" dirty="0"/>
          </a:p>
        </p:txBody>
      </p:sp>
      <p:sp>
        <p:nvSpPr>
          <p:cNvPr id="53" name="Text 37"/>
          <p:cNvSpPr txBox="1"/>
          <p:nvPr/>
        </p:nvSpPr>
        <p:spPr>
          <a:xfrm>
            <a:off x="9051646" y="2762504"/>
            <a:ext cx="247985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困惑时有人点拨一下</a:t>
            </a:r>
            <a:endParaRPr lang="en-US" sz="1200" dirty="0"/>
          </a:p>
        </p:txBody>
      </p:sp>
      <p:sp>
        <p:nvSpPr>
          <p:cNvPr id="54" name="Shape 38"/>
          <p:cNvSpPr/>
          <p:nvPr/>
        </p:nvSpPr>
        <p:spPr>
          <a:xfrm>
            <a:off x="8365846" y="3182214"/>
            <a:ext cx="2980944" cy="819302"/>
          </a:xfrm>
          <a:prstGeom prst="roundRect">
            <a:avLst>
              <a:gd name="adj" fmla="val 31146"/>
            </a:avLst>
          </a:prstGeom>
          <a:solidFill>
            <a:srgbClr val="ECFDF5"/>
          </a:solidFill>
          <a:ln w="12700">
            <a:solidFill>
              <a:srgbClr val="D1FAE5"/>
            </a:solidFill>
            <a:prstDash val="solid"/>
          </a:ln>
        </p:spPr>
      </p:sp>
      <p:sp>
        <p:nvSpPr>
          <p:cNvPr id="55" name="Text 39"/>
          <p:cNvSpPr txBox="1"/>
          <p:nvPr/>
        </p:nvSpPr>
        <p:spPr>
          <a:xfrm>
            <a:off x="8527694" y="3344062"/>
            <a:ext cx="2734056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在迷茫和困惑时，有人</a:t>
            </a: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启发</a:t>
            </a: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你，给你方向和指引。 </a:t>
            </a:r>
            <a:endParaRPr lang="en-US" sz="1200" dirty="0"/>
          </a:p>
        </p:txBody>
      </p:sp>
      <p:sp>
        <p:nvSpPr>
          <p:cNvPr id="56" name="Shape 40"/>
          <p:cNvSpPr/>
          <p:nvPr/>
        </p:nvSpPr>
        <p:spPr>
          <a:xfrm>
            <a:off x="8365846" y="4230116"/>
            <a:ext cx="75895" cy="75895"/>
          </a:xfrm>
          <a:prstGeom prst="ellipse">
            <a:avLst/>
          </a:prstGeom>
          <a:solidFill>
            <a:srgbClr val="34D399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7" name="Text 41"/>
          <p:cNvSpPr txBox="1"/>
          <p:nvPr/>
        </p:nvSpPr>
        <p:spPr>
          <a:xfrm>
            <a:off x="8518550" y="4153306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被启发的智慧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6695" y="952805"/>
            <a:ext cx="7619695" cy="76196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/>
          <a:srcRect l="-2" r="-2"/>
          <a:stretch>
            <a:fillRect/>
          </a:stretch>
        </p:blipFill>
        <p:spPr>
          <a:xfrm>
            <a:off x="3238805" y="2095805"/>
            <a:ext cx="5715000" cy="3295498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609905" y="495605"/>
            <a:ext cx="75895" cy="75895"/>
          </a:xfrm>
          <a:prstGeom prst="ellipse">
            <a:avLst/>
          </a:prstGeom>
          <a:solidFill>
            <a:srgbClr val="D4AF3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3"/>
          <p:cNvSpPr txBox="1"/>
          <p:nvPr/>
        </p:nvSpPr>
        <p:spPr>
          <a:xfrm>
            <a:off x="800100" y="457200"/>
            <a:ext cx="1981505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WEALTH ASSET MODEL</a:t>
            </a:r>
            <a:endParaRPr lang="en-US" sz="1000" dirty="0"/>
          </a:p>
        </p:txBody>
      </p:sp>
      <p:sp>
        <p:nvSpPr>
          <p:cNvPr id="10" name="Text 4"/>
          <p:cNvSpPr txBox="1"/>
          <p:nvPr/>
        </p:nvSpPr>
        <p:spPr>
          <a:xfrm>
            <a:off x="609905" y="914400"/>
            <a:ext cx="6020410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富足人生资产模型</a:t>
            </a:r>
            <a:endParaRPr lang="en-US" sz="30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rcRect l="-50" r="-50"/>
          <a:stretch>
            <a:fillRect/>
          </a:stretch>
        </p:blipFill>
        <p:spPr>
          <a:xfrm>
            <a:off x="5924398" y="3810305"/>
            <a:ext cx="342900" cy="304495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5478170" y="4190695"/>
            <a:ext cx="1245413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富足人生</a:t>
            </a:r>
            <a:endParaRPr lang="en-US" sz="2100" dirty="0"/>
          </a:p>
        </p:txBody>
      </p:sp>
      <p:sp>
        <p:nvSpPr>
          <p:cNvPr id="13" name="Shape 6"/>
          <p:cNvSpPr/>
          <p:nvPr/>
        </p:nvSpPr>
        <p:spPr>
          <a:xfrm>
            <a:off x="5057546" y="1867205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91049" y="2000707"/>
            <a:ext cx="190195" cy="190195"/>
          </a:xfrm>
          <a:prstGeom prst="rect">
            <a:avLst/>
          </a:prstGeom>
        </p:spPr>
      </p:pic>
      <p:sp>
        <p:nvSpPr>
          <p:cNvPr id="15" name="Text 7"/>
          <p:cNvSpPr txBox="1"/>
          <p:nvPr/>
        </p:nvSpPr>
        <p:spPr>
          <a:xfrm>
            <a:off x="5667451" y="1857146"/>
            <a:ext cx="1584655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金融资产</a:t>
            </a:r>
            <a:endParaRPr lang="en-US" sz="1500" dirty="0"/>
          </a:p>
        </p:txBody>
      </p:sp>
      <p:sp>
        <p:nvSpPr>
          <p:cNvPr id="16" name="Text 8"/>
          <p:cNvSpPr txBox="1"/>
          <p:nvPr/>
        </p:nvSpPr>
        <p:spPr>
          <a:xfrm>
            <a:off x="5667451" y="2152498"/>
            <a:ext cx="1584655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财富管理能力</a:t>
            </a:r>
            <a:endParaRPr lang="en-US" sz="900" dirty="0"/>
          </a:p>
        </p:txBody>
      </p:sp>
      <p:sp>
        <p:nvSpPr>
          <p:cNvPr id="17" name="Shape 9"/>
          <p:cNvSpPr/>
          <p:nvPr/>
        </p:nvSpPr>
        <p:spPr>
          <a:xfrm>
            <a:off x="2104949" y="5009998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FFB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14677" y="5143500"/>
            <a:ext cx="237744" cy="190195"/>
          </a:xfrm>
          <a:prstGeom prst="rect">
            <a:avLst/>
          </a:prstGeom>
        </p:spPr>
      </p:pic>
      <p:sp>
        <p:nvSpPr>
          <p:cNvPr id="19" name="Text 10"/>
          <p:cNvSpPr txBox="1"/>
          <p:nvPr/>
        </p:nvSpPr>
        <p:spPr>
          <a:xfrm>
            <a:off x="2714854" y="5000854"/>
            <a:ext cx="1584655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信任资产</a:t>
            </a:r>
            <a:endParaRPr lang="en-US" sz="1500" dirty="0"/>
          </a:p>
        </p:txBody>
      </p:sp>
      <p:sp>
        <p:nvSpPr>
          <p:cNvPr id="20" name="Text 11"/>
          <p:cNvSpPr txBox="1"/>
          <p:nvPr/>
        </p:nvSpPr>
        <p:spPr>
          <a:xfrm>
            <a:off x="2714854" y="5296205"/>
            <a:ext cx="1584655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真实人际连接</a:t>
            </a:r>
            <a:endParaRPr lang="en-US" sz="900" dirty="0"/>
          </a:p>
        </p:txBody>
      </p:sp>
      <p:sp>
        <p:nvSpPr>
          <p:cNvPr id="21" name="Shape 12"/>
          <p:cNvSpPr/>
          <p:nvPr/>
        </p:nvSpPr>
        <p:spPr>
          <a:xfrm>
            <a:off x="8010144" y="5009998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5F3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43646" y="5143500"/>
            <a:ext cx="190195" cy="190195"/>
          </a:xfrm>
          <a:prstGeom prst="rect">
            <a:avLst/>
          </a:prstGeom>
        </p:spPr>
      </p:pic>
      <p:sp>
        <p:nvSpPr>
          <p:cNvPr id="23" name="Text 13"/>
          <p:cNvSpPr txBox="1"/>
          <p:nvPr/>
        </p:nvSpPr>
        <p:spPr>
          <a:xfrm>
            <a:off x="8620049" y="5000854"/>
            <a:ext cx="1584655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心力资产</a:t>
            </a:r>
            <a:endParaRPr lang="en-US" sz="1500" dirty="0"/>
          </a:p>
        </p:txBody>
      </p:sp>
      <p:sp>
        <p:nvSpPr>
          <p:cNvPr id="24" name="Text 14"/>
          <p:cNvSpPr txBox="1"/>
          <p:nvPr/>
        </p:nvSpPr>
        <p:spPr>
          <a:xfrm>
            <a:off x="8620049" y="5296205"/>
            <a:ext cx="1584655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内在稳定性</a:t>
            </a:r>
            <a:endParaRPr lang="en-US" sz="900" dirty="0"/>
          </a:p>
        </p:txBody>
      </p:sp>
      <p:sp>
        <p:nvSpPr>
          <p:cNvPr id="25" name="Text 15"/>
          <p:cNvSpPr txBox="1"/>
          <p:nvPr/>
        </p:nvSpPr>
        <p:spPr>
          <a:xfrm>
            <a:off x="3143707" y="5905195"/>
            <a:ext cx="590611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三大核心资产协同并进，构建抵御未知风险的底层框架</a:t>
            </a:r>
            <a:endParaRPr lang="en-US" sz="1100" dirty="0"/>
          </a:p>
        </p:txBody>
      </p:sp>
      <p:sp>
        <p:nvSpPr>
          <p:cNvPr id="26" name="Text 16"/>
          <p:cNvSpPr txBox="1"/>
          <p:nvPr/>
        </p:nvSpPr>
        <p:spPr>
          <a:xfrm>
            <a:off x="9974275" y="6286500"/>
            <a:ext cx="164592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381305" y="-2857500"/>
            <a:ext cx="11430000" cy="11430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l="-2" r="-2"/>
          <a:stretch>
            <a:fillRect/>
          </a:stretch>
        </p:blipFill>
        <p:spPr>
          <a:xfrm>
            <a:off x="381305" y="1143000"/>
            <a:ext cx="11430000" cy="76196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3000"/>
          </a:blip>
          <a:srcRect/>
          <a:stretch>
            <a:fillRect/>
          </a:stretch>
        </p:blipFill>
        <p:spPr>
          <a:xfrm>
            <a:off x="4190695" y="1524305"/>
            <a:ext cx="3810305" cy="381030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571500" y="676656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3"/>
          <p:cNvSpPr txBox="1"/>
          <p:nvPr/>
        </p:nvSpPr>
        <p:spPr>
          <a:xfrm>
            <a:off x="761695" y="619049"/>
            <a:ext cx="15243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Question</a:t>
            </a:r>
            <a:endParaRPr lang="en-US" sz="1000" dirty="0"/>
          </a:p>
        </p:txBody>
      </p:sp>
      <p:sp>
        <p:nvSpPr>
          <p:cNvPr id="9" name="Text 4"/>
          <p:cNvSpPr txBox="1"/>
          <p:nvPr/>
        </p:nvSpPr>
        <p:spPr>
          <a:xfrm>
            <a:off x="889635" y="1986280"/>
            <a:ext cx="10571480" cy="14624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6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r>
              <a:rPr lang="en-US" sz="40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</a:t>
            </a:r>
            <a:r>
              <a:rPr lang="zh-CN" altLang="en-US" sz="40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时代</a:t>
            </a:r>
            <a:endParaRPr lang="zh-CN" altLang="en-US" sz="4000" b="1" kern="0" spc="150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  <a:p>
            <a:pPr marL="0" indent="0" algn="ctr">
              <a:buNone/>
            </a:pPr>
            <a:r>
              <a:rPr lang="zh-CN" altLang="en-US" sz="40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如何让</a:t>
            </a:r>
            <a:r>
              <a:rPr lang="zh-CN" altLang="en-US" sz="40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三大核心资产增值？</a:t>
            </a:r>
            <a:endParaRPr lang="zh-CN" altLang="en-US" sz="4000" b="1" kern="0" spc="150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  <a:p>
            <a:pPr marL="0" indent="0" algn="ctr">
              <a:buNone/>
            </a:pPr>
            <a:r>
              <a:rPr lang="en-US" altLang="zh-CN" sz="40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 </a:t>
            </a:r>
            <a:r>
              <a:rPr lang="zh-CN" altLang="en-US" sz="40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如何创造自由幸福的人生？</a:t>
            </a:r>
            <a:r>
              <a:rPr lang="en-US" sz="66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endParaRPr lang="en-US" sz="6600" dirty="0"/>
          </a:p>
        </p:txBody>
      </p:sp>
      <p:sp>
        <p:nvSpPr>
          <p:cNvPr id="10" name="Text 5"/>
          <p:cNvSpPr txBox="1"/>
          <p:nvPr/>
        </p:nvSpPr>
        <p:spPr>
          <a:xfrm>
            <a:off x="3602736" y="4190695"/>
            <a:ext cx="4994453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zh-CN" altLang="en-US" sz="2100" kern="0" spc="600" dirty="0">
              <a:solidFill>
                <a:srgbClr val="6E6E73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rcRect t="-420" b="-420"/>
          <a:stretch>
            <a:fillRect/>
          </a:stretch>
        </p:blipFill>
        <p:spPr>
          <a:xfrm>
            <a:off x="5715000" y="5048402"/>
            <a:ext cx="761695" cy="3840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0934395" y="6314846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4781398" cy="4781398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4000"/>
          </a:blip>
          <a:srcRect l="-5" r="-5"/>
          <a:stretch>
            <a:fillRect/>
          </a:stretch>
        </p:blipFill>
        <p:spPr>
          <a:xfrm>
            <a:off x="7619695" y="2667305"/>
            <a:ext cx="4524451" cy="361919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5"/>
          <p:cNvSpPr txBox="1"/>
          <p:nvPr/>
        </p:nvSpPr>
        <p:spPr>
          <a:xfrm>
            <a:off x="647395" y="457200"/>
            <a:ext cx="1762963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Hypothesis</a:t>
            </a:r>
            <a:endParaRPr lang="en-US" sz="1000" dirty="0"/>
          </a:p>
        </p:txBody>
      </p:sp>
      <p:sp>
        <p:nvSpPr>
          <p:cNvPr id="12" name="Text 6"/>
          <p:cNvSpPr txBox="1"/>
          <p:nvPr/>
        </p:nvSpPr>
        <p:spPr>
          <a:xfrm>
            <a:off x="914400" y="1714500"/>
            <a:ext cx="10649102" cy="1495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AI不是工具革命，</a:t>
            </a:r>
            <a:endParaRPr lang="en-US" sz="4200" dirty="0"/>
          </a:p>
          <a:p>
            <a:pPr marL="0" indent="0" algn="l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而是</a:t>
            </a:r>
            <a:r>
              <a:rPr lang="en-US" sz="42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价值评估体系</a:t>
            </a: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的革命。 </a:t>
            </a:r>
            <a:endParaRPr lang="en-US" sz="42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 t="-450" b="-450"/>
          <a:stretch>
            <a:fillRect/>
          </a:stretch>
        </p:blipFill>
        <p:spPr>
          <a:xfrm>
            <a:off x="914400" y="4172407"/>
            <a:ext cx="304495" cy="38405"/>
          </a:xfrm>
          <a:prstGeom prst="rect">
            <a:avLst/>
          </a:prstGeom>
        </p:spPr>
      </p:pic>
      <p:sp>
        <p:nvSpPr>
          <p:cNvPr id="14" name="Text 7"/>
          <p:cNvSpPr txBox="1"/>
          <p:nvPr/>
        </p:nvSpPr>
        <p:spPr>
          <a:xfrm>
            <a:off x="1447495" y="4000500"/>
            <a:ext cx="4829861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过去值钱的东西</a:t>
            </a:r>
            <a:r>
              <a:rPr lang="en-US" sz="2100" b="1" kern="0" spc="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≠</a:t>
            </a:r>
            <a:r>
              <a:rPr lang="en-US" sz="2100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未来值钱的东西</a:t>
            </a:r>
            <a:endParaRPr lang="en-US" sz="2100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6"/>
          <a:srcRect t="-450" b="-450"/>
          <a:stretch>
            <a:fillRect/>
          </a:stretch>
        </p:blipFill>
        <p:spPr>
          <a:xfrm>
            <a:off x="914400" y="5029200"/>
            <a:ext cx="304495" cy="38405"/>
          </a:xfrm>
          <a:prstGeom prst="rect">
            <a:avLst/>
          </a:prstGeom>
        </p:spPr>
      </p:pic>
      <p:sp>
        <p:nvSpPr>
          <p:cNvPr id="16" name="Text 8"/>
          <p:cNvSpPr txBox="1"/>
          <p:nvPr/>
        </p:nvSpPr>
        <p:spPr>
          <a:xfrm>
            <a:off x="1447495" y="4858207"/>
            <a:ext cx="4829861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过去有效的策略</a:t>
            </a:r>
            <a:r>
              <a:rPr lang="en-US" sz="2100" b="1" kern="0" spc="75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≠</a:t>
            </a:r>
            <a:r>
              <a:rPr lang="en-US" sz="2100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未来有效的策略</a:t>
            </a:r>
            <a:endParaRPr lang="en-US" sz="2100" dirty="0"/>
          </a:p>
        </p:txBody>
      </p:sp>
      <p:sp>
        <p:nvSpPr>
          <p:cNvPr id="17" name="Text 9"/>
          <p:cNvSpPr txBox="1"/>
          <p:nvPr/>
        </p:nvSpPr>
        <p:spPr>
          <a:xfrm>
            <a:off x="10191902" y="6286500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7830007"/>
          </a:xfrm>
          <a:prstGeom prst="roundRect">
            <a:avLst>
              <a:gd name="adj" fmla="val 11678"/>
            </a:avLst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3638398" cy="3161995"/>
          </a:xfrm>
          <a:prstGeom prst="roundRect">
            <a:avLst>
              <a:gd name="adj" fmla="val 28918"/>
            </a:avLst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3000"/>
          </a:blip>
          <a:srcRect l="-59" r="-59"/>
          <a:stretch>
            <a:fillRect/>
          </a:stretch>
        </p:blipFill>
        <p:spPr>
          <a:xfrm>
            <a:off x="7619695" y="2667305"/>
            <a:ext cx="4076395" cy="361919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5"/>
          <p:cNvSpPr txBox="1"/>
          <p:nvPr/>
        </p:nvSpPr>
        <p:spPr>
          <a:xfrm>
            <a:off x="647395" y="457200"/>
            <a:ext cx="18004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Positioning</a:t>
            </a:r>
            <a:endParaRPr lang="en-US" sz="1000" dirty="0"/>
          </a:p>
        </p:txBody>
      </p:sp>
      <p:sp>
        <p:nvSpPr>
          <p:cNvPr id="12" name="Text 6"/>
          <p:cNvSpPr txBox="1"/>
          <p:nvPr/>
        </p:nvSpPr>
        <p:spPr>
          <a:xfrm>
            <a:off x="914400" y="1524305"/>
            <a:ext cx="9829800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私董会是什么？</a:t>
            </a:r>
            <a:endParaRPr lang="en-US" sz="4800" dirty="0"/>
          </a:p>
        </p:txBody>
      </p:sp>
      <p:sp>
        <p:nvSpPr>
          <p:cNvPr id="13" name="Shape 7"/>
          <p:cNvSpPr/>
          <p:nvPr/>
        </p:nvSpPr>
        <p:spPr>
          <a:xfrm>
            <a:off x="914400" y="3095244"/>
            <a:ext cx="114300" cy="457200"/>
          </a:xfrm>
          <a:prstGeom prst="roundRect">
            <a:avLst>
              <a:gd name="adj" fmla="val 800000"/>
            </a:avLst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" name="Text 8"/>
          <p:cNvSpPr txBox="1"/>
          <p:nvPr/>
        </p:nvSpPr>
        <p:spPr>
          <a:xfrm>
            <a:off x="1257300" y="3047695"/>
            <a:ext cx="6069787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长期主义者的</a:t>
            </a:r>
            <a:r>
              <a:rPr lang="en-US" sz="3600" b="1" kern="0" spc="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财富港湾</a:t>
            </a:r>
            <a:endParaRPr lang="en-US" sz="3600" dirty="0"/>
          </a:p>
        </p:txBody>
      </p:sp>
      <p:sp>
        <p:nvSpPr>
          <p:cNvPr id="16" name="Shape 10"/>
          <p:cNvSpPr/>
          <p:nvPr/>
        </p:nvSpPr>
        <p:spPr>
          <a:xfrm>
            <a:off x="914400" y="4677156"/>
            <a:ext cx="114300" cy="457200"/>
          </a:xfrm>
          <a:prstGeom prst="roundRect">
            <a:avLst>
              <a:gd name="adj" fmla="val 800000"/>
            </a:avLst>
          </a:prstGeom>
          <a:solidFill>
            <a:srgbClr val="4F46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11"/>
          <p:cNvSpPr txBox="1"/>
          <p:nvPr/>
        </p:nvSpPr>
        <p:spPr>
          <a:xfrm>
            <a:off x="1257300" y="4572000"/>
            <a:ext cx="7458761" cy="66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终身学习者的</a:t>
            </a:r>
            <a:r>
              <a:rPr lang="en-US" sz="3600" b="1" kern="0" spc="75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富足人生</a:t>
            </a:r>
            <a:r>
              <a:rPr lang="en-US" sz="3600" b="1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大学 </a:t>
            </a:r>
            <a:endParaRPr lang="en-US" sz="3600" dirty="0"/>
          </a:p>
        </p:txBody>
      </p:sp>
      <p:sp>
        <p:nvSpPr>
          <p:cNvPr id="18" name="Text 12"/>
          <p:cNvSpPr txBox="1"/>
          <p:nvPr/>
        </p:nvSpPr>
        <p:spPr>
          <a:xfrm>
            <a:off x="10191902" y="6286500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805" y="-1429207"/>
            <a:ext cx="5715000" cy="5715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29500" y="2572207"/>
            <a:ext cx="5715000" cy="5715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952598" y="1809598"/>
            <a:ext cx="6324905" cy="4038905"/>
          </a:xfrm>
          <a:prstGeom prst="roundRect">
            <a:avLst>
              <a:gd name="adj" fmla="val 22640"/>
            </a:avLst>
          </a:prstGeom>
          <a:noFill/>
          <a:ln w="25400">
            <a:solidFill>
              <a:srgbClr val="9CA3AF">
                <a:alpha val="40000"/>
              </a:srgbClr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l="-30000" r="-30000"/>
          <a:stretch>
            <a:fillRect/>
          </a:stretch>
        </p:blipFill>
        <p:spPr>
          <a:xfrm>
            <a:off x="8050378" y="2240280"/>
            <a:ext cx="381305" cy="381305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3"/>
          <a:srcRect l="-30000" r="-30000"/>
          <a:stretch>
            <a:fillRect/>
          </a:stretch>
        </p:blipFill>
        <p:spPr>
          <a:xfrm>
            <a:off x="8050378" y="4907585"/>
            <a:ext cx="381305" cy="381305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3"/>
          <a:srcRect l="-30000" r="-30000"/>
          <a:stretch>
            <a:fillRect/>
          </a:stretch>
        </p:blipFill>
        <p:spPr>
          <a:xfrm>
            <a:off x="3764585" y="4907585"/>
            <a:ext cx="381305" cy="381305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3"/>
          <a:srcRect l="-30000" r="-30000"/>
          <a:stretch>
            <a:fillRect/>
          </a:stretch>
        </p:blipFill>
        <p:spPr>
          <a:xfrm>
            <a:off x="3764585" y="2240280"/>
            <a:ext cx="381305" cy="381305"/>
          </a:xfrm>
          <a:prstGeom prst="rect">
            <a:avLst/>
          </a:prstGeom>
        </p:spPr>
      </p:pic>
      <p:pic>
        <p:nvPicPr>
          <p:cNvPr id="11" name="Image 6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48402" y="2762402"/>
            <a:ext cx="2210105" cy="2210105"/>
          </a:xfrm>
          <a:prstGeom prst="rect">
            <a:avLst/>
          </a:prstGeom>
        </p:spPr>
      </p:pic>
      <p:pic>
        <p:nvPicPr>
          <p:cNvPr id="12" name="Image 7" descr="preencoded.png"/>
          <p:cNvPicPr>
            <a:picLocks noChangeAspect="1"/>
          </p:cNvPicPr>
          <p:nvPr/>
        </p:nvPicPr>
        <p:blipFill>
          <a:blip r:embed="rId5"/>
          <a:srcRect l="-18" r="-18"/>
          <a:stretch>
            <a:fillRect/>
          </a:stretch>
        </p:blipFill>
        <p:spPr>
          <a:xfrm>
            <a:off x="5048402" y="1333195"/>
            <a:ext cx="2115007" cy="1009498"/>
          </a:xfrm>
          <a:prstGeom prst="rect">
            <a:avLst/>
          </a:prstGeom>
        </p:spPr>
      </p:pic>
      <p:pic>
        <p:nvPicPr>
          <p:cNvPr id="13" name="Image 8" descr="preencoded.png"/>
          <p:cNvPicPr>
            <a:picLocks noChangeAspect="1"/>
          </p:cNvPicPr>
          <p:nvPr/>
        </p:nvPicPr>
        <p:blipFill>
          <a:blip r:embed="rId6"/>
          <a:srcRect t="-27" b="-27"/>
          <a:stretch>
            <a:fillRect/>
          </a:stretch>
        </p:blipFill>
        <p:spPr>
          <a:xfrm>
            <a:off x="8191195" y="3333902"/>
            <a:ext cx="2152498" cy="972007"/>
          </a:xfrm>
          <a:prstGeom prst="rect">
            <a:avLst/>
          </a:prstGeom>
        </p:spPr>
      </p:pic>
      <p:pic>
        <p:nvPicPr>
          <p:cNvPr id="14" name="Image 9" descr="preencoded.png"/>
          <p:cNvPicPr>
            <a:picLocks noChangeAspect="1"/>
          </p:cNvPicPr>
          <p:nvPr/>
        </p:nvPicPr>
        <p:blipFill>
          <a:blip r:embed="rId7"/>
          <a:srcRect l="-18" r="-18"/>
          <a:stretch>
            <a:fillRect/>
          </a:stretch>
        </p:blipFill>
        <p:spPr>
          <a:xfrm>
            <a:off x="5048402" y="5333695"/>
            <a:ext cx="2115007" cy="1009498"/>
          </a:xfrm>
          <a:prstGeom prst="rect">
            <a:avLst/>
          </a:prstGeom>
        </p:spPr>
      </p:pic>
      <p:pic>
        <p:nvPicPr>
          <p:cNvPr id="15" name="Image 10" descr="preencoded.png"/>
          <p:cNvPicPr>
            <a:picLocks noChangeAspect="1"/>
          </p:cNvPicPr>
          <p:nvPr/>
        </p:nvPicPr>
        <p:blipFill>
          <a:blip r:embed="rId8"/>
          <a:srcRect t="-27" b="-27"/>
          <a:stretch>
            <a:fillRect/>
          </a:stretch>
        </p:blipFill>
        <p:spPr>
          <a:xfrm>
            <a:off x="1904695" y="3333902"/>
            <a:ext cx="2152498" cy="972007"/>
          </a:xfrm>
          <a:prstGeom prst="rect">
            <a:avLst/>
          </a:prstGeom>
        </p:spPr>
      </p:pic>
      <p:sp>
        <p:nvSpPr>
          <p:cNvPr id="16" name="Shape 3"/>
          <p:cNvSpPr/>
          <p:nvPr/>
        </p:nvSpPr>
        <p:spPr>
          <a:xfrm>
            <a:off x="381305" y="437998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4"/>
          <p:cNvSpPr txBox="1"/>
          <p:nvPr/>
        </p:nvSpPr>
        <p:spPr>
          <a:xfrm>
            <a:off x="533095" y="381305"/>
            <a:ext cx="1981505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05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DELIVERY SYSTEM</a:t>
            </a:r>
            <a:endParaRPr lang="en-US" sz="1000" dirty="0"/>
          </a:p>
        </p:txBody>
      </p:sp>
      <p:sp>
        <p:nvSpPr>
          <p:cNvPr id="18" name="Text 5"/>
          <p:cNvSpPr txBox="1"/>
          <p:nvPr/>
        </p:nvSpPr>
        <p:spPr>
          <a:xfrm>
            <a:off x="-152705" y="476402"/>
            <a:ext cx="12497105" cy="6099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3300" b="1" kern="0" spc="-66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富足人生</a:t>
            </a:r>
            <a:r>
              <a:rPr lang="zh-CN" altLang="en-US" sz="3300" b="1" kern="0" spc="-66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系统</a:t>
            </a:r>
            <a:endParaRPr lang="zh-CN" altLang="en-US" sz="3300" b="1" kern="0" spc="-66" dirty="0">
              <a:solidFill>
                <a:srgbClr val="0071E3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pic>
        <p:nvPicPr>
          <p:cNvPr id="20" name="Image 11" descr="preencoded.png"/>
          <p:cNvPicPr>
            <a:picLocks noChangeAspect="1"/>
          </p:cNvPicPr>
          <p:nvPr/>
        </p:nvPicPr>
        <p:blipFill>
          <a:blip r:embed="rId9"/>
          <a:srcRect l="-50" r="-50"/>
          <a:stretch>
            <a:fillRect/>
          </a:stretch>
        </p:blipFill>
        <p:spPr>
          <a:xfrm>
            <a:off x="5924398" y="3323844"/>
            <a:ext cx="342900" cy="304495"/>
          </a:xfrm>
          <a:prstGeom prst="rect">
            <a:avLst/>
          </a:prstGeom>
        </p:spPr>
      </p:pic>
      <p:sp>
        <p:nvSpPr>
          <p:cNvPr id="21" name="Text 7"/>
          <p:cNvSpPr txBox="1"/>
          <p:nvPr/>
        </p:nvSpPr>
        <p:spPr>
          <a:xfrm>
            <a:off x="4964278" y="3857854"/>
            <a:ext cx="2263140" cy="4389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富足生态</a:t>
            </a:r>
            <a:endParaRPr lang="en-US" sz="2400" dirty="0"/>
          </a:p>
        </p:txBody>
      </p:sp>
      <p:sp>
        <p:nvSpPr>
          <p:cNvPr id="22" name="Text 8"/>
          <p:cNvSpPr txBox="1"/>
          <p:nvPr/>
        </p:nvSpPr>
        <p:spPr>
          <a:xfrm>
            <a:off x="4964278" y="4334256"/>
            <a:ext cx="226314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>
                    <a:alpha val="9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闭环驱动系统</a:t>
            </a:r>
            <a:endParaRPr lang="en-US" sz="1000" dirty="0"/>
          </a:p>
        </p:txBody>
      </p:sp>
      <p:sp>
        <p:nvSpPr>
          <p:cNvPr id="23" name="Shape 9"/>
          <p:cNvSpPr/>
          <p:nvPr/>
        </p:nvSpPr>
        <p:spPr>
          <a:xfrm>
            <a:off x="5238598" y="1619402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12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43754" y="1723644"/>
            <a:ext cx="171907" cy="171907"/>
          </a:xfrm>
          <a:prstGeom prst="rect">
            <a:avLst/>
          </a:prstGeom>
        </p:spPr>
      </p:pic>
      <p:sp>
        <p:nvSpPr>
          <p:cNvPr id="25" name="Text 10"/>
          <p:cNvSpPr txBox="1"/>
          <p:nvPr/>
        </p:nvSpPr>
        <p:spPr>
          <a:xfrm>
            <a:off x="5762549" y="1580998"/>
            <a:ext cx="1337767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F29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认知升级</a:t>
            </a:r>
            <a:endParaRPr lang="en-US" sz="1300" dirty="0"/>
          </a:p>
        </p:txBody>
      </p:sp>
      <p:sp>
        <p:nvSpPr>
          <p:cNvPr id="26" name="Text 11"/>
          <p:cNvSpPr txBox="1"/>
          <p:nvPr/>
        </p:nvSpPr>
        <p:spPr>
          <a:xfrm>
            <a:off x="5762549" y="1867205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方向感与框架</a:t>
            </a:r>
            <a:endParaRPr lang="en-US" sz="1000" dirty="0"/>
          </a:p>
        </p:txBody>
      </p:sp>
      <p:sp>
        <p:nvSpPr>
          <p:cNvPr id="27" name="Shape 12"/>
          <p:cNvSpPr/>
          <p:nvPr/>
        </p:nvSpPr>
        <p:spPr>
          <a:xfrm>
            <a:off x="8382305" y="3619195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ECFDF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13" descr="preencoded.png"/>
          <p:cNvPicPr>
            <a:picLocks noChangeAspect="1"/>
          </p:cNvPicPr>
          <p:nvPr/>
        </p:nvPicPr>
        <p:blipFill>
          <a:blip r:embed="rId11"/>
          <a:srcRect l="-760" r="-760"/>
          <a:stretch>
            <a:fillRect/>
          </a:stretch>
        </p:blipFill>
        <p:spPr>
          <a:xfrm>
            <a:off x="8496605" y="3724351"/>
            <a:ext cx="152705" cy="171907"/>
          </a:xfrm>
          <a:prstGeom prst="rect">
            <a:avLst/>
          </a:prstGeom>
        </p:spPr>
      </p:pic>
      <p:sp>
        <p:nvSpPr>
          <p:cNvPr id="29" name="Text 13"/>
          <p:cNvSpPr txBox="1"/>
          <p:nvPr/>
        </p:nvSpPr>
        <p:spPr>
          <a:xfrm>
            <a:off x="8906256" y="3581705"/>
            <a:ext cx="1337767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F29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教练陪跑</a:t>
            </a:r>
            <a:endParaRPr lang="en-US" sz="1300" dirty="0"/>
          </a:p>
        </p:txBody>
      </p:sp>
      <p:sp>
        <p:nvSpPr>
          <p:cNvPr id="30" name="Text 14"/>
          <p:cNvSpPr txBox="1"/>
          <p:nvPr/>
        </p:nvSpPr>
        <p:spPr>
          <a:xfrm>
            <a:off x="8906256" y="3866998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贴身指引推动力</a:t>
            </a:r>
            <a:endParaRPr lang="en-US" sz="1000" dirty="0"/>
          </a:p>
        </p:txBody>
      </p:sp>
      <p:sp>
        <p:nvSpPr>
          <p:cNvPr id="31" name="Shape 15"/>
          <p:cNvSpPr/>
          <p:nvPr/>
        </p:nvSpPr>
        <p:spPr>
          <a:xfrm>
            <a:off x="5238598" y="5619902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5F3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2" name="Image 14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43754" y="5724144"/>
            <a:ext cx="171907" cy="171907"/>
          </a:xfrm>
          <a:prstGeom prst="rect">
            <a:avLst/>
          </a:prstGeom>
        </p:spPr>
      </p:pic>
      <p:sp>
        <p:nvSpPr>
          <p:cNvPr id="33" name="Text 16"/>
          <p:cNvSpPr txBox="1"/>
          <p:nvPr/>
        </p:nvSpPr>
        <p:spPr>
          <a:xfrm>
            <a:off x="5762549" y="5581498"/>
            <a:ext cx="1337767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F29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机会捕捉</a:t>
            </a:r>
            <a:endParaRPr lang="en-US" sz="1300" dirty="0"/>
          </a:p>
        </p:txBody>
      </p:sp>
      <p:sp>
        <p:nvSpPr>
          <p:cNvPr id="34" name="Text 17"/>
          <p:cNvSpPr txBox="1"/>
          <p:nvPr/>
        </p:nvSpPr>
        <p:spPr>
          <a:xfrm>
            <a:off x="5762549" y="5867705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实战投资实践场</a:t>
            </a:r>
            <a:endParaRPr lang="en-US" sz="1000" dirty="0"/>
          </a:p>
        </p:txBody>
      </p:sp>
      <p:sp>
        <p:nvSpPr>
          <p:cNvPr id="35" name="Shape 18"/>
          <p:cNvSpPr/>
          <p:nvPr/>
        </p:nvSpPr>
        <p:spPr>
          <a:xfrm>
            <a:off x="2095805" y="3619195"/>
            <a:ext cx="381305" cy="381305"/>
          </a:xfrm>
          <a:prstGeom prst="roundRect">
            <a:avLst>
              <a:gd name="adj" fmla="val 119904"/>
            </a:avLst>
          </a:prstGeom>
          <a:solidFill>
            <a:srgbClr val="FFFB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6" name="Image 15" descr="preencoded.png"/>
          <p:cNvPicPr>
            <a:picLocks noChangeAspect="1"/>
          </p:cNvPicPr>
          <p:nvPr/>
        </p:nvPicPr>
        <p:blipFill>
          <a:blip r:embed="rId13"/>
          <a:srcRect l="-1064" r="-1064"/>
          <a:stretch>
            <a:fillRect/>
          </a:stretch>
        </p:blipFill>
        <p:spPr>
          <a:xfrm>
            <a:off x="2176272" y="3724351"/>
            <a:ext cx="219456" cy="171907"/>
          </a:xfrm>
          <a:prstGeom prst="rect">
            <a:avLst/>
          </a:prstGeom>
        </p:spPr>
      </p:pic>
      <p:sp>
        <p:nvSpPr>
          <p:cNvPr id="37" name="Text 19"/>
          <p:cNvSpPr txBox="1"/>
          <p:nvPr/>
        </p:nvSpPr>
        <p:spPr>
          <a:xfrm>
            <a:off x="2619756" y="3581705"/>
            <a:ext cx="1337767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F293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同频连接</a:t>
            </a:r>
            <a:endParaRPr lang="en-US" sz="1300" dirty="0"/>
          </a:p>
        </p:txBody>
      </p:sp>
      <p:sp>
        <p:nvSpPr>
          <p:cNvPr id="38" name="Text 20"/>
          <p:cNvSpPr txBox="1"/>
          <p:nvPr/>
        </p:nvSpPr>
        <p:spPr>
          <a:xfrm>
            <a:off x="2619756" y="3866998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B728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深度社交归属感</a:t>
            </a:r>
            <a:endParaRPr lang="en-US" sz="1000" dirty="0"/>
          </a:p>
        </p:txBody>
      </p:sp>
      <p:sp>
        <p:nvSpPr>
          <p:cNvPr id="39" name="Text 21"/>
          <p:cNvSpPr txBox="1"/>
          <p:nvPr/>
        </p:nvSpPr>
        <p:spPr>
          <a:xfrm>
            <a:off x="10344607" y="6400800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105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4572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52805" y="381305"/>
            <a:ext cx="19815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COGNITIVE UPGRADE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764878" y="400507"/>
            <a:ext cx="166878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AI合伙人训练营 · 第三课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76169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认知升级——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方向感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761695" y="990295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给你一张清晰的地图，知道自己在哪、要去哪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t="-2" b="-2"/>
          <a:stretch>
            <a:fillRect/>
          </a:stretch>
        </p:blipFill>
        <p:spPr>
          <a:xfrm>
            <a:off x="761695" y="1371600"/>
            <a:ext cx="10668305" cy="461040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1152144" y="1762049"/>
            <a:ext cx="2305202" cy="2553005"/>
          </a:xfrm>
          <a:prstGeom prst="roundRect">
            <a:avLst>
              <a:gd name="adj" fmla="val 5245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1352398" y="2143354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6756" y="2266798"/>
            <a:ext cx="171907" cy="171907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1886407" y="2000707"/>
            <a:ext cx="148132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复利人生大课</a:t>
            </a:r>
            <a:endParaRPr lang="en-US" sz="1200" dirty="0"/>
          </a:p>
        </p:txBody>
      </p:sp>
      <p:sp>
        <p:nvSpPr>
          <p:cNvPr id="17" name="Text 11"/>
          <p:cNvSpPr txBox="1"/>
          <p:nvPr/>
        </p:nvSpPr>
        <p:spPr>
          <a:xfrm>
            <a:off x="1886407" y="2247595"/>
            <a:ext cx="1429207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建立财富管理底层框架</a:t>
            </a:r>
            <a:endParaRPr lang="en-US" sz="1200" dirty="0"/>
          </a:p>
        </p:txBody>
      </p:sp>
      <p:sp>
        <p:nvSpPr>
          <p:cNvPr id="18" name="Text 12"/>
          <p:cNvSpPr txBox="1"/>
          <p:nvPr/>
        </p:nvSpPr>
        <p:spPr>
          <a:xfrm>
            <a:off x="1352398" y="2857500"/>
            <a:ext cx="1981505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系统学习复利思维，掌握财富增长的底层逻辑，建立长期主义的投资认知</a:t>
            </a:r>
            <a:endParaRPr lang="en-US" sz="12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rcRect t="-403" b="-403"/>
          <a:stretch>
            <a:fillRect/>
          </a:stretch>
        </p:blipFill>
        <p:spPr>
          <a:xfrm>
            <a:off x="1352398" y="3752698"/>
            <a:ext cx="1900123" cy="38405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6"/>
          <a:srcRect t="-408" b="-408"/>
          <a:stretch>
            <a:fillRect/>
          </a:stretch>
        </p:blipFill>
        <p:spPr>
          <a:xfrm>
            <a:off x="1352398" y="3752698"/>
            <a:ext cx="1614830" cy="38405"/>
          </a:xfrm>
          <a:prstGeom prst="rect">
            <a:avLst/>
          </a:prstGeom>
        </p:spPr>
      </p:pic>
      <p:sp>
        <p:nvSpPr>
          <p:cNvPr id="21" name="Text 13"/>
          <p:cNvSpPr txBox="1"/>
          <p:nvPr/>
        </p:nvSpPr>
        <p:spPr>
          <a:xfrm>
            <a:off x="1352398" y="3847795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完成度</a:t>
            </a:r>
            <a:endParaRPr lang="en-US" sz="1200" dirty="0"/>
          </a:p>
        </p:txBody>
      </p:sp>
      <p:sp>
        <p:nvSpPr>
          <p:cNvPr id="22" name="Text 14"/>
          <p:cNvSpPr txBox="1"/>
          <p:nvPr/>
        </p:nvSpPr>
        <p:spPr>
          <a:xfrm>
            <a:off x="2948026" y="384779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85%</a:t>
            </a:r>
            <a:endParaRPr lang="en-US" sz="1200" dirty="0"/>
          </a:p>
        </p:txBody>
      </p:sp>
      <p:sp>
        <p:nvSpPr>
          <p:cNvPr id="23" name="Shape 15"/>
          <p:cNvSpPr/>
          <p:nvPr/>
        </p:nvSpPr>
        <p:spPr>
          <a:xfrm>
            <a:off x="3681374" y="1762049"/>
            <a:ext cx="2305202" cy="2553005"/>
          </a:xfrm>
          <a:prstGeom prst="roundRect">
            <a:avLst>
              <a:gd name="adj" fmla="val 5245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4" name="Shape 16"/>
          <p:cNvSpPr/>
          <p:nvPr/>
        </p:nvSpPr>
        <p:spPr>
          <a:xfrm>
            <a:off x="3881628" y="2143354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5072" y="2266798"/>
            <a:ext cx="171907" cy="171907"/>
          </a:xfrm>
          <a:prstGeom prst="rect">
            <a:avLst/>
          </a:prstGeom>
        </p:spPr>
      </p:pic>
      <p:sp>
        <p:nvSpPr>
          <p:cNvPr id="26" name="Text 17"/>
          <p:cNvSpPr txBox="1"/>
          <p:nvPr/>
        </p:nvSpPr>
        <p:spPr>
          <a:xfrm>
            <a:off x="4414723" y="2000707"/>
            <a:ext cx="148132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全球投资课</a:t>
            </a:r>
            <a:endParaRPr lang="en-US" sz="1200" dirty="0"/>
          </a:p>
        </p:txBody>
      </p:sp>
      <p:sp>
        <p:nvSpPr>
          <p:cNvPr id="27" name="Text 18"/>
          <p:cNvSpPr txBox="1"/>
          <p:nvPr/>
        </p:nvSpPr>
        <p:spPr>
          <a:xfrm>
            <a:off x="4414723" y="2247595"/>
            <a:ext cx="1429207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国际视野与多元配置</a:t>
            </a:r>
            <a:endParaRPr lang="en-US" sz="1200" dirty="0"/>
          </a:p>
        </p:txBody>
      </p:sp>
      <p:sp>
        <p:nvSpPr>
          <p:cNvPr id="28" name="Text 19"/>
          <p:cNvSpPr txBox="1"/>
          <p:nvPr/>
        </p:nvSpPr>
        <p:spPr>
          <a:xfrm>
            <a:off x="3881628" y="2857500"/>
            <a:ext cx="1981505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拓展国际视野，学习全球资产配置策略，掌握跨市场投资机会</a:t>
            </a:r>
            <a:endParaRPr lang="en-US" sz="1200" dirty="0"/>
          </a:p>
        </p:txBody>
      </p:sp>
      <p:pic>
        <p:nvPicPr>
          <p:cNvPr id="29" name="Image 7" descr="preencoded.png"/>
          <p:cNvPicPr>
            <a:picLocks noChangeAspect="1"/>
          </p:cNvPicPr>
          <p:nvPr/>
        </p:nvPicPr>
        <p:blipFill>
          <a:blip r:embed="rId5"/>
          <a:srcRect t="-403" b="-403"/>
          <a:stretch>
            <a:fillRect/>
          </a:stretch>
        </p:blipFill>
        <p:spPr>
          <a:xfrm>
            <a:off x="3881628" y="3752698"/>
            <a:ext cx="1900123" cy="38405"/>
          </a:xfrm>
          <a:prstGeom prst="rect">
            <a:avLst/>
          </a:prstGeom>
        </p:spPr>
      </p:pic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8"/>
          <a:srcRect t="-387" b="-387"/>
          <a:stretch>
            <a:fillRect/>
          </a:stretch>
        </p:blipFill>
        <p:spPr>
          <a:xfrm>
            <a:off x="3881628" y="3752698"/>
            <a:ext cx="1425550" cy="38405"/>
          </a:xfrm>
          <a:prstGeom prst="rect">
            <a:avLst/>
          </a:prstGeom>
        </p:spPr>
      </p:pic>
      <p:sp>
        <p:nvSpPr>
          <p:cNvPr id="31" name="Text 20"/>
          <p:cNvSpPr txBox="1"/>
          <p:nvPr/>
        </p:nvSpPr>
        <p:spPr>
          <a:xfrm>
            <a:off x="3881628" y="3847795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完成度</a:t>
            </a:r>
            <a:endParaRPr lang="en-US" sz="1200" dirty="0"/>
          </a:p>
        </p:txBody>
      </p:sp>
      <p:sp>
        <p:nvSpPr>
          <p:cNvPr id="32" name="Text 21"/>
          <p:cNvSpPr txBox="1"/>
          <p:nvPr/>
        </p:nvSpPr>
        <p:spPr>
          <a:xfrm>
            <a:off x="5476342" y="384779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75%</a:t>
            </a:r>
            <a:endParaRPr lang="en-US" sz="1200" dirty="0"/>
          </a:p>
        </p:txBody>
      </p:sp>
      <p:sp>
        <p:nvSpPr>
          <p:cNvPr id="33" name="Shape 22"/>
          <p:cNvSpPr/>
          <p:nvPr/>
        </p:nvSpPr>
        <p:spPr>
          <a:xfrm>
            <a:off x="6210605" y="1762049"/>
            <a:ext cx="2305202" cy="2553005"/>
          </a:xfrm>
          <a:prstGeom prst="roundRect">
            <a:avLst>
              <a:gd name="adj" fmla="val 5245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34" name="Shape 23"/>
          <p:cNvSpPr/>
          <p:nvPr/>
        </p:nvSpPr>
        <p:spPr>
          <a:xfrm>
            <a:off x="6409944" y="2029054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9"/>
          <a:srcRect l="-1064" r="-1064"/>
          <a:stretch>
            <a:fillRect/>
          </a:stretch>
        </p:blipFill>
        <p:spPr>
          <a:xfrm>
            <a:off x="6510528" y="2152498"/>
            <a:ext cx="219456" cy="171907"/>
          </a:xfrm>
          <a:prstGeom prst="rect">
            <a:avLst/>
          </a:prstGeom>
        </p:spPr>
      </p:pic>
      <p:sp>
        <p:nvSpPr>
          <p:cNvPr id="36" name="Text 24"/>
          <p:cNvSpPr txBox="1"/>
          <p:nvPr/>
        </p:nvSpPr>
        <p:spPr>
          <a:xfrm>
            <a:off x="6943954" y="2000707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每月实时答疑</a:t>
            </a:r>
            <a:endParaRPr lang="en-US" sz="1200" dirty="0"/>
          </a:p>
        </p:txBody>
      </p:sp>
      <p:sp>
        <p:nvSpPr>
          <p:cNvPr id="37" name="Text 25"/>
          <p:cNvSpPr txBox="1"/>
          <p:nvPr/>
        </p:nvSpPr>
        <p:spPr>
          <a:xfrm>
            <a:off x="6943954" y="2247595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回应具体困惑</a:t>
            </a:r>
            <a:endParaRPr lang="en-US" sz="1200" dirty="0"/>
          </a:p>
        </p:txBody>
      </p:sp>
      <p:sp>
        <p:nvSpPr>
          <p:cNvPr id="38" name="Text 26"/>
          <p:cNvSpPr txBox="1"/>
          <p:nvPr/>
        </p:nvSpPr>
        <p:spPr>
          <a:xfrm>
            <a:off x="6409944" y="2628900"/>
            <a:ext cx="1981505" cy="9720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每月定期答疑，针对你的具体投资困惑，提供个性化指导建议</a:t>
            </a:r>
            <a:endParaRPr lang="en-US" sz="1200" dirty="0"/>
          </a:p>
        </p:txBody>
      </p:sp>
      <p:pic>
        <p:nvPicPr>
          <p:cNvPr id="39" name="Image 10" descr="preencoded.png"/>
          <p:cNvPicPr>
            <a:picLocks noChangeAspect="1"/>
          </p:cNvPicPr>
          <p:nvPr/>
        </p:nvPicPr>
        <p:blipFill>
          <a:blip r:embed="rId5"/>
          <a:srcRect t="-403" b="-403"/>
          <a:stretch>
            <a:fillRect/>
          </a:stretch>
        </p:blipFill>
        <p:spPr>
          <a:xfrm>
            <a:off x="6409944" y="3752698"/>
            <a:ext cx="1900123" cy="38405"/>
          </a:xfrm>
          <a:prstGeom prst="rect">
            <a:avLst/>
          </a:prstGeom>
        </p:spPr>
      </p:pic>
      <p:pic>
        <p:nvPicPr>
          <p:cNvPr id="40" name="Image 11" descr="preencoded.png"/>
          <p:cNvPicPr>
            <a:picLocks noChangeAspect="1"/>
          </p:cNvPicPr>
          <p:nvPr/>
        </p:nvPicPr>
        <p:blipFill>
          <a:blip r:embed="rId10"/>
          <a:srcRect t="-408" b="-408"/>
          <a:stretch>
            <a:fillRect/>
          </a:stretch>
        </p:blipFill>
        <p:spPr>
          <a:xfrm>
            <a:off x="6409944" y="3752698"/>
            <a:ext cx="1709928" cy="38405"/>
          </a:xfrm>
          <a:prstGeom prst="rect">
            <a:avLst/>
          </a:prstGeom>
        </p:spPr>
      </p:pic>
      <p:sp>
        <p:nvSpPr>
          <p:cNvPr id="41" name="Text 27"/>
          <p:cNvSpPr txBox="1"/>
          <p:nvPr/>
        </p:nvSpPr>
        <p:spPr>
          <a:xfrm>
            <a:off x="6409944" y="3847795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完成度</a:t>
            </a:r>
            <a:endParaRPr lang="en-US" sz="1200" dirty="0"/>
          </a:p>
        </p:txBody>
      </p:sp>
      <p:sp>
        <p:nvSpPr>
          <p:cNvPr id="42" name="Text 28"/>
          <p:cNvSpPr txBox="1"/>
          <p:nvPr/>
        </p:nvSpPr>
        <p:spPr>
          <a:xfrm>
            <a:off x="8005572" y="384779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90%</a:t>
            </a:r>
            <a:endParaRPr lang="en-US" sz="1200" dirty="0"/>
          </a:p>
        </p:txBody>
      </p:sp>
      <p:sp>
        <p:nvSpPr>
          <p:cNvPr id="43" name="Shape 29"/>
          <p:cNvSpPr/>
          <p:nvPr/>
        </p:nvSpPr>
        <p:spPr>
          <a:xfrm>
            <a:off x="8738921" y="1762049"/>
            <a:ext cx="2305202" cy="2553005"/>
          </a:xfrm>
          <a:prstGeom prst="roundRect">
            <a:avLst>
              <a:gd name="adj" fmla="val 5245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44" name="Shape 30"/>
          <p:cNvSpPr/>
          <p:nvPr/>
        </p:nvSpPr>
        <p:spPr>
          <a:xfrm>
            <a:off x="8939174" y="2029054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5" name="Image 12" descr="preencoded.png"/>
          <p:cNvPicPr>
            <a:picLocks noChangeAspect="1"/>
          </p:cNvPicPr>
          <p:nvPr/>
        </p:nvPicPr>
        <p:blipFill>
          <a:blip r:embed="rId11"/>
          <a:srcRect l="-1064" r="-1064"/>
          <a:stretch>
            <a:fillRect/>
          </a:stretch>
        </p:blipFill>
        <p:spPr>
          <a:xfrm>
            <a:off x="9038844" y="2152498"/>
            <a:ext cx="219456" cy="171907"/>
          </a:xfrm>
          <a:prstGeom prst="rect">
            <a:avLst/>
          </a:prstGeom>
        </p:spPr>
      </p:pic>
      <p:sp>
        <p:nvSpPr>
          <p:cNvPr id="46" name="Text 31"/>
          <p:cNvSpPr txBox="1"/>
          <p:nvPr/>
        </p:nvSpPr>
        <p:spPr>
          <a:xfrm>
            <a:off x="9472270" y="2000707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主题训练营</a:t>
            </a:r>
            <a:endParaRPr lang="en-US" sz="1200" dirty="0"/>
          </a:p>
        </p:txBody>
      </p:sp>
      <p:sp>
        <p:nvSpPr>
          <p:cNvPr id="47" name="Text 32"/>
          <p:cNvSpPr txBox="1"/>
          <p:nvPr/>
        </p:nvSpPr>
        <p:spPr>
          <a:xfrm>
            <a:off x="9472270" y="2247595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深度学习特定领域</a:t>
            </a:r>
            <a:endParaRPr lang="en-US" sz="1200" dirty="0"/>
          </a:p>
        </p:txBody>
      </p:sp>
      <p:sp>
        <p:nvSpPr>
          <p:cNvPr id="48" name="Text 33"/>
          <p:cNvSpPr txBox="1"/>
          <p:nvPr/>
        </p:nvSpPr>
        <p:spPr>
          <a:xfrm>
            <a:off x="8939174" y="2628900"/>
            <a:ext cx="1981505" cy="9720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针对特定投资领域，进行深度学习和实战演练，提升专业技能</a:t>
            </a:r>
            <a:endParaRPr lang="en-US" sz="1200" dirty="0"/>
          </a:p>
        </p:txBody>
      </p:sp>
      <p:pic>
        <p:nvPicPr>
          <p:cNvPr id="49" name="Image 13" descr="preencoded.png"/>
          <p:cNvPicPr>
            <a:picLocks noChangeAspect="1"/>
          </p:cNvPicPr>
          <p:nvPr/>
        </p:nvPicPr>
        <p:blipFill>
          <a:blip r:embed="rId5"/>
          <a:srcRect t="-403" b="-403"/>
          <a:stretch>
            <a:fillRect/>
          </a:stretch>
        </p:blipFill>
        <p:spPr>
          <a:xfrm>
            <a:off x="8939174" y="3752698"/>
            <a:ext cx="1900123" cy="38405"/>
          </a:xfrm>
          <a:prstGeom prst="rect">
            <a:avLst/>
          </a:prstGeom>
        </p:spPr>
      </p:pic>
      <p:pic>
        <p:nvPicPr>
          <p:cNvPr id="50" name="Image 14" descr="preencoded.png"/>
          <p:cNvPicPr>
            <a:picLocks noChangeAspect="1"/>
          </p:cNvPicPr>
          <p:nvPr/>
        </p:nvPicPr>
        <p:blipFill>
          <a:blip r:embed="rId12"/>
          <a:srcRect t="-413" b="-413"/>
          <a:stretch>
            <a:fillRect/>
          </a:stretch>
        </p:blipFill>
        <p:spPr>
          <a:xfrm>
            <a:off x="8939174" y="3752698"/>
            <a:ext cx="1519733" cy="38405"/>
          </a:xfrm>
          <a:prstGeom prst="rect">
            <a:avLst/>
          </a:prstGeom>
        </p:spPr>
      </p:pic>
      <p:sp>
        <p:nvSpPr>
          <p:cNvPr id="51" name="Text 34"/>
          <p:cNvSpPr txBox="1"/>
          <p:nvPr/>
        </p:nvSpPr>
        <p:spPr>
          <a:xfrm>
            <a:off x="8939174" y="3847795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完成度</a:t>
            </a:r>
            <a:endParaRPr lang="en-US" sz="1200" dirty="0"/>
          </a:p>
        </p:txBody>
      </p:sp>
      <p:sp>
        <p:nvSpPr>
          <p:cNvPr id="52" name="Text 35"/>
          <p:cNvSpPr txBox="1"/>
          <p:nvPr/>
        </p:nvSpPr>
        <p:spPr>
          <a:xfrm>
            <a:off x="10534802" y="384779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80%</a:t>
            </a:r>
            <a:endParaRPr lang="en-US" sz="1200" dirty="0"/>
          </a:p>
        </p:txBody>
      </p:sp>
      <p:sp>
        <p:nvSpPr>
          <p:cNvPr id="53" name="Shape 36"/>
          <p:cNvSpPr/>
          <p:nvPr/>
        </p:nvSpPr>
        <p:spPr>
          <a:xfrm>
            <a:off x="1152144" y="4619549"/>
            <a:ext cx="9887407" cy="972007"/>
          </a:xfrm>
          <a:prstGeom prst="roundRect">
            <a:avLst>
              <a:gd name="adj" fmla="val 29513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54" name="Shape 37"/>
          <p:cNvSpPr/>
          <p:nvPr/>
        </p:nvSpPr>
        <p:spPr>
          <a:xfrm>
            <a:off x="1390802" y="4876495"/>
            <a:ext cx="457200" cy="457200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5" name="Image 15" descr="preencoded.png"/>
          <p:cNvPicPr>
            <a:picLocks noChangeAspect="1"/>
          </p:cNvPicPr>
          <p:nvPr/>
        </p:nvPicPr>
        <p:blipFill>
          <a:blip r:embed="rId13"/>
          <a:srcRect l="-33" r="-33"/>
          <a:stretch>
            <a:fillRect/>
          </a:stretch>
        </p:blipFill>
        <p:spPr>
          <a:xfrm>
            <a:off x="1533449" y="5029200"/>
            <a:ext cx="171907" cy="152705"/>
          </a:xfrm>
          <a:prstGeom prst="rect">
            <a:avLst/>
          </a:prstGeom>
        </p:spPr>
      </p:pic>
      <p:sp>
        <p:nvSpPr>
          <p:cNvPr id="56" name="Text 38"/>
          <p:cNvSpPr txBox="1"/>
          <p:nvPr/>
        </p:nvSpPr>
        <p:spPr>
          <a:xfrm>
            <a:off x="2000707" y="4858207"/>
            <a:ext cx="40105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核心价值：给你一张清晰的地图，知道自己在哪、要去哪</a:t>
            </a:r>
            <a:endParaRPr lang="en-US" sz="1200" dirty="0"/>
          </a:p>
        </p:txBody>
      </p:sp>
      <p:sp>
        <p:nvSpPr>
          <p:cNvPr id="57" name="Text 39"/>
          <p:cNvSpPr txBox="1"/>
          <p:nvPr/>
        </p:nvSpPr>
        <p:spPr>
          <a:xfrm>
            <a:off x="2000707" y="5124298"/>
            <a:ext cx="40105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通过系统化的认知升级，建立完整的投资方向和目标体系</a:t>
            </a:r>
            <a:endParaRPr lang="en-US" sz="1200" dirty="0"/>
          </a:p>
        </p:txBody>
      </p:sp>
      <p:sp>
        <p:nvSpPr>
          <p:cNvPr id="58" name="Text 40"/>
          <p:cNvSpPr txBox="1"/>
          <p:nvPr/>
        </p:nvSpPr>
        <p:spPr>
          <a:xfrm>
            <a:off x="10115093" y="4876495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</a:t>
            </a:r>
            <a:endParaRPr lang="en-US" sz="1200" dirty="0"/>
          </a:p>
        </p:txBody>
      </p:sp>
      <p:sp>
        <p:nvSpPr>
          <p:cNvPr id="59" name="Text 41"/>
          <p:cNvSpPr txBox="1"/>
          <p:nvPr/>
        </p:nvSpPr>
        <p:spPr>
          <a:xfrm>
            <a:off x="10115093" y="5105095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核心模块</a:t>
            </a:r>
            <a:endParaRPr lang="en-US" sz="1200" dirty="0"/>
          </a:p>
        </p:txBody>
      </p:sp>
      <p:pic>
        <p:nvPicPr>
          <p:cNvPr id="60" name="Image 16" descr="preencoded.png"/>
          <p:cNvPicPr>
            <a:picLocks noChangeAspect="1"/>
          </p:cNvPicPr>
          <p:nvPr/>
        </p:nvPicPr>
        <p:blipFill>
          <a:blip r:embed="rId14"/>
          <a:srcRect t="-203" b="-203"/>
          <a:stretch>
            <a:fillRect/>
          </a:stretch>
        </p:blipFill>
        <p:spPr>
          <a:xfrm>
            <a:off x="771754" y="1380744"/>
            <a:ext cx="75895" cy="4591202"/>
          </a:xfrm>
          <a:prstGeom prst="rect">
            <a:avLst/>
          </a:prstGeom>
        </p:spPr>
      </p:pic>
      <p:sp>
        <p:nvSpPr>
          <p:cNvPr id="61" name="Shape 42"/>
          <p:cNvSpPr/>
          <p:nvPr/>
        </p:nvSpPr>
        <p:spPr>
          <a:xfrm>
            <a:off x="761695" y="661477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2" name="Text 43"/>
          <p:cNvSpPr txBox="1"/>
          <p:nvPr/>
        </p:nvSpPr>
        <p:spPr>
          <a:xfrm>
            <a:off x="914400" y="6577279"/>
            <a:ext cx="4389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第35页</a:t>
            </a:r>
            <a:endParaRPr lang="en-US" sz="900" dirty="0"/>
          </a:p>
        </p:txBody>
      </p:sp>
      <p:sp>
        <p:nvSpPr>
          <p:cNvPr id="63" name="Text 44"/>
          <p:cNvSpPr txBox="1"/>
          <p:nvPr/>
        </p:nvSpPr>
        <p:spPr>
          <a:xfrm>
            <a:off x="9741103" y="6577279"/>
            <a:ext cx="10104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预计用时：15分钟</a:t>
            </a:r>
            <a:endParaRPr lang="en-US" sz="900" dirty="0"/>
          </a:p>
        </p:txBody>
      </p:sp>
      <p:sp>
        <p:nvSpPr>
          <p:cNvPr id="64" name="Text 45"/>
          <p:cNvSpPr txBox="1"/>
          <p:nvPr/>
        </p:nvSpPr>
        <p:spPr>
          <a:xfrm>
            <a:off x="10896905" y="6553505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533095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52805" y="457200"/>
            <a:ext cx="19339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COACHING SUPPORT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764878" y="476402"/>
            <a:ext cx="166878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AI合伙人训练营 · 第三课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83850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教练陪跑——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推动力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761695" y="1104595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在关键节点推你一把，帮你把认知转化为行动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t="-3" b="-3"/>
          <a:stretch>
            <a:fillRect/>
          </a:stretch>
        </p:blipFill>
        <p:spPr>
          <a:xfrm>
            <a:off x="761695" y="1561795"/>
            <a:ext cx="10668305" cy="4219956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1152144" y="1952244"/>
            <a:ext cx="3143707" cy="2095805"/>
          </a:xfrm>
          <a:prstGeom prst="roundRect">
            <a:avLst>
              <a:gd name="adj" fmla="val 6346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1390802" y="2190902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rcRect l="-1064" r="-1064"/>
          <a:stretch>
            <a:fillRect/>
          </a:stretch>
        </p:blipFill>
        <p:spPr>
          <a:xfrm>
            <a:off x="1490472" y="2314346"/>
            <a:ext cx="219456" cy="171907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1962302" y="2190902"/>
            <a:ext cx="215066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专属小群贴身陪伴</a:t>
            </a:r>
            <a:endParaRPr lang="en-US" sz="1200" dirty="0"/>
          </a:p>
        </p:txBody>
      </p:sp>
      <p:sp>
        <p:nvSpPr>
          <p:cNvPr id="17" name="Text 11"/>
          <p:cNvSpPr txBox="1"/>
          <p:nvPr/>
        </p:nvSpPr>
        <p:spPr>
          <a:xfrm>
            <a:off x="1962302" y="2457907"/>
            <a:ext cx="215066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有问题随时问，有人盯着你做</a:t>
            </a:r>
            <a:endParaRPr lang="en-US" sz="1200" dirty="0"/>
          </a:p>
        </p:txBody>
      </p:sp>
      <p:sp>
        <p:nvSpPr>
          <p:cNvPr id="18" name="Text 12"/>
          <p:cNvSpPr txBox="1"/>
          <p:nvPr/>
        </p:nvSpPr>
        <p:spPr>
          <a:xfrm>
            <a:off x="1390802" y="2838298"/>
            <a:ext cx="2743200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建立专属小群，提供贴身陪伴服务，随时解答你的疑问，确保你持续行动不中断。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4524451" y="1952244"/>
            <a:ext cx="3143707" cy="2095805"/>
          </a:xfrm>
          <a:prstGeom prst="roundRect">
            <a:avLst>
              <a:gd name="adj" fmla="val 6346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4762195" y="2190902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86554" y="2314346"/>
            <a:ext cx="171907" cy="171907"/>
          </a:xfrm>
          <a:prstGeom prst="rect">
            <a:avLst/>
          </a:prstGeom>
        </p:spPr>
      </p:pic>
      <p:sp>
        <p:nvSpPr>
          <p:cNvPr id="22" name="Text 15"/>
          <p:cNvSpPr txBox="1"/>
          <p:nvPr/>
        </p:nvSpPr>
        <p:spPr>
          <a:xfrm>
            <a:off x="5333695" y="2190902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财富内参会</a:t>
            </a:r>
            <a:endParaRPr lang="en-US" sz="1200" dirty="0"/>
          </a:p>
        </p:txBody>
      </p:sp>
      <p:sp>
        <p:nvSpPr>
          <p:cNvPr id="23" name="Text 16"/>
          <p:cNvSpPr txBox="1"/>
          <p:nvPr/>
        </p:nvSpPr>
        <p:spPr>
          <a:xfrm>
            <a:off x="5333695" y="2457907"/>
            <a:ext cx="21717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每月深度复盘，看见自己的进步</a:t>
            </a:r>
            <a:endParaRPr lang="en-US" sz="1200" dirty="0"/>
          </a:p>
        </p:txBody>
      </p:sp>
      <p:sp>
        <p:nvSpPr>
          <p:cNvPr id="24" name="Text 17"/>
          <p:cNvSpPr txBox="1"/>
          <p:nvPr/>
        </p:nvSpPr>
        <p:spPr>
          <a:xfrm>
            <a:off x="4762195" y="3066898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每月组织财富内参会，深度复盘你的投资行为，清晰看见自己的进步轨迹。</a:t>
            </a:r>
            <a:endParaRPr lang="en-US" sz="1200" dirty="0"/>
          </a:p>
        </p:txBody>
      </p:sp>
      <p:sp>
        <p:nvSpPr>
          <p:cNvPr id="25" name="Shape 18"/>
          <p:cNvSpPr/>
          <p:nvPr/>
        </p:nvSpPr>
        <p:spPr>
          <a:xfrm>
            <a:off x="7895844" y="1952244"/>
            <a:ext cx="3143707" cy="2095805"/>
          </a:xfrm>
          <a:prstGeom prst="roundRect">
            <a:avLst>
              <a:gd name="adj" fmla="val 6346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6" name="Shape 19"/>
          <p:cNvSpPr/>
          <p:nvPr/>
        </p:nvSpPr>
        <p:spPr>
          <a:xfrm>
            <a:off x="8134502" y="2190902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6"/>
          <a:srcRect t="-842" b="-842"/>
          <a:stretch>
            <a:fillRect/>
          </a:stretch>
        </p:blipFill>
        <p:spPr>
          <a:xfrm>
            <a:off x="8248802" y="2314346"/>
            <a:ext cx="190195" cy="171907"/>
          </a:xfrm>
          <a:prstGeom prst="rect">
            <a:avLst/>
          </a:prstGeom>
        </p:spPr>
      </p:pic>
      <p:sp>
        <p:nvSpPr>
          <p:cNvPr id="28" name="Text 20"/>
          <p:cNvSpPr txBox="1"/>
          <p:nvPr/>
        </p:nvSpPr>
        <p:spPr>
          <a:xfrm>
            <a:off x="8706002" y="2190902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关键时刻指点</a:t>
            </a:r>
            <a:endParaRPr lang="en-US" sz="1200" dirty="0"/>
          </a:p>
        </p:txBody>
      </p:sp>
      <p:sp>
        <p:nvSpPr>
          <p:cNvPr id="29" name="Text 21"/>
          <p:cNvSpPr txBox="1"/>
          <p:nvPr/>
        </p:nvSpPr>
        <p:spPr>
          <a:xfrm>
            <a:off x="8706002" y="2457907"/>
            <a:ext cx="21717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市场波动时，有人帮你稳住心态</a:t>
            </a:r>
            <a:endParaRPr lang="en-US" sz="1200" dirty="0"/>
          </a:p>
        </p:txBody>
      </p:sp>
      <p:sp>
        <p:nvSpPr>
          <p:cNvPr id="30" name="Text 22"/>
          <p:cNvSpPr txBox="1"/>
          <p:nvPr/>
        </p:nvSpPr>
        <p:spPr>
          <a:xfrm>
            <a:off x="8134502" y="3066898"/>
            <a:ext cx="2743200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在市场波动等关键时刻，提供及时的心理支持和专业指导，帮你稳住心态，保持定力。</a:t>
            </a:r>
            <a:endParaRPr lang="en-US" sz="1200" dirty="0"/>
          </a:p>
        </p:txBody>
      </p:sp>
      <p:sp>
        <p:nvSpPr>
          <p:cNvPr id="31" name="Shape 23"/>
          <p:cNvSpPr/>
          <p:nvPr/>
        </p:nvSpPr>
        <p:spPr>
          <a:xfrm>
            <a:off x="1152144" y="4419295"/>
            <a:ext cx="9887407" cy="972007"/>
          </a:xfrm>
          <a:prstGeom prst="roundRect">
            <a:avLst>
              <a:gd name="adj" fmla="val 29513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32" name="Shape 24"/>
          <p:cNvSpPr/>
          <p:nvPr/>
        </p:nvSpPr>
        <p:spPr>
          <a:xfrm>
            <a:off x="1390802" y="4677156"/>
            <a:ext cx="457200" cy="457200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3507" y="4828946"/>
            <a:ext cx="152705" cy="152705"/>
          </a:xfrm>
          <a:prstGeom prst="rect">
            <a:avLst/>
          </a:prstGeom>
        </p:spPr>
      </p:pic>
      <p:sp>
        <p:nvSpPr>
          <p:cNvPr id="34" name="Text 25"/>
          <p:cNvSpPr txBox="1"/>
          <p:nvPr/>
        </p:nvSpPr>
        <p:spPr>
          <a:xfrm>
            <a:off x="2000707" y="4657954"/>
            <a:ext cx="35533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核心价值：在关键节点推你一把</a:t>
            </a:r>
            <a:endParaRPr lang="en-US" sz="1200" dirty="0"/>
          </a:p>
        </p:txBody>
      </p:sp>
      <p:sp>
        <p:nvSpPr>
          <p:cNvPr id="35" name="Text 26"/>
          <p:cNvSpPr txBox="1"/>
          <p:nvPr/>
        </p:nvSpPr>
        <p:spPr>
          <a:xfrm>
            <a:off x="2000707" y="4924044"/>
            <a:ext cx="35533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帮你把认知转化为行动，实现从知道到做到的跨越</a:t>
            </a:r>
            <a:endParaRPr lang="en-US" sz="1200" dirty="0"/>
          </a:p>
        </p:txBody>
      </p:sp>
      <p:sp>
        <p:nvSpPr>
          <p:cNvPr id="36" name="Text 27"/>
          <p:cNvSpPr txBox="1"/>
          <p:nvPr/>
        </p:nvSpPr>
        <p:spPr>
          <a:xfrm>
            <a:off x="9963150" y="4677410"/>
            <a:ext cx="84836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365</a:t>
            </a:r>
            <a:r>
              <a:rPr lang="zh-CN" alt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天</a:t>
            </a:r>
            <a:endParaRPr lang="zh-CN" altLang="en-US" sz="1200" b="1" dirty="0">
              <a:solidFill>
                <a:srgbClr val="2563EB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37" name="Text 28"/>
          <p:cNvSpPr txBox="1"/>
          <p:nvPr/>
        </p:nvSpPr>
        <p:spPr>
          <a:xfrm>
            <a:off x="9963302" y="4905756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zh-CN" alt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持续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支持</a:t>
            </a:r>
            <a:endParaRPr lang="en-US" sz="1200" dirty="0"/>
          </a:p>
        </p:txBody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8"/>
          <a:srcRect t="-204" b="-204"/>
          <a:stretch>
            <a:fillRect/>
          </a:stretch>
        </p:blipFill>
        <p:spPr>
          <a:xfrm>
            <a:off x="771754" y="1571854"/>
            <a:ext cx="75895" cy="4200754"/>
          </a:xfrm>
          <a:prstGeom prst="rect">
            <a:avLst/>
          </a:prstGeom>
        </p:spPr>
      </p:pic>
      <p:sp>
        <p:nvSpPr>
          <p:cNvPr id="39" name="Shape 29"/>
          <p:cNvSpPr/>
          <p:nvPr/>
        </p:nvSpPr>
        <p:spPr>
          <a:xfrm>
            <a:off x="761695" y="641543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0" name="Text 30"/>
          <p:cNvSpPr txBox="1"/>
          <p:nvPr/>
        </p:nvSpPr>
        <p:spPr>
          <a:xfrm>
            <a:off x="914400" y="6377026"/>
            <a:ext cx="4389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第36页</a:t>
            </a:r>
            <a:endParaRPr lang="en-US" sz="900" dirty="0"/>
          </a:p>
        </p:txBody>
      </p:sp>
      <p:sp>
        <p:nvSpPr>
          <p:cNvPr id="41" name="Text 31"/>
          <p:cNvSpPr txBox="1"/>
          <p:nvPr/>
        </p:nvSpPr>
        <p:spPr>
          <a:xfrm>
            <a:off x="9741103" y="6377026"/>
            <a:ext cx="10104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预计用时：60分钟</a:t>
            </a:r>
            <a:endParaRPr lang="en-US" sz="900" dirty="0"/>
          </a:p>
        </p:txBody>
      </p:sp>
      <p:sp>
        <p:nvSpPr>
          <p:cNvPr id="42" name="Text 32"/>
          <p:cNvSpPr txBox="1"/>
          <p:nvPr/>
        </p:nvSpPr>
        <p:spPr>
          <a:xfrm>
            <a:off x="10896905" y="6353251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0F0F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60000"/>
          </a:blip>
          <a:srcRect/>
          <a:stretch>
            <a:fillRect/>
          </a:stretch>
        </p:blipFill>
        <p:spPr>
          <a:xfrm>
            <a:off x="8382305" y="0"/>
            <a:ext cx="3810305" cy="38103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0" y="3047695"/>
            <a:ext cx="3810305" cy="38103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2285086" y="699516"/>
            <a:ext cx="7625182" cy="11814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300" b="1" kern="0" spc="-33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AI可以分析信息，但它无法帮你构建一套</a:t>
            </a:r>
            <a:endParaRPr lang="en-US" sz="3300" dirty="0"/>
          </a:p>
          <a:p>
            <a:pPr marL="0" indent="0" algn="ctr">
              <a:buNone/>
            </a:pPr>
            <a:r>
              <a:rPr lang="en-US" sz="3300" b="1" kern="0" spc="-33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"完整的管理认知和情绪的系统"</a:t>
            </a:r>
            <a:endParaRPr lang="en-US" sz="3300" dirty="0"/>
          </a:p>
        </p:txBody>
      </p:sp>
      <p:sp>
        <p:nvSpPr>
          <p:cNvPr id="7" name="Text 3"/>
          <p:cNvSpPr txBox="1"/>
          <p:nvPr/>
        </p:nvSpPr>
        <p:spPr>
          <a:xfrm>
            <a:off x="3715207" y="2101291"/>
            <a:ext cx="47631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这是私董会能做到的，也是真正的竞争力所在</a:t>
            </a:r>
            <a:endParaRPr lang="en-US" sz="18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rcRect t="-11" b="-11"/>
          <a:stretch>
            <a:fillRect/>
          </a:stretch>
        </p:blipFill>
        <p:spPr>
          <a:xfrm>
            <a:off x="1218895" y="2977286"/>
            <a:ext cx="3047695" cy="2667305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2438705" y="3291840"/>
            <a:ext cx="609905" cy="609905"/>
          </a:xfrm>
          <a:prstGeom prst="roundRect">
            <a:avLst>
              <a:gd name="adj" fmla="val 65592"/>
            </a:avLst>
          </a:prstGeom>
          <a:solidFill>
            <a:srgbClr val="E0F2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9698" y="3462833"/>
            <a:ext cx="267005" cy="267005"/>
          </a:xfrm>
          <a:prstGeom prst="rect">
            <a:avLst/>
          </a:prstGeom>
        </p:spPr>
      </p:pic>
      <p:sp>
        <p:nvSpPr>
          <p:cNvPr id="11" name="Text 5"/>
          <p:cNvSpPr txBox="1"/>
          <p:nvPr/>
        </p:nvSpPr>
        <p:spPr>
          <a:xfrm>
            <a:off x="2229307" y="4091940"/>
            <a:ext cx="1028700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系统的认知</a:t>
            </a:r>
            <a:endParaRPr lang="en-US" sz="1500" dirty="0"/>
          </a:p>
        </p:txBody>
      </p:sp>
      <p:sp>
        <p:nvSpPr>
          <p:cNvPr id="12" name="Text 6"/>
          <p:cNvSpPr txBox="1"/>
          <p:nvPr/>
        </p:nvSpPr>
        <p:spPr>
          <a:xfrm>
            <a:off x="1419149" y="4491533"/>
            <a:ext cx="2648102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建立属于自己的投资哲学，而非依赖AI生成的建议</a:t>
            </a:r>
            <a:endParaRPr lang="en-US" sz="11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3"/>
          <a:srcRect t="-11" b="-11"/>
          <a:stretch>
            <a:fillRect/>
          </a:stretch>
        </p:blipFill>
        <p:spPr>
          <a:xfrm>
            <a:off x="4572000" y="2977286"/>
            <a:ext cx="3047695" cy="2667305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5790895" y="3291840"/>
            <a:ext cx="609905" cy="609905"/>
          </a:xfrm>
          <a:prstGeom prst="roundRect">
            <a:avLst>
              <a:gd name="adj" fmla="val 65592"/>
            </a:avLst>
          </a:prstGeom>
          <a:solidFill>
            <a:srgbClr val="F3E8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62802" y="3462833"/>
            <a:ext cx="267005" cy="267005"/>
          </a:xfrm>
          <a:prstGeom prst="rect">
            <a:avLst/>
          </a:prstGeom>
        </p:spPr>
      </p:pic>
      <p:sp>
        <p:nvSpPr>
          <p:cNvPr id="16" name="Text 8"/>
          <p:cNvSpPr txBox="1"/>
          <p:nvPr/>
        </p:nvSpPr>
        <p:spPr>
          <a:xfrm>
            <a:off x="5581498" y="4091940"/>
            <a:ext cx="1028700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情绪的稳定</a:t>
            </a:r>
            <a:endParaRPr lang="en-US" sz="1500" dirty="0"/>
          </a:p>
        </p:txBody>
      </p:sp>
      <p:sp>
        <p:nvSpPr>
          <p:cNvPr id="17" name="Text 9"/>
          <p:cNvSpPr txBox="1"/>
          <p:nvPr/>
        </p:nvSpPr>
        <p:spPr>
          <a:xfrm>
            <a:off x="4714646" y="4491533"/>
            <a:ext cx="276240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在市场波动时保持理性，管理恐惧与贪婪</a:t>
            </a:r>
            <a:endParaRPr lang="en-US" sz="11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3"/>
          <a:srcRect t="-11" b="-11"/>
          <a:stretch>
            <a:fillRect/>
          </a:stretch>
        </p:blipFill>
        <p:spPr>
          <a:xfrm>
            <a:off x="7925105" y="2977286"/>
            <a:ext cx="3047695" cy="2667305"/>
          </a:xfrm>
          <a:prstGeom prst="rect">
            <a:avLst/>
          </a:prstGeom>
        </p:spPr>
      </p:pic>
      <p:sp>
        <p:nvSpPr>
          <p:cNvPr id="19" name="Shape 10"/>
          <p:cNvSpPr/>
          <p:nvPr/>
        </p:nvSpPr>
        <p:spPr>
          <a:xfrm>
            <a:off x="9144000" y="3291840"/>
            <a:ext cx="609905" cy="609905"/>
          </a:xfrm>
          <a:prstGeom prst="roundRect">
            <a:avLst>
              <a:gd name="adj" fmla="val 65592"/>
            </a:avLst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82074" y="3462833"/>
            <a:ext cx="333756" cy="267005"/>
          </a:xfrm>
          <a:prstGeom prst="rect">
            <a:avLst/>
          </a:prstGeom>
        </p:spPr>
      </p:pic>
      <p:sp>
        <p:nvSpPr>
          <p:cNvPr id="21" name="Text 11"/>
          <p:cNvSpPr txBox="1"/>
          <p:nvPr/>
        </p:nvSpPr>
        <p:spPr>
          <a:xfrm>
            <a:off x="8934602" y="4091940"/>
            <a:ext cx="1028700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决策的担当</a:t>
            </a:r>
            <a:endParaRPr lang="en-US" sz="1500" dirty="0"/>
          </a:p>
        </p:txBody>
      </p:sp>
      <p:sp>
        <p:nvSpPr>
          <p:cNvPr id="22" name="Text 12"/>
          <p:cNvSpPr txBox="1"/>
          <p:nvPr/>
        </p:nvSpPr>
        <p:spPr>
          <a:xfrm>
            <a:off x="8067751" y="4491533"/>
            <a:ext cx="276240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替你承担决策后果，在关键时刻推你一把</a:t>
            </a:r>
            <a:endParaRPr lang="en-US" sz="1100" dirty="0"/>
          </a:p>
        </p:txBody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7"/>
          <a:srcRect t="-420" b="-420"/>
          <a:stretch>
            <a:fillRect/>
          </a:stretch>
        </p:blipFill>
        <p:spPr>
          <a:xfrm>
            <a:off x="5715000" y="6120994"/>
            <a:ext cx="761695" cy="38405"/>
          </a:xfrm>
          <a:prstGeom prst="rect">
            <a:avLst/>
          </a:prstGeom>
        </p:spPr>
      </p:pic>
      <p:sp>
        <p:nvSpPr>
          <p:cNvPr id="24" name="Text 13"/>
          <p:cNvSpPr txBox="1"/>
          <p:nvPr/>
        </p:nvSpPr>
        <p:spPr>
          <a:xfrm>
            <a:off x="11201400" y="6344107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572000" y="190195"/>
            <a:ext cx="9525305" cy="95253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286000" y="-381305"/>
            <a:ext cx="7638898" cy="7638898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t="-3" b="-3"/>
          <a:stretch>
            <a:fillRect/>
          </a:stretch>
        </p:blipFill>
        <p:spPr>
          <a:xfrm>
            <a:off x="761695" y="1714500"/>
            <a:ext cx="10687507" cy="4401007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61695" y="457200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4"/>
          <p:cNvSpPr txBox="1"/>
          <p:nvPr/>
        </p:nvSpPr>
        <p:spPr>
          <a:xfrm>
            <a:off x="952805" y="428854"/>
            <a:ext cx="1858061" cy="1335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9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INVESTMENT PORTFOLIO</a:t>
            </a:r>
            <a:endParaRPr lang="en-US" sz="900" dirty="0"/>
          </a:p>
        </p:txBody>
      </p:sp>
      <p:sp>
        <p:nvSpPr>
          <p:cNvPr id="10" name="Text 5"/>
          <p:cNvSpPr txBox="1"/>
          <p:nvPr/>
        </p:nvSpPr>
        <p:spPr>
          <a:xfrm>
            <a:off x="761695" y="761695"/>
            <a:ext cx="109728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kern="0" spc="-54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机会捕捉 —— </a:t>
            </a:r>
            <a:r>
              <a:rPr lang="en-US" sz="2700" b="1" kern="0" spc="-54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实践场</a:t>
            </a:r>
            <a:endParaRPr lang="en-US" sz="2700" dirty="0"/>
          </a:p>
        </p:txBody>
      </p:sp>
      <p:sp>
        <p:nvSpPr>
          <p:cNvPr id="11" name="Text 6"/>
          <p:cNvSpPr txBox="1"/>
          <p:nvPr/>
        </p:nvSpPr>
        <p:spPr>
          <a:xfrm>
            <a:off x="761695" y="1333195"/>
            <a:ext cx="1085850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六大投资组合，覆盖从低风险到高风险的不同需求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 t="-20" b="-20"/>
          <a:stretch>
            <a:fillRect/>
          </a:stretch>
        </p:blipFill>
        <p:spPr>
          <a:xfrm>
            <a:off x="761695" y="1714500"/>
            <a:ext cx="10668305" cy="543154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1067105" y="1880921"/>
            <a:ext cx="207843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组合名称</a:t>
            </a:r>
            <a:endParaRPr lang="en-US" sz="1100" dirty="0"/>
          </a:p>
        </p:txBody>
      </p:sp>
      <p:sp>
        <p:nvSpPr>
          <p:cNvPr id="14" name="Text 8"/>
          <p:cNvSpPr txBox="1"/>
          <p:nvPr/>
        </p:nvSpPr>
        <p:spPr>
          <a:xfrm>
            <a:off x="2982773" y="1880921"/>
            <a:ext cx="207843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定位</a:t>
            </a:r>
            <a:endParaRPr lang="en-US" sz="1100" dirty="0"/>
          </a:p>
        </p:txBody>
      </p:sp>
      <p:sp>
        <p:nvSpPr>
          <p:cNvPr id="15" name="Text 9"/>
          <p:cNvSpPr txBox="1"/>
          <p:nvPr/>
        </p:nvSpPr>
        <p:spPr>
          <a:xfrm>
            <a:off x="4898441" y="1880921"/>
            <a:ext cx="207843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成立以来年化</a:t>
            </a:r>
            <a:endParaRPr lang="en-US" sz="1100" dirty="0"/>
          </a:p>
        </p:txBody>
      </p:sp>
      <p:sp>
        <p:nvSpPr>
          <p:cNvPr id="16" name="Text 10"/>
          <p:cNvSpPr txBox="1"/>
          <p:nvPr/>
        </p:nvSpPr>
        <p:spPr>
          <a:xfrm>
            <a:off x="6814109" y="1880921"/>
            <a:ext cx="30678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适合资金</a:t>
            </a:r>
            <a:endParaRPr lang="en-US" sz="1100" dirty="0"/>
          </a:p>
        </p:txBody>
      </p:sp>
      <p:sp>
        <p:nvSpPr>
          <p:cNvPr id="17" name="Text 11"/>
          <p:cNvSpPr txBox="1"/>
          <p:nvPr/>
        </p:nvSpPr>
        <p:spPr>
          <a:xfrm>
            <a:off x="9688068" y="1880921"/>
            <a:ext cx="155356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4B556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风险等级</a:t>
            </a:r>
            <a:endParaRPr lang="en-US" sz="1100" dirty="0"/>
          </a:p>
        </p:txBody>
      </p:sp>
      <p:sp>
        <p:nvSpPr>
          <p:cNvPr id="18" name="Shape 12"/>
          <p:cNvSpPr/>
          <p:nvPr/>
        </p:nvSpPr>
        <p:spPr>
          <a:xfrm>
            <a:off x="761695" y="2895905"/>
            <a:ext cx="10668305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19" name="Text 13"/>
          <p:cNvSpPr txBox="1"/>
          <p:nvPr/>
        </p:nvSpPr>
        <p:spPr>
          <a:xfrm>
            <a:off x="1067105" y="2449678"/>
            <a:ext cx="207843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小确幸计划</a:t>
            </a:r>
            <a:endParaRPr lang="en-US" sz="1300" dirty="0"/>
          </a:p>
        </p:txBody>
      </p:sp>
      <p:sp>
        <p:nvSpPr>
          <p:cNvPr id="20" name="Text 14"/>
          <p:cNvSpPr txBox="1"/>
          <p:nvPr/>
        </p:nvSpPr>
        <p:spPr>
          <a:xfrm>
            <a:off x="2982773" y="2458822"/>
            <a:ext cx="207843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稳钱策略</a:t>
            </a:r>
            <a:endParaRPr lang="en-US" sz="1200" dirty="0"/>
          </a:p>
        </p:txBody>
      </p:sp>
      <p:sp>
        <p:nvSpPr>
          <p:cNvPr id="21" name="Text 15"/>
          <p:cNvSpPr txBox="1"/>
          <p:nvPr/>
        </p:nvSpPr>
        <p:spPr>
          <a:xfrm>
            <a:off x="4898441" y="2463394"/>
            <a:ext cx="200162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1.72%</a:t>
            </a:r>
            <a:endParaRPr lang="en-US" sz="1500" dirty="0"/>
          </a:p>
        </p:txBody>
      </p:sp>
      <p:sp>
        <p:nvSpPr>
          <p:cNvPr id="22" name="Text 16"/>
          <p:cNvSpPr txBox="1"/>
          <p:nvPr/>
        </p:nvSpPr>
        <p:spPr>
          <a:xfrm>
            <a:off x="6814109" y="2458822"/>
            <a:ext cx="3067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1-3年内要用的钱</a:t>
            </a:r>
            <a:endParaRPr lang="en-US" sz="1200" dirty="0"/>
          </a:p>
        </p:txBody>
      </p:sp>
      <p:sp>
        <p:nvSpPr>
          <p:cNvPr id="23" name="Shape 17"/>
          <p:cNvSpPr/>
          <p:nvPr/>
        </p:nvSpPr>
        <p:spPr>
          <a:xfrm>
            <a:off x="761695" y="3536899"/>
            <a:ext cx="10668305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24" name="Text 18"/>
          <p:cNvSpPr txBox="1"/>
          <p:nvPr/>
        </p:nvSpPr>
        <p:spPr>
          <a:xfrm>
            <a:off x="1067105" y="3090672"/>
            <a:ext cx="207843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十年养基</a:t>
            </a:r>
            <a:endParaRPr lang="en-US" sz="1300" dirty="0"/>
          </a:p>
        </p:txBody>
      </p:sp>
      <p:sp>
        <p:nvSpPr>
          <p:cNvPr id="25" name="Text 19"/>
          <p:cNvSpPr txBox="1"/>
          <p:nvPr/>
        </p:nvSpPr>
        <p:spPr>
          <a:xfrm>
            <a:off x="2982773" y="3100730"/>
            <a:ext cx="207843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指数定投</a:t>
            </a:r>
            <a:endParaRPr lang="en-US" sz="1200" dirty="0"/>
          </a:p>
        </p:txBody>
      </p:sp>
      <p:sp>
        <p:nvSpPr>
          <p:cNvPr id="26" name="Text 20"/>
          <p:cNvSpPr txBox="1"/>
          <p:nvPr/>
        </p:nvSpPr>
        <p:spPr>
          <a:xfrm>
            <a:off x="4898441" y="3105302"/>
            <a:ext cx="200162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6.04%</a:t>
            </a:r>
            <a:endParaRPr lang="en-US" sz="1500" dirty="0"/>
          </a:p>
        </p:txBody>
      </p:sp>
      <p:sp>
        <p:nvSpPr>
          <p:cNvPr id="27" name="Text 21"/>
          <p:cNvSpPr txBox="1"/>
          <p:nvPr/>
        </p:nvSpPr>
        <p:spPr>
          <a:xfrm>
            <a:off x="6814109" y="3100730"/>
            <a:ext cx="3067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每月结余，长期复利</a:t>
            </a:r>
            <a:endParaRPr lang="en-US" sz="1200" dirty="0"/>
          </a:p>
        </p:txBody>
      </p:sp>
      <p:sp>
        <p:nvSpPr>
          <p:cNvPr id="28" name="Shape 22"/>
          <p:cNvSpPr/>
          <p:nvPr/>
        </p:nvSpPr>
        <p:spPr>
          <a:xfrm>
            <a:off x="761695" y="4178808"/>
            <a:ext cx="10668305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29" name="Text 23"/>
          <p:cNvSpPr txBox="1"/>
          <p:nvPr/>
        </p:nvSpPr>
        <p:spPr>
          <a:xfrm>
            <a:off x="1067105" y="3732581"/>
            <a:ext cx="207843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马拉松健将</a:t>
            </a:r>
            <a:endParaRPr lang="en-US" sz="1300" dirty="0"/>
          </a:p>
        </p:txBody>
      </p:sp>
      <p:sp>
        <p:nvSpPr>
          <p:cNvPr id="30" name="Text 24"/>
          <p:cNvSpPr txBox="1"/>
          <p:nvPr/>
        </p:nvSpPr>
        <p:spPr>
          <a:xfrm>
            <a:off x="2982773" y="3741725"/>
            <a:ext cx="207843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主动基金</a:t>
            </a:r>
            <a:endParaRPr lang="en-US" sz="1200" dirty="0"/>
          </a:p>
        </p:txBody>
      </p:sp>
      <p:sp>
        <p:nvSpPr>
          <p:cNvPr id="31" name="Text 25"/>
          <p:cNvSpPr txBox="1"/>
          <p:nvPr/>
        </p:nvSpPr>
        <p:spPr>
          <a:xfrm>
            <a:off x="4898441" y="3746297"/>
            <a:ext cx="200162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D9770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4.08%</a:t>
            </a:r>
            <a:endParaRPr lang="en-US" sz="1500" dirty="0"/>
          </a:p>
        </p:txBody>
      </p:sp>
      <p:sp>
        <p:nvSpPr>
          <p:cNvPr id="32" name="Text 26"/>
          <p:cNvSpPr txBox="1"/>
          <p:nvPr/>
        </p:nvSpPr>
        <p:spPr>
          <a:xfrm>
            <a:off x="6814109" y="3741725"/>
            <a:ext cx="3067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承担波动，追求超额</a:t>
            </a:r>
            <a:endParaRPr lang="en-US" sz="1200" dirty="0"/>
          </a:p>
        </p:txBody>
      </p:sp>
      <p:sp>
        <p:nvSpPr>
          <p:cNvPr id="33" name="Shape 27"/>
          <p:cNvSpPr/>
          <p:nvPr/>
        </p:nvSpPr>
        <p:spPr>
          <a:xfrm>
            <a:off x="761695" y="4819802"/>
            <a:ext cx="10668305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34" name="Text 28"/>
          <p:cNvSpPr txBox="1"/>
          <p:nvPr/>
        </p:nvSpPr>
        <p:spPr>
          <a:xfrm>
            <a:off x="1067105" y="4373575"/>
            <a:ext cx="207843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磐石计划</a:t>
            </a:r>
            <a:endParaRPr lang="en-US" sz="1300" dirty="0"/>
          </a:p>
        </p:txBody>
      </p:sp>
      <p:sp>
        <p:nvSpPr>
          <p:cNvPr id="35" name="Text 29"/>
          <p:cNvSpPr txBox="1"/>
          <p:nvPr/>
        </p:nvSpPr>
        <p:spPr>
          <a:xfrm>
            <a:off x="2982773" y="4382719"/>
            <a:ext cx="207843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全球配置</a:t>
            </a:r>
            <a:endParaRPr lang="en-US" sz="1200" dirty="0"/>
          </a:p>
        </p:txBody>
      </p:sp>
      <p:sp>
        <p:nvSpPr>
          <p:cNvPr id="36" name="Text 30"/>
          <p:cNvSpPr txBox="1"/>
          <p:nvPr/>
        </p:nvSpPr>
        <p:spPr>
          <a:xfrm>
            <a:off x="4898441" y="4388206"/>
            <a:ext cx="200162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7C3AE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12.46%</a:t>
            </a:r>
            <a:endParaRPr lang="en-US" sz="1500" dirty="0"/>
          </a:p>
        </p:txBody>
      </p:sp>
      <p:sp>
        <p:nvSpPr>
          <p:cNvPr id="37" name="Text 31"/>
          <p:cNvSpPr txBox="1"/>
          <p:nvPr/>
        </p:nvSpPr>
        <p:spPr>
          <a:xfrm>
            <a:off x="6814109" y="4382719"/>
            <a:ext cx="3067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有海外账户，资金充足</a:t>
            </a:r>
            <a:endParaRPr lang="en-US" sz="1200" dirty="0"/>
          </a:p>
        </p:txBody>
      </p:sp>
      <p:sp>
        <p:nvSpPr>
          <p:cNvPr id="38" name="Shape 32"/>
          <p:cNvSpPr/>
          <p:nvPr/>
        </p:nvSpPr>
        <p:spPr>
          <a:xfrm>
            <a:off x="761695" y="5460797"/>
            <a:ext cx="10668305" cy="9144"/>
          </a:xfrm>
          <a:prstGeom prst="rect">
            <a:avLst/>
          </a:prstGeom>
          <a:solidFill>
            <a:srgbClr val="F3F4F6"/>
          </a:solidFill>
          <a:ln w="12700">
            <a:solidFill>
              <a:srgbClr val="F3F4F6">
                <a:alpha val="0"/>
              </a:srgbClr>
            </a:solidFill>
            <a:prstDash val="solid"/>
          </a:ln>
        </p:spPr>
      </p:sp>
      <p:sp>
        <p:nvSpPr>
          <p:cNvPr id="39" name="Text 33"/>
          <p:cNvSpPr txBox="1"/>
          <p:nvPr/>
        </p:nvSpPr>
        <p:spPr>
          <a:xfrm>
            <a:off x="1067105" y="5014570"/>
            <a:ext cx="207843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松柏计划</a:t>
            </a:r>
            <a:endParaRPr lang="en-US" sz="1300" dirty="0"/>
          </a:p>
        </p:txBody>
      </p:sp>
      <p:sp>
        <p:nvSpPr>
          <p:cNvPr id="40" name="Text 34"/>
          <p:cNvSpPr txBox="1"/>
          <p:nvPr/>
        </p:nvSpPr>
        <p:spPr>
          <a:xfrm>
            <a:off x="2982773" y="5024628"/>
            <a:ext cx="207843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境内全球配置</a:t>
            </a:r>
            <a:endParaRPr lang="en-US" sz="1200" dirty="0"/>
          </a:p>
        </p:txBody>
      </p:sp>
      <p:sp>
        <p:nvSpPr>
          <p:cNvPr id="41" name="Text 35"/>
          <p:cNvSpPr txBox="1"/>
          <p:nvPr/>
        </p:nvSpPr>
        <p:spPr>
          <a:xfrm>
            <a:off x="4898441" y="5029200"/>
            <a:ext cx="200162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31.24%*</a:t>
            </a:r>
            <a:endParaRPr lang="en-US" sz="1500" dirty="0"/>
          </a:p>
        </p:txBody>
      </p:sp>
      <p:sp>
        <p:nvSpPr>
          <p:cNvPr id="42" name="Text 36"/>
          <p:cNvSpPr txBox="1"/>
          <p:nvPr/>
        </p:nvSpPr>
        <p:spPr>
          <a:xfrm>
            <a:off x="6814109" y="5024628"/>
            <a:ext cx="3067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有存款，想做系统配置</a:t>
            </a:r>
            <a:endParaRPr lang="en-US" sz="1200" dirty="0"/>
          </a:p>
        </p:txBody>
      </p:sp>
      <p:sp>
        <p:nvSpPr>
          <p:cNvPr id="43" name="Text 37"/>
          <p:cNvSpPr txBox="1"/>
          <p:nvPr/>
        </p:nvSpPr>
        <p:spPr>
          <a:xfrm>
            <a:off x="1067105" y="5656478"/>
            <a:ext cx="207843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方舟计划</a:t>
            </a:r>
            <a:endParaRPr lang="en-US" sz="1300" dirty="0"/>
          </a:p>
        </p:txBody>
      </p:sp>
      <p:sp>
        <p:nvSpPr>
          <p:cNvPr id="44" name="Text 38"/>
          <p:cNvSpPr txBox="1"/>
          <p:nvPr/>
        </p:nvSpPr>
        <p:spPr>
          <a:xfrm>
            <a:off x="2982773" y="5665622"/>
            <a:ext cx="207843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区块链等前沿</a:t>
            </a:r>
            <a:endParaRPr lang="en-US" sz="1200" dirty="0"/>
          </a:p>
        </p:txBody>
      </p:sp>
      <p:sp>
        <p:nvSpPr>
          <p:cNvPr id="45" name="Text 39"/>
          <p:cNvSpPr txBox="1"/>
          <p:nvPr/>
        </p:nvSpPr>
        <p:spPr>
          <a:xfrm>
            <a:off x="4898441" y="5670194"/>
            <a:ext cx="200162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—</a:t>
            </a:r>
            <a:endParaRPr lang="en-US" sz="1500" dirty="0"/>
          </a:p>
        </p:txBody>
      </p:sp>
      <p:sp>
        <p:nvSpPr>
          <p:cNvPr id="46" name="Text 40"/>
          <p:cNvSpPr txBox="1"/>
          <p:nvPr/>
        </p:nvSpPr>
        <p:spPr>
          <a:xfrm>
            <a:off x="6814109" y="5665622"/>
            <a:ext cx="3067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有经验，能承受高波动</a:t>
            </a:r>
            <a:endParaRPr lang="en-US" sz="1200" dirty="0"/>
          </a:p>
        </p:txBody>
      </p:sp>
      <p:sp>
        <p:nvSpPr>
          <p:cNvPr id="47" name="Shape 41"/>
          <p:cNvSpPr/>
          <p:nvPr/>
        </p:nvSpPr>
        <p:spPr>
          <a:xfrm>
            <a:off x="9688068" y="2473452"/>
            <a:ext cx="647395" cy="219456"/>
          </a:xfrm>
          <a:prstGeom prst="roundRect">
            <a:avLst>
              <a:gd name="adj" fmla="val 416667"/>
            </a:avLst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8" name="Text 42"/>
          <p:cNvSpPr/>
          <p:nvPr/>
        </p:nvSpPr>
        <p:spPr>
          <a:xfrm>
            <a:off x="9659722" y="2473452"/>
            <a:ext cx="7050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38100" rIns="139700" bIns="3810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低风险</a:t>
            </a:r>
            <a:endParaRPr lang="en-US" sz="900" dirty="0"/>
          </a:p>
        </p:txBody>
      </p:sp>
      <p:sp>
        <p:nvSpPr>
          <p:cNvPr id="49" name="Shape 43"/>
          <p:cNvSpPr/>
          <p:nvPr/>
        </p:nvSpPr>
        <p:spPr>
          <a:xfrm>
            <a:off x="9688068" y="3114446"/>
            <a:ext cx="647395" cy="219456"/>
          </a:xfrm>
          <a:prstGeom prst="roundRect">
            <a:avLst>
              <a:gd name="adj" fmla="val 416667"/>
            </a:avLst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0" name="Text 44"/>
          <p:cNvSpPr/>
          <p:nvPr/>
        </p:nvSpPr>
        <p:spPr>
          <a:xfrm>
            <a:off x="9659722" y="3114446"/>
            <a:ext cx="7050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38100" rIns="139700" bIns="3810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低风险</a:t>
            </a:r>
            <a:endParaRPr lang="en-US" sz="900" dirty="0"/>
          </a:p>
        </p:txBody>
      </p:sp>
      <p:sp>
        <p:nvSpPr>
          <p:cNvPr id="51" name="Shape 45"/>
          <p:cNvSpPr/>
          <p:nvPr/>
        </p:nvSpPr>
        <p:spPr>
          <a:xfrm>
            <a:off x="9688068" y="3756355"/>
            <a:ext cx="647395" cy="219456"/>
          </a:xfrm>
          <a:prstGeom prst="roundRect">
            <a:avLst>
              <a:gd name="adj" fmla="val 416667"/>
            </a:avLst>
          </a:prstGeom>
          <a:solidFill>
            <a:srgbClr val="FEF3C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6"/>
          <p:cNvSpPr/>
          <p:nvPr/>
        </p:nvSpPr>
        <p:spPr>
          <a:xfrm>
            <a:off x="9659722" y="3756355"/>
            <a:ext cx="7050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38100" rIns="139700" bIns="3810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D9770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中风险</a:t>
            </a:r>
            <a:endParaRPr lang="en-US" sz="900" dirty="0"/>
          </a:p>
        </p:txBody>
      </p:sp>
      <p:sp>
        <p:nvSpPr>
          <p:cNvPr id="53" name="Shape 47"/>
          <p:cNvSpPr/>
          <p:nvPr/>
        </p:nvSpPr>
        <p:spPr>
          <a:xfrm>
            <a:off x="9688068" y="4397350"/>
            <a:ext cx="647395" cy="219456"/>
          </a:xfrm>
          <a:prstGeom prst="roundRect">
            <a:avLst>
              <a:gd name="adj" fmla="val 416667"/>
            </a:avLst>
          </a:prstGeom>
          <a:solidFill>
            <a:srgbClr val="EDE9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4" name="Text 48"/>
          <p:cNvSpPr/>
          <p:nvPr/>
        </p:nvSpPr>
        <p:spPr>
          <a:xfrm>
            <a:off x="9659722" y="4397350"/>
            <a:ext cx="7050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38100" rIns="139700" bIns="3810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7C3AE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中风险</a:t>
            </a:r>
            <a:endParaRPr lang="en-US" sz="900" dirty="0"/>
          </a:p>
        </p:txBody>
      </p:sp>
      <p:sp>
        <p:nvSpPr>
          <p:cNvPr id="55" name="Shape 49"/>
          <p:cNvSpPr/>
          <p:nvPr/>
        </p:nvSpPr>
        <p:spPr>
          <a:xfrm>
            <a:off x="9688068" y="5038344"/>
            <a:ext cx="647395" cy="219456"/>
          </a:xfrm>
          <a:prstGeom prst="roundRect">
            <a:avLst>
              <a:gd name="adj" fmla="val 416667"/>
            </a:avLst>
          </a:prstGeom>
          <a:solidFill>
            <a:srgbClr val="E0E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6" name="Text 50"/>
          <p:cNvSpPr/>
          <p:nvPr/>
        </p:nvSpPr>
        <p:spPr>
          <a:xfrm>
            <a:off x="9659722" y="5038344"/>
            <a:ext cx="7050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38100" rIns="139700" bIns="38100" rtlCol="0" anchor="ctr"/>
          <a:lstStyle/>
          <a:p>
            <a:pPr marL="0" indent="0" algn="ctr">
              <a:buNone/>
            </a:pPr>
            <a:r>
              <a:rPr lang="zh-CN" altLang="en-US" sz="900" b="1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中</a:t>
            </a:r>
            <a:r>
              <a:rPr lang="en-US" sz="900" b="1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风险</a:t>
            </a:r>
            <a:endParaRPr lang="en-US" sz="900" dirty="0"/>
          </a:p>
        </p:txBody>
      </p:sp>
      <p:sp>
        <p:nvSpPr>
          <p:cNvPr id="57" name="Shape 51"/>
          <p:cNvSpPr/>
          <p:nvPr/>
        </p:nvSpPr>
        <p:spPr>
          <a:xfrm>
            <a:off x="9688068" y="5680253"/>
            <a:ext cx="647395" cy="219456"/>
          </a:xfrm>
          <a:prstGeom prst="roundRect">
            <a:avLst>
              <a:gd name="adj" fmla="val 416667"/>
            </a:avLst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8" name="Text 52"/>
          <p:cNvSpPr/>
          <p:nvPr/>
        </p:nvSpPr>
        <p:spPr>
          <a:xfrm>
            <a:off x="9659722" y="5680253"/>
            <a:ext cx="705002" cy="21945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139700" tIns="38100" rIns="139700" bIns="3810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高风险</a:t>
            </a:r>
            <a:endParaRPr lang="en-US" sz="900" dirty="0"/>
          </a:p>
        </p:txBody>
      </p:sp>
      <p:sp>
        <p:nvSpPr>
          <p:cNvPr id="59" name="Text 53"/>
          <p:cNvSpPr txBox="1"/>
          <p:nvPr/>
        </p:nvSpPr>
        <p:spPr>
          <a:xfrm>
            <a:off x="761695" y="6191402"/>
            <a:ext cx="2962656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数据截至2026年3月，历史业绩不代表未来表现</a:t>
            </a:r>
            <a:endParaRPr lang="en-US" sz="1000" dirty="0"/>
          </a:p>
        </p:txBody>
      </p:sp>
      <p:sp>
        <p:nvSpPr>
          <p:cNvPr id="60" name="Text 54"/>
          <p:cNvSpPr txBox="1"/>
          <p:nvPr/>
        </p:nvSpPr>
        <p:spPr>
          <a:xfrm>
            <a:off x="7710805" y="6191250"/>
            <a:ext cx="3910330" cy="4762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*松柏计划成立时间较短，</a:t>
            </a:r>
            <a:r>
              <a:rPr lang="zh-CN" alt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</a:t>
            </a:r>
            <a:r>
              <a:rPr lang="zh-CN" alt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年化收益率可能在</a:t>
            </a:r>
            <a:r>
              <a:rPr lang="en-US" altLang="zh-CN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8%-10%</a:t>
            </a:r>
            <a:r>
              <a:rPr lang="zh-CN" alt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左右</a:t>
            </a:r>
            <a:endParaRPr lang="en-US" altLang="zh-CN" sz="1000" dirty="0">
              <a:solidFill>
                <a:srgbClr val="86868B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  <a:p>
            <a:pPr marL="0" indent="0" algn="l">
              <a:buNone/>
            </a:pPr>
            <a:endParaRPr lang="en-US" altLang="zh-CN" sz="1000" dirty="0">
              <a:solidFill>
                <a:srgbClr val="86868B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61" name="Text 55"/>
          <p:cNvSpPr txBox="1"/>
          <p:nvPr/>
        </p:nvSpPr>
        <p:spPr>
          <a:xfrm>
            <a:off x="10195560" y="6524244"/>
            <a:ext cx="123444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6476695" y="-1904695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1143000"/>
            <a:ext cx="8572500" cy="85725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533095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52805" y="457200"/>
            <a:ext cx="240761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COMMUNITY CONNECTION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936785" y="476402"/>
            <a:ext cx="1498702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私董会 · 四层交付体系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83850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同频链接——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归属感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761695" y="1104595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给你「被看见、被托举、被启发」的连接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l="-1" r="-1"/>
          <a:stretch>
            <a:fillRect/>
          </a:stretch>
        </p:blipFill>
        <p:spPr>
          <a:xfrm>
            <a:off x="761695" y="1485900"/>
            <a:ext cx="10668305" cy="5095951"/>
          </a:xfrm>
          <a:prstGeom prst="rect">
            <a:avLst/>
          </a:prstGeom>
        </p:spPr>
      </p:pic>
      <p:sp>
        <p:nvSpPr>
          <p:cNvPr id="13" name="Text 8"/>
          <p:cNvSpPr txBox="1"/>
          <p:nvPr/>
        </p:nvSpPr>
        <p:spPr>
          <a:xfrm>
            <a:off x="1914754" y="1876349"/>
            <a:ext cx="784555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400+</a:t>
            </a:r>
            <a:endParaRPr lang="en-US" sz="2400" dirty="0"/>
          </a:p>
        </p:txBody>
      </p:sp>
      <p:sp>
        <p:nvSpPr>
          <p:cNvPr id="14" name="Text 9"/>
          <p:cNvSpPr txBox="1"/>
          <p:nvPr/>
        </p:nvSpPr>
        <p:spPr>
          <a:xfrm>
            <a:off x="1931213" y="2371954"/>
            <a:ext cx="743407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长期主义者</a:t>
            </a:r>
            <a:endParaRPr lang="en-US" sz="1000" dirty="0"/>
          </a:p>
        </p:txBody>
      </p:sp>
      <p:sp>
        <p:nvSpPr>
          <p:cNvPr id="15" name="Text 10"/>
          <p:cNvSpPr txBox="1"/>
          <p:nvPr/>
        </p:nvSpPr>
        <p:spPr>
          <a:xfrm>
            <a:off x="1421892" y="2609698"/>
            <a:ext cx="176936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分布全国20+省份及海外</a:t>
            </a:r>
            <a:endParaRPr lang="en-US" sz="1200" dirty="0"/>
          </a:p>
        </p:txBody>
      </p:sp>
      <p:sp>
        <p:nvSpPr>
          <p:cNvPr id="16" name="Text 11"/>
          <p:cNvSpPr txBox="1"/>
          <p:nvPr/>
        </p:nvSpPr>
        <p:spPr>
          <a:xfrm>
            <a:off x="4534510" y="1876349"/>
            <a:ext cx="600761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40+</a:t>
            </a:r>
            <a:endParaRPr lang="en-US" sz="2400" dirty="0"/>
          </a:p>
        </p:txBody>
      </p:sp>
      <p:sp>
        <p:nvSpPr>
          <p:cNvPr id="17" name="Text 12"/>
          <p:cNvSpPr txBox="1"/>
          <p:nvPr/>
        </p:nvSpPr>
        <p:spPr>
          <a:xfrm>
            <a:off x="4304995" y="2371954"/>
            <a:ext cx="1054303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城市线下活动/年</a:t>
            </a:r>
            <a:endParaRPr lang="en-US" sz="1000" dirty="0"/>
          </a:p>
        </p:txBody>
      </p:sp>
      <p:sp>
        <p:nvSpPr>
          <p:cNvPr id="18" name="Text 13"/>
          <p:cNvSpPr txBox="1"/>
          <p:nvPr/>
        </p:nvSpPr>
        <p:spPr>
          <a:xfrm>
            <a:off x="4172407" y="2609698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深度连接真实关系</a:t>
            </a:r>
            <a:endParaRPr lang="en-US" sz="1200" dirty="0"/>
          </a:p>
        </p:txBody>
      </p:sp>
      <p:sp>
        <p:nvSpPr>
          <p:cNvPr id="19" name="Text 14"/>
          <p:cNvSpPr txBox="1"/>
          <p:nvPr/>
        </p:nvSpPr>
        <p:spPr>
          <a:xfrm>
            <a:off x="7084771" y="1876349"/>
            <a:ext cx="553212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5年</a:t>
            </a:r>
            <a:endParaRPr lang="en-US" sz="2400" dirty="0"/>
          </a:p>
        </p:txBody>
      </p:sp>
      <p:sp>
        <p:nvSpPr>
          <p:cNvPr id="20" name="Text 15"/>
          <p:cNvSpPr txBox="1"/>
          <p:nvPr/>
        </p:nvSpPr>
        <p:spPr>
          <a:xfrm>
            <a:off x="7055510" y="2371954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运营经验</a:t>
            </a:r>
            <a:endParaRPr lang="en-US" sz="1000" dirty="0"/>
          </a:p>
        </p:txBody>
      </p:sp>
      <p:sp>
        <p:nvSpPr>
          <p:cNvPr id="21" name="Text 16"/>
          <p:cNvSpPr txBox="1"/>
          <p:nvPr/>
        </p:nvSpPr>
        <p:spPr>
          <a:xfrm>
            <a:off x="6865315" y="2609698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续费率超80%</a:t>
            </a:r>
            <a:endParaRPr lang="en-US" sz="1200" dirty="0"/>
          </a:p>
        </p:txBody>
      </p:sp>
      <p:sp>
        <p:nvSpPr>
          <p:cNvPr id="22" name="Text 17"/>
          <p:cNvSpPr txBox="1"/>
          <p:nvPr/>
        </p:nvSpPr>
        <p:spPr>
          <a:xfrm>
            <a:off x="9461297" y="1876349"/>
            <a:ext cx="857707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100%</a:t>
            </a:r>
            <a:endParaRPr lang="en-US" sz="2400" dirty="0"/>
          </a:p>
        </p:txBody>
      </p:sp>
      <p:sp>
        <p:nvSpPr>
          <p:cNvPr id="23" name="Text 18"/>
          <p:cNvSpPr txBox="1"/>
          <p:nvPr/>
        </p:nvSpPr>
        <p:spPr>
          <a:xfrm>
            <a:off x="9517990" y="2371954"/>
            <a:ext cx="743407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滋养型社群</a:t>
            </a:r>
            <a:endParaRPr lang="en-US" sz="1000" dirty="0"/>
          </a:p>
        </p:txBody>
      </p:sp>
      <p:sp>
        <p:nvSpPr>
          <p:cNvPr id="24" name="Text 19"/>
          <p:cNvSpPr txBox="1"/>
          <p:nvPr/>
        </p:nvSpPr>
        <p:spPr>
          <a:xfrm>
            <a:off x="9148572" y="2609698"/>
            <a:ext cx="149230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不焦虑不鸡血不攀比</a:t>
            </a:r>
            <a:endParaRPr lang="en-US" sz="1200" dirty="0"/>
          </a:p>
        </p:txBody>
      </p:sp>
      <p:sp>
        <p:nvSpPr>
          <p:cNvPr id="25" name="Shape 20"/>
          <p:cNvSpPr/>
          <p:nvPr/>
        </p:nvSpPr>
        <p:spPr>
          <a:xfrm>
            <a:off x="1152144" y="3219602"/>
            <a:ext cx="3143707" cy="1619402"/>
          </a:xfrm>
          <a:prstGeom prst="roundRect">
            <a:avLst>
              <a:gd name="adj" fmla="val 10629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1390802" y="3457346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4"/>
          <a:srcRect l="-1064" r="-1064"/>
          <a:stretch>
            <a:fillRect/>
          </a:stretch>
        </p:blipFill>
        <p:spPr>
          <a:xfrm>
            <a:off x="1490472" y="3581705"/>
            <a:ext cx="219456" cy="171907"/>
          </a:xfrm>
          <a:prstGeom prst="rect">
            <a:avLst/>
          </a:prstGeom>
        </p:spPr>
      </p:pic>
      <p:sp>
        <p:nvSpPr>
          <p:cNvPr id="28" name="Text 22"/>
          <p:cNvSpPr txBox="1"/>
          <p:nvPr/>
        </p:nvSpPr>
        <p:spPr>
          <a:xfrm>
            <a:off x="1962302" y="3457346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400+长期主义者</a:t>
            </a:r>
            <a:endParaRPr lang="en-US" sz="1200" dirty="0"/>
          </a:p>
        </p:txBody>
      </p:sp>
      <p:sp>
        <p:nvSpPr>
          <p:cNvPr id="29" name="Text 23"/>
          <p:cNvSpPr txBox="1"/>
          <p:nvPr/>
        </p:nvSpPr>
        <p:spPr>
          <a:xfrm>
            <a:off x="1962302" y="3724351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分布全国20+省份及海外</a:t>
            </a:r>
            <a:endParaRPr lang="en-US" sz="1200" dirty="0"/>
          </a:p>
        </p:txBody>
      </p:sp>
      <p:sp>
        <p:nvSpPr>
          <p:cNvPr id="30" name="Text 24"/>
          <p:cNvSpPr txBox="1"/>
          <p:nvPr/>
        </p:nvSpPr>
        <p:spPr>
          <a:xfrm>
            <a:off x="1390802" y="4105656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来自各行各业的长期主义者，构成你的人生样本库，覆盖海内外。</a:t>
            </a:r>
            <a:endParaRPr lang="en-US" sz="1200" dirty="0"/>
          </a:p>
        </p:txBody>
      </p:sp>
      <p:sp>
        <p:nvSpPr>
          <p:cNvPr id="31" name="Shape 25"/>
          <p:cNvSpPr/>
          <p:nvPr/>
        </p:nvSpPr>
        <p:spPr>
          <a:xfrm>
            <a:off x="4524451" y="3219602"/>
            <a:ext cx="3143707" cy="1619402"/>
          </a:xfrm>
          <a:prstGeom prst="roundRect">
            <a:avLst>
              <a:gd name="adj" fmla="val 10629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32" name="Shape 26"/>
          <p:cNvSpPr/>
          <p:nvPr/>
        </p:nvSpPr>
        <p:spPr>
          <a:xfrm>
            <a:off x="4762195" y="3457346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5"/>
          <a:srcRect l="-1773" r="-1773"/>
          <a:stretch>
            <a:fillRect/>
          </a:stretch>
        </p:blipFill>
        <p:spPr>
          <a:xfrm>
            <a:off x="4905756" y="3581705"/>
            <a:ext cx="133502" cy="171907"/>
          </a:xfrm>
          <a:prstGeom prst="rect">
            <a:avLst/>
          </a:prstGeom>
        </p:spPr>
      </p:pic>
      <p:sp>
        <p:nvSpPr>
          <p:cNvPr id="34" name="Text 27"/>
          <p:cNvSpPr txBox="1"/>
          <p:nvPr/>
        </p:nvSpPr>
        <p:spPr>
          <a:xfrm>
            <a:off x="5333695" y="3457346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40+城市线下活动/年</a:t>
            </a:r>
            <a:endParaRPr lang="en-US" sz="1200" dirty="0"/>
          </a:p>
        </p:txBody>
      </p:sp>
      <p:sp>
        <p:nvSpPr>
          <p:cNvPr id="35" name="Text 28"/>
          <p:cNvSpPr txBox="1"/>
          <p:nvPr/>
        </p:nvSpPr>
        <p:spPr>
          <a:xfrm>
            <a:off x="5333695" y="3724351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深度连接真实关系</a:t>
            </a:r>
            <a:endParaRPr lang="en-US" sz="1200" dirty="0"/>
          </a:p>
        </p:txBody>
      </p:sp>
      <p:sp>
        <p:nvSpPr>
          <p:cNvPr id="36" name="Text 29"/>
          <p:cNvSpPr txBox="1"/>
          <p:nvPr/>
        </p:nvSpPr>
        <p:spPr>
          <a:xfrm>
            <a:off x="4762195" y="4105656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每年40+场线下活动，深度连接，建立真实关系，非虚拟社交。</a:t>
            </a:r>
            <a:endParaRPr lang="en-US" sz="1200" dirty="0"/>
          </a:p>
        </p:txBody>
      </p:sp>
      <p:sp>
        <p:nvSpPr>
          <p:cNvPr id="37" name="Shape 30"/>
          <p:cNvSpPr/>
          <p:nvPr/>
        </p:nvSpPr>
        <p:spPr>
          <a:xfrm>
            <a:off x="7895844" y="3219602"/>
            <a:ext cx="3143707" cy="1619402"/>
          </a:xfrm>
          <a:prstGeom prst="roundRect">
            <a:avLst>
              <a:gd name="adj" fmla="val 10629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38" name="Shape 31"/>
          <p:cNvSpPr/>
          <p:nvPr/>
        </p:nvSpPr>
        <p:spPr>
          <a:xfrm>
            <a:off x="8134502" y="3457346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9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257946" y="3581705"/>
            <a:ext cx="171907" cy="171907"/>
          </a:xfrm>
          <a:prstGeom prst="rect">
            <a:avLst/>
          </a:prstGeom>
        </p:spPr>
      </p:pic>
      <p:sp>
        <p:nvSpPr>
          <p:cNvPr id="40" name="Text 32"/>
          <p:cNvSpPr txBox="1"/>
          <p:nvPr/>
        </p:nvSpPr>
        <p:spPr>
          <a:xfrm>
            <a:off x="8706002" y="3457346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滋养型社群</a:t>
            </a:r>
            <a:endParaRPr lang="en-US" sz="1200" dirty="0"/>
          </a:p>
        </p:txBody>
      </p:sp>
      <p:sp>
        <p:nvSpPr>
          <p:cNvPr id="41" name="Text 33"/>
          <p:cNvSpPr txBox="1"/>
          <p:nvPr/>
        </p:nvSpPr>
        <p:spPr>
          <a:xfrm>
            <a:off x="8706002" y="3724351"/>
            <a:ext cx="22631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不焦虑不鸡血不攀比</a:t>
            </a:r>
            <a:endParaRPr lang="en-US" sz="1200" dirty="0"/>
          </a:p>
        </p:txBody>
      </p:sp>
      <p:sp>
        <p:nvSpPr>
          <p:cNvPr id="42" name="Text 34"/>
          <p:cNvSpPr txBox="1"/>
          <p:nvPr/>
        </p:nvSpPr>
        <p:spPr>
          <a:xfrm>
            <a:off x="8134502" y="4105656"/>
            <a:ext cx="274320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营造不焦虑、不鸡血、不攀比的滋养型社群氛围。</a:t>
            </a:r>
            <a:endParaRPr lang="en-US" sz="1200" dirty="0"/>
          </a:p>
        </p:txBody>
      </p:sp>
      <p:sp>
        <p:nvSpPr>
          <p:cNvPr id="43" name="Shape 35"/>
          <p:cNvSpPr/>
          <p:nvPr/>
        </p:nvSpPr>
        <p:spPr>
          <a:xfrm>
            <a:off x="1152144" y="5219395"/>
            <a:ext cx="9887407" cy="972007"/>
          </a:xfrm>
          <a:prstGeom prst="roundRect">
            <a:avLst>
              <a:gd name="adj" fmla="val 29513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44" name="Shape 36"/>
          <p:cNvSpPr/>
          <p:nvPr/>
        </p:nvSpPr>
        <p:spPr>
          <a:xfrm>
            <a:off x="1390802" y="5477256"/>
            <a:ext cx="457200" cy="457200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5" name="Image 6" descr="preencoded.png"/>
          <p:cNvPicPr>
            <a:picLocks noChangeAspect="1"/>
          </p:cNvPicPr>
          <p:nvPr/>
        </p:nvPicPr>
        <p:blipFill>
          <a:blip r:embed="rId7"/>
          <a:srcRect l="-33" r="-33"/>
          <a:stretch>
            <a:fillRect/>
          </a:stretch>
        </p:blipFill>
        <p:spPr>
          <a:xfrm>
            <a:off x="1533449" y="5629046"/>
            <a:ext cx="171907" cy="152705"/>
          </a:xfrm>
          <a:prstGeom prst="rect">
            <a:avLst/>
          </a:prstGeom>
        </p:spPr>
      </p:pic>
      <p:sp>
        <p:nvSpPr>
          <p:cNvPr id="46" name="Text 37"/>
          <p:cNvSpPr txBox="1"/>
          <p:nvPr/>
        </p:nvSpPr>
        <p:spPr>
          <a:xfrm>
            <a:off x="2000707" y="5458054"/>
            <a:ext cx="34774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给你「被看见、被托举、被启发」的连接</a:t>
            </a:r>
            <a:endParaRPr lang="en-US" sz="1200" dirty="0"/>
          </a:p>
        </p:txBody>
      </p:sp>
      <p:sp>
        <p:nvSpPr>
          <p:cNvPr id="47" name="Text 38"/>
          <p:cNvSpPr txBox="1"/>
          <p:nvPr/>
        </p:nvSpPr>
        <p:spPr>
          <a:xfrm>
            <a:off x="2000707" y="5724144"/>
            <a:ext cx="34774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运营近5年，续费率超80%，构建真实的人际网络</a:t>
            </a:r>
            <a:endParaRPr lang="en-US" sz="1200" dirty="0"/>
          </a:p>
        </p:txBody>
      </p:sp>
      <p:sp>
        <p:nvSpPr>
          <p:cNvPr id="48" name="Text 39"/>
          <p:cNvSpPr txBox="1"/>
          <p:nvPr/>
        </p:nvSpPr>
        <p:spPr>
          <a:xfrm>
            <a:off x="10267798" y="5477256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80%+</a:t>
            </a:r>
            <a:endParaRPr lang="en-US" sz="1200" dirty="0"/>
          </a:p>
        </p:txBody>
      </p:sp>
      <p:sp>
        <p:nvSpPr>
          <p:cNvPr id="49" name="Text 40"/>
          <p:cNvSpPr txBox="1"/>
          <p:nvPr/>
        </p:nvSpPr>
        <p:spPr>
          <a:xfrm>
            <a:off x="10267798" y="5705856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续费率</a:t>
            </a:r>
            <a:endParaRPr lang="en-US" sz="1200" dirty="0"/>
          </a:p>
        </p:txBody>
      </p:sp>
      <p:pic>
        <p:nvPicPr>
          <p:cNvPr id="50" name="Image 7" descr="preencoded.png"/>
          <p:cNvPicPr>
            <a:picLocks noChangeAspect="1"/>
          </p:cNvPicPr>
          <p:nvPr/>
        </p:nvPicPr>
        <p:blipFill>
          <a:blip r:embed="rId8"/>
          <a:srcRect t="-200" b="-200"/>
          <a:stretch>
            <a:fillRect/>
          </a:stretch>
        </p:blipFill>
        <p:spPr>
          <a:xfrm>
            <a:off x="771754" y="1495044"/>
            <a:ext cx="75895" cy="5076749"/>
          </a:xfrm>
          <a:prstGeom prst="rect">
            <a:avLst/>
          </a:prstGeom>
        </p:spPr>
      </p:pic>
      <p:sp>
        <p:nvSpPr>
          <p:cNvPr id="51" name="Shape 41"/>
          <p:cNvSpPr/>
          <p:nvPr/>
        </p:nvSpPr>
        <p:spPr>
          <a:xfrm>
            <a:off x="761695" y="7291426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2" name="Text 42"/>
          <p:cNvSpPr txBox="1"/>
          <p:nvPr/>
        </p:nvSpPr>
        <p:spPr>
          <a:xfrm>
            <a:off x="914400" y="7253021"/>
            <a:ext cx="4389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第38页</a:t>
            </a:r>
            <a:endParaRPr lang="en-US" sz="900" dirty="0"/>
          </a:p>
        </p:txBody>
      </p:sp>
      <p:sp>
        <p:nvSpPr>
          <p:cNvPr id="53" name="Text 43"/>
          <p:cNvSpPr txBox="1"/>
          <p:nvPr/>
        </p:nvSpPr>
        <p:spPr>
          <a:xfrm>
            <a:off x="9816998" y="7253021"/>
            <a:ext cx="10104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预计用时：60分钟</a:t>
            </a:r>
            <a:endParaRPr lang="en-US" sz="900" dirty="0"/>
          </a:p>
        </p:txBody>
      </p:sp>
      <p:sp>
        <p:nvSpPr>
          <p:cNvPr id="54" name="Text 44"/>
          <p:cNvSpPr txBox="1"/>
          <p:nvPr/>
        </p:nvSpPr>
        <p:spPr>
          <a:xfrm>
            <a:off x="10896905" y="7229246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7429500" y="-1904695"/>
            <a:ext cx="6667805" cy="66678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2095805"/>
            <a:ext cx="7619695" cy="761969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382305" y="476402"/>
            <a:ext cx="5715000" cy="57150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523951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72007" y="457200"/>
            <a:ext cx="14200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TRUST ASSETS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764878" y="476402"/>
            <a:ext cx="166878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AI合伙人训练营 · 第三课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83850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信任资产：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人生样本库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761695" y="1143000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构建真实的人类连接，在AI生成的内容海洋里，一个真实的人类连接价值千金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l="-3" r="-3"/>
          <a:stretch>
            <a:fillRect/>
          </a:stretch>
        </p:blipFill>
        <p:spPr>
          <a:xfrm>
            <a:off x="761695" y="1600200"/>
            <a:ext cx="10668305" cy="5535778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1152144" y="1990649"/>
            <a:ext cx="9887407" cy="1028700"/>
          </a:xfrm>
          <a:prstGeom prst="roundRect">
            <a:avLst>
              <a:gd name="adj" fmla="val 26337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1390802" y="2229307"/>
            <a:ext cx="533095" cy="53309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8021" y="2400300"/>
            <a:ext cx="237744" cy="190195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2115007" y="2229307"/>
            <a:ext cx="8877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在这里，你可以看到人生样本库，构建信任网络</a:t>
            </a:r>
            <a:endParaRPr lang="en-US" sz="1200" dirty="0"/>
          </a:p>
        </p:txBody>
      </p:sp>
      <p:sp>
        <p:nvSpPr>
          <p:cNvPr id="17" name="Text 11"/>
          <p:cNvSpPr txBox="1"/>
          <p:nvPr/>
        </p:nvSpPr>
        <p:spPr>
          <a:xfrm>
            <a:off x="2115007" y="2533802"/>
            <a:ext cx="887791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400+来自各行各业的长期主义者，每年40+场线下活动。不是仰望大佬，是平等连接。</a:t>
            </a:r>
            <a:endParaRPr lang="en-US" sz="1200" dirty="0"/>
          </a:p>
        </p:txBody>
      </p:sp>
      <p:sp>
        <p:nvSpPr>
          <p:cNvPr id="18" name="Shape 12"/>
          <p:cNvSpPr/>
          <p:nvPr/>
        </p:nvSpPr>
        <p:spPr>
          <a:xfrm>
            <a:off x="1152144" y="3247949"/>
            <a:ext cx="2305202" cy="1162202"/>
          </a:xfrm>
          <a:prstGeom prst="roundRect">
            <a:avLst>
              <a:gd name="adj" fmla="val 20637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19" name="Text 13"/>
          <p:cNvSpPr txBox="1"/>
          <p:nvPr/>
        </p:nvSpPr>
        <p:spPr>
          <a:xfrm>
            <a:off x="1390802" y="3486607"/>
            <a:ext cx="1975104" cy="4197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400+</a:t>
            </a:r>
            <a:endParaRPr lang="en-US" sz="2700" dirty="0"/>
          </a:p>
        </p:txBody>
      </p:sp>
      <p:sp>
        <p:nvSpPr>
          <p:cNvPr id="20" name="Text 14"/>
          <p:cNvSpPr txBox="1"/>
          <p:nvPr/>
        </p:nvSpPr>
        <p:spPr>
          <a:xfrm>
            <a:off x="1390802" y="3935578"/>
            <a:ext cx="197510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长期主义者</a:t>
            </a:r>
            <a:endParaRPr lang="en-US" sz="1200" dirty="0"/>
          </a:p>
        </p:txBody>
      </p:sp>
      <p:sp>
        <p:nvSpPr>
          <p:cNvPr id="21" name="Shape 15"/>
          <p:cNvSpPr/>
          <p:nvPr/>
        </p:nvSpPr>
        <p:spPr>
          <a:xfrm>
            <a:off x="3681374" y="3247949"/>
            <a:ext cx="2305202" cy="1162202"/>
          </a:xfrm>
          <a:prstGeom prst="roundRect">
            <a:avLst>
              <a:gd name="adj" fmla="val 20637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2" name="Text 16"/>
          <p:cNvSpPr txBox="1"/>
          <p:nvPr/>
        </p:nvSpPr>
        <p:spPr>
          <a:xfrm>
            <a:off x="3919118" y="3486607"/>
            <a:ext cx="1975104" cy="4197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40+</a:t>
            </a:r>
            <a:endParaRPr lang="en-US" sz="2700" dirty="0"/>
          </a:p>
        </p:txBody>
      </p:sp>
      <p:sp>
        <p:nvSpPr>
          <p:cNvPr id="23" name="Text 17"/>
          <p:cNvSpPr txBox="1"/>
          <p:nvPr/>
        </p:nvSpPr>
        <p:spPr>
          <a:xfrm>
            <a:off x="3919118" y="3935578"/>
            <a:ext cx="197510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线下活动/年</a:t>
            </a:r>
            <a:endParaRPr lang="en-US" sz="1200" dirty="0"/>
          </a:p>
        </p:txBody>
      </p:sp>
      <p:sp>
        <p:nvSpPr>
          <p:cNvPr id="24" name="Shape 18"/>
          <p:cNvSpPr/>
          <p:nvPr/>
        </p:nvSpPr>
        <p:spPr>
          <a:xfrm>
            <a:off x="6210605" y="3247949"/>
            <a:ext cx="2305202" cy="1162202"/>
          </a:xfrm>
          <a:prstGeom prst="roundRect">
            <a:avLst>
              <a:gd name="adj" fmla="val 20637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5" name="Text 19"/>
          <p:cNvSpPr txBox="1"/>
          <p:nvPr/>
        </p:nvSpPr>
        <p:spPr>
          <a:xfrm>
            <a:off x="6448349" y="3486607"/>
            <a:ext cx="1975104" cy="4197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20+</a:t>
            </a:r>
            <a:endParaRPr lang="en-US" sz="2700" dirty="0"/>
          </a:p>
        </p:txBody>
      </p:sp>
      <p:sp>
        <p:nvSpPr>
          <p:cNvPr id="26" name="Text 20"/>
          <p:cNvSpPr txBox="1"/>
          <p:nvPr/>
        </p:nvSpPr>
        <p:spPr>
          <a:xfrm>
            <a:off x="6448349" y="3935578"/>
            <a:ext cx="197510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覆盖省份</a:t>
            </a:r>
            <a:endParaRPr lang="en-US" sz="1200" dirty="0"/>
          </a:p>
        </p:txBody>
      </p:sp>
      <p:sp>
        <p:nvSpPr>
          <p:cNvPr id="27" name="Shape 21"/>
          <p:cNvSpPr/>
          <p:nvPr/>
        </p:nvSpPr>
        <p:spPr>
          <a:xfrm>
            <a:off x="8738921" y="3247949"/>
            <a:ext cx="2305202" cy="1162202"/>
          </a:xfrm>
          <a:prstGeom prst="roundRect">
            <a:avLst>
              <a:gd name="adj" fmla="val 20637"/>
            </a:avLst>
          </a:prstGeom>
          <a:solidFill>
            <a:srgbClr val="F9FAFB"/>
          </a:solidFill>
          <a:ln w="12700">
            <a:solidFill>
              <a:srgbClr val="0071E3">
                <a:alpha val="10000"/>
              </a:srgbClr>
            </a:solidFill>
            <a:prstDash val="solid"/>
          </a:ln>
        </p:spPr>
      </p:sp>
      <p:sp>
        <p:nvSpPr>
          <p:cNvPr id="28" name="Text 22"/>
          <p:cNvSpPr txBox="1"/>
          <p:nvPr/>
        </p:nvSpPr>
        <p:spPr>
          <a:xfrm>
            <a:off x="8977579" y="3486607"/>
            <a:ext cx="1975104" cy="4197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80%</a:t>
            </a:r>
            <a:endParaRPr lang="en-US" sz="2700" dirty="0"/>
          </a:p>
        </p:txBody>
      </p:sp>
      <p:sp>
        <p:nvSpPr>
          <p:cNvPr id="29" name="Text 23"/>
          <p:cNvSpPr txBox="1"/>
          <p:nvPr/>
        </p:nvSpPr>
        <p:spPr>
          <a:xfrm>
            <a:off x="8977579" y="3935578"/>
            <a:ext cx="197510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续费率</a:t>
            </a:r>
            <a:endParaRPr lang="en-US" sz="1200" dirty="0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5"/>
          <a:srcRect t="-9" b="-9"/>
          <a:stretch>
            <a:fillRect/>
          </a:stretch>
        </p:blipFill>
        <p:spPr>
          <a:xfrm>
            <a:off x="1152144" y="4631436"/>
            <a:ext cx="9887407" cy="2115007"/>
          </a:xfrm>
          <a:prstGeom prst="rect">
            <a:avLst/>
          </a:prstGeom>
        </p:spPr>
      </p:pic>
      <p:sp>
        <p:nvSpPr>
          <p:cNvPr id="31" name="Shape 24"/>
          <p:cNvSpPr/>
          <p:nvPr/>
        </p:nvSpPr>
        <p:spPr>
          <a:xfrm>
            <a:off x="1466698" y="5011826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5"/>
          <p:cNvSpPr txBox="1"/>
          <p:nvPr/>
        </p:nvSpPr>
        <p:spPr>
          <a:xfrm>
            <a:off x="1638605" y="4945075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信任网络构建</a:t>
            </a:r>
            <a:endParaRPr lang="en-US" sz="1200" dirty="0"/>
          </a:p>
        </p:txBody>
      </p:sp>
      <p:sp>
        <p:nvSpPr>
          <p:cNvPr id="33" name="Text 26"/>
          <p:cNvSpPr txBox="1"/>
          <p:nvPr/>
        </p:nvSpPr>
        <p:spPr>
          <a:xfrm>
            <a:off x="9353398" y="4945075"/>
            <a:ext cx="149230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平等连接，共同成长</a:t>
            </a:r>
            <a:endParaRPr lang="en-US" sz="1200" dirty="0"/>
          </a:p>
        </p:txBody>
      </p:sp>
      <p:sp>
        <p:nvSpPr>
          <p:cNvPr id="34" name="Text 27"/>
          <p:cNvSpPr txBox="1"/>
          <p:nvPr/>
        </p:nvSpPr>
        <p:spPr>
          <a:xfrm>
            <a:off x="1657807" y="6202375"/>
            <a:ext cx="6858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个人</a:t>
            </a:r>
            <a:endParaRPr lang="en-US" sz="1200" dirty="0"/>
          </a:p>
        </p:txBody>
      </p:sp>
      <p:sp>
        <p:nvSpPr>
          <p:cNvPr id="35" name="Text 28"/>
          <p:cNvSpPr txBox="1"/>
          <p:nvPr/>
        </p:nvSpPr>
        <p:spPr>
          <a:xfrm>
            <a:off x="4388206" y="6202375"/>
            <a:ext cx="6858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社群</a:t>
            </a:r>
            <a:endParaRPr lang="en-US" sz="1200" dirty="0"/>
          </a:p>
        </p:txBody>
      </p:sp>
      <p:sp>
        <p:nvSpPr>
          <p:cNvPr id="36" name="Text 29"/>
          <p:cNvSpPr txBox="1"/>
          <p:nvPr/>
        </p:nvSpPr>
        <p:spPr>
          <a:xfrm>
            <a:off x="7118604" y="6202375"/>
            <a:ext cx="6858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网络</a:t>
            </a:r>
            <a:endParaRPr lang="en-US" sz="1200" dirty="0"/>
          </a:p>
        </p:txBody>
      </p:sp>
      <p:sp>
        <p:nvSpPr>
          <p:cNvPr id="37" name="Text 30"/>
          <p:cNvSpPr txBox="1"/>
          <p:nvPr/>
        </p:nvSpPr>
        <p:spPr>
          <a:xfrm>
            <a:off x="9849002" y="6202375"/>
            <a:ext cx="6858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生态</a:t>
            </a:r>
            <a:endParaRPr lang="en-US" sz="1200" dirty="0"/>
          </a:p>
        </p:txBody>
      </p:sp>
      <p:pic>
        <p:nvPicPr>
          <p:cNvPr id="38" name="Image 5" descr="preencoded.png"/>
          <p:cNvPicPr>
            <a:picLocks noChangeAspect="1"/>
          </p:cNvPicPr>
          <p:nvPr/>
        </p:nvPicPr>
        <p:blipFill>
          <a:blip r:embed="rId6"/>
          <a:srcRect t="-400" b="-400"/>
          <a:stretch>
            <a:fillRect/>
          </a:stretch>
        </p:blipFill>
        <p:spPr>
          <a:xfrm>
            <a:off x="2000707" y="5945429"/>
            <a:ext cx="2730398" cy="19202"/>
          </a:xfrm>
          <a:prstGeom prst="rect">
            <a:avLst/>
          </a:prstGeom>
        </p:spPr>
      </p:pic>
      <p:pic>
        <p:nvPicPr>
          <p:cNvPr id="39" name="Image 6" descr="preencoded.png"/>
          <p:cNvPicPr>
            <a:picLocks noChangeAspect="1"/>
          </p:cNvPicPr>
          <p:nvPr/>
        </p:nvPicPr>
        <p:blipFill>
          <a:blip r:embed="rId6"/>
          <a:srcRect t="-403" b="-403"/>
          <a:stretch>
            <a:fillRect/>
          </a:stretch>
        </p:blipFill>
        <p:spPr>
          <a:xfrm>
            <a:off x="4731106" y="5945429"/>
            <a:ext cx="2730398" cy="19202"/>
          </a:xfrm>
          <a:prstGeom prst="rect">
            <a:avLst/>
          </a:prstGeom>
        </p:spPr>
      </p:pic>
      <p:pic>
        <p:nvPicPr>
          <p:cNvPr id="40" name="Image 7" descr="preencoded.png"/>
          <p:cNvPicPr>
            <a:picLocks noChangeAspect="1"/>
          </p:cNvPicPr>
          <p:nvPr/>
        </p:nvPicPr>
        <p:blipFill>
          <a:blip r:embed="rId6"/>
          <a:srcRect t="-403" b="-403"/>
          <a:stretch>
            <a:fillRect/>
          </a:stretch>
        </p:blipFill>
        <p:spPr>
          <a:xfrm>
            <a:off x="7461504" y="5945429"/>
            <a:ext cx="2730398" cy="19202"/>
          </a:xfrm>
          <a:prstGeom prst="rect">
            <a:avLst/>
          </a:prstGeom>
        </p:spPr>
      </p:pic>
      <p:sp>
        <p:nvSpPr>
          <p:cNvPr id="41" name="Shape 31"/>
          <p:cNvSpPr/>
          <p:nvPr/>
        </p:nvSpPr>
        <p:spPr>
          <a:xfrm>
            <a:off x="1695298" y="5479085"/>
            <a:ext cx="609905" cy="609905"/>
          </a:xfrm>
          <a:prstGeom prst="ellipse">
            <a:avLst/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2" name="Image 8" descr="preencoded.png"/>
          <p:cNvPicPr>
            <a:picLocks noChangeAspect="1"/>
          </p:cNvPicPr>
          <p:nvPr/>
        </p:nvPicPr>
        <p:blipFill>
          <a:blip r:embed="rId7"/>
          <a:srcRect l="-57" r="-57"/>
          <a:stretch>
            <a:fillRect/>
          </a:stretch>
        </p:blipFill>
        <p:spPr>
          <a:xfrm>
            <a:off x="1900123" y="5669280"/>
            <a:ext cx="200254" cy="228600"/>
          </a:xfrm>
          <a:prstGeom prst="rect">
            <a:avLst/>
          </a:prstGeom>
        </p:spPr>
      </p:pic>
      <p:sp>
        <p:nvSpPr>
          <p:cNvPr id="43" name="Shape 32"/>
          <p:cNvSpPr/>
          <p:nvPr/>
        </p:nvSpPr>
        <p:spPr>
          <a:xfrm>
            <a:off x="4425696" y="5479085"/>
            <a:ext cx="609905" cy="609905"/>
          </a:xfrm>
          <a:prstGeom prst="ellipse">
            <a:avLst/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4" name="Image 9" descr="preencoded.png"/>
          <p:cNvPicPr>
            <a:picLocks noChangeAspect="1"/>
          </p:cNvPicPr>
          <p:nvPr/>
        </p:nvPicPr>
        <p:blipFill>
          <a:blip r:embed="rId8"/>
          <a:srcRect l="-80" r="-80"/>
          <a:stretch>
            <a:fillRect/>
          </a:stretch>
        </p:blipFill>
        <p:spPr>
          <a:xfrm>
            <a:off x="4587545" y="5669280"/>
            <a:ext cx="286207" cy="228600"/>
          </a:xfrm>
          <a:prstGeom prst="rect">
            <a:avLst/>
          </a:prstGeom>
        </p:spPr>
      </p:pic>
      <p:sp>
        <p:nvSpPr>
          <p:cNvPr id="45" name="Shape 33"/>
          <p:cNvSpPr/>
          <p:nvPr/>
        </p:nvSpPr>
        <p:spPr>
          <a:xfrm>
            <a:off x="7156094" y="5479085"/>
            <a:ext cx="609905" cy="609905"/>
          </a:xfrm>
          <a:prstGeom prst="ellipse">
            <a:avLst/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6" name="Image 10" descr="preencoded.png"/>
          <p:cNvPicPr>
            <a:picLocks noChangeAspect="1"/>
          </p:cNvPicPr>
          <p:nvPr/>
        </p:nvPicPr>
        <p:blipFill>
          <a:blip r:embed="rId9"/>
          <a:srcRect l="-80" r="-80"/>
          <a:stretch>
            <a:fillRect/>
          </a:stretch>
        </p:blipFill>
        <p:spPr>
          <a:xfrm>
            <a:off x="7317943" y="5669280"/>
            <a:ext cx="286207" cy="228600"/>
          </a:xfrm>
          <a:prstGeom prst="rect">
            <a:avLst/>
          </a:prstGeom>
        </p:spPr>
      </p:pic>
      <p:sp>
        <p:nvSpPr>
          <p:cNvPr id="47" name="Shape 34"/>
          <p:cNvSpPr/>
          <p:nvPr/>
        </p:nvSpPr>
        <p:spPr>
          <a:xfrm>
            <a:off x="9887407" y="5479085"/>
            <a:ext cx="609905" cy="609905"/>
          </a:xfrm>
          <a:prstGeom prst="ellipse">
            <a:avLst/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8" name="Image 1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77602" y="5669280"/>
            <a:ext cx="228600" cy="228600"/>
          </a:xfrm>
          <a:prstGeom prst="rect">
            <a:avLst/>
          </a:prstGeom>
        </p:spPr>
      </p:pic>
      <p:pic>
        <p:nvPicPr>
          <p:cNvPr id="49" name="Image 12" descr="preencoded.png"/>
          <p:cNvPicPr>
            <a:picLocks noChangeAspect="1"/>
          </p:cNvPicPr>
          <p:nvPr/>
        </p:nvPicPr>
        <p:blipFill>
          <a:blip r:embed="rId11"/>
          <a:srcRect t="-198" b="-198"/>
          <a:stretch>
            <a:fillRect/>
          </a:stretch>
        </p:blipFill>
        <p:spPr>
          <a:xfrm>
            <a:off x="771754" y="1609344"/>
            <a:ext cx="75895" cy="5516575"/>
          </a:xfrm>
          <a:prstGeom prst="rect">
            <a:avLst/>
          </a:prstGeom>
        </p:spPr>
      </p:pic>
      <p:sp>
        <p:nvSpPr>
          <p:cNvPr id="50" name="Shape 35"/>
          <p:cNvSpPr/>
          <p:nvPr/>
        </p:nvSpPr>
        <p:spPr>
          <a:xfrm>
            <a:off x="761695" y="7693762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1" name="Text 36"/>
          <p:cNvSpPr txBox="1"/>
          <p:nvPr/>
        </p:nvSpPr>
        <p:spPr>
          <a:xfrm>
            <a:off x="914400" y="7655357"/>
            <a:ext cx="4389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第40页</a:t>
            </a:r>
            <a:endParaRPr lang="en-US" sz="900" dirty="0"/>
          </a:p>
        </p:txBody>
      </p:sp>
      <p:sp>
        <p:nvSpPr>
          <p:cNvPr id="52" name="Text 37"/>
          <p:cNvSpPr txBox="1"/>
          <p:nvPr/>
        </p:nvSpPr>
        <p:spPr>
          <a:xfrm>
            <a:off x="9982505" y="7655357"/>
            <a:ext cx="7717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信任资产构建</a:t>
            </a:r>
            <a:endParaRPr lang="en-US" sz="900" dirty="0"/>
          </a:p>
        </p:txBody>
      </p:sp>
      <p:sp>
        <p:nvSpPr>
          <p:cNvPr id="53" name="Text 38"/>
          <p:cNvSpPr txBox="1"/>
          <p:nvPr/>
        </p:nvSpPr>
        <p:spPr>
          <a:xfrm>
            <a:off x="10896905" y="7631582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 l="-2" r="-2"/>
          <a:stretch>
            <a:fillRect/>
          </a:stretch>
        </p:blipFill>
        <p:spPr>
          <a:xfrm>
            <a:off x="1333195" y="571500"/>
            <a:ext cx="9525305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3829507" cy="3829507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5"/>
          <p:cNvSpPr txBox="1"/>
          <p:nvPr/>
        </p:nvSpPr>
        <p:spPr>
          <a:xfrm>
            <a:off x="647395" y="457200"/>
            <a:ext cx="1336853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Assets</a:t>
            </a:r>
            <a:endParaRPr lang="en-US" sz="1000" dirty="0"/>
          </a:p>
        </p:txBody>
      </p:sp>
      <p:sp>
        <p:nvSpPr>
          <p:cNvPr id="11" name="Text 6"/>
          <p:cNvSpPr txBox="1"/>
          <p:nvPr/>
        </p:nvSpPr>
        <p:spPr>
          <a:xfrm>
            <a:off x="1248156" y="2000707"/>
            <a:ext cx="9697212" cy="2563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r>
              <a:rPr lang="zh-CN" alt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同频的环境是最好的</a:t>
            </a:r>
            <a:r>
              <a:rPr lang="zh-CN" altLang="en-US" sz="4200" b="1" kern="0" spc="-75" dirty="0">
                <a:solidFill>
                  <a:schemeClr val="accent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风水</a:t>
            </a:r>
            <a:endParaRPr lang="zh-CN" altLang="en-US" sz="4200" b="1" kern="0" spc="-75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  <a:p>
            <a:pPr marL="0" indent="0" algn="ctr">
              <a:buNone/>
            </a:pPr>
            <a:endParaRPr lang="zh-CN" altLang="en-US" sz="4200" b="1" kern="0" spc="-75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  <a:p>
            <a:pPr marL="0" indent="0" algn="ctr">
              <a:buNone/>
            </a:pPr>
            <a:r>
              <a:rPr lang="zh-CN" alt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优秀的伙伴是最好的</a:t>
            </a:r>
            <a:r>
              <a:rPr lang="zh-CN" altLang="en-US" sz="4200" b="1" kern="0" spc="-75" dirty="0">
                <a:solidFill>
                  <a:schemeClr val="accent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滋养</a:t>
            </a:r>
            <a:endParaRPr lang="zh-CN" altLang="en-US" sz="4200" b="1" kern="0" spc="-75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  <a:p>
            <a:pPr marL="0" indent="0" algn="ctr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endParaRPr lang="en-US" sz="4200" dirty="0"/>
          </a:p>
        </p:txBody>
      </p:sp>
      <p:sp>
        <p:nvSpPr>
          <p:cNvPr id="12" name="Text 7"/>
          <p:cNvSpPr txBox="1"/>
          <p:nvPr/>
        </p:nvSpPr>
        <p:spPr>
          <a:xfrm>
            <a:off x="10397642" y="6286500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  <p:sp>
        <p:nvSpPr>
          <p:cNvPr id="13" name="Text 8"/>
          <p:cNvSpPr txBox="1"/>
          <p:nvPr/>
        </p:nvSpPr>
        <p:spPr>
          <a:xfrm>
            <a:off x="457200" y="6286500"/>
            <a:ext cx="1095451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38 页</a:t>
            </a:r>
            <a:endParaRPr lang="en-US" sz="1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 t="-2" b="-2"/>
          <a:stretch>
            <a:fillRect/>
          </a:stretch>
        </p:blipFill>
        <p:spPr>
          <a:xfrm>
            <a:off x="3619195" y="190195"/>
            <a:ext cx="8572500" cy="66678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Text 3"/>
          <p:cNvSpPr txBox="1"/>
          <p:nvPr/>
        </p:nvSpPr>
        <p:spPr>
          <a:xfrm>
            <a:off x="647395" y="457200"/>
            <a:ext cx="2348179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TECHNOLOGY REVOLUTION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914400" y="2095805"/>
            <a:ext cx="11000232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AI是</a:t>
            </a:r>
            <a:r>
              <a:rPr lang="en-US" sz="48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有史以来最重要</a:t>
            </a:r>
            <a:r>
              <a:rPr lang="en-US" sz="48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的技术革命 </a:t>
            </a:r>
            <a:endParaRPr lang="en-US" sz="4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 t="-201" b="-201"/>
          <a:stretch>
            <a:fillRect/>
          </a:stretch>
        </p:blipFill>
        <p:spPr>
          <a:xfrm>
            <a:off x="914400" y="3905402"/>
            <a:ext cx="75895" cy="571500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1295705" y="3810305"/>
            <a:ext cx="8477402" cy="9811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这不仅仅是一次生产力工具的升级，</a:t>
            </a:r>
            <a:endParaRPr lang="en-US" sz="2400" dirty="0"/>
          </a:p>
          <a:p>
            <a:pPr marL="0" indent="0" algn="l">
              <a:buNone/>
            </a:pPr>
            <a:r>
              <a:rPr 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更是对人类</a:t>
            </a:r>
            <a:r>
              <a:rPr lang="zh-CN" alt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财富创造</a:t>
            </a:r>
            <a:r>
              <a:rPr 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、</a:t>
            </a:r>
            <a:r>
              <a:rPr lang="zh-CN" alt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资源分配</a:t>
            </a:r>
            <a:r>
              <a:rPr 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和</a:t>
            </a:r>
            <a:r>
              <a:rPr lang="zh-CN" alt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生活</a:t>
            </a:r>
            <a:r>
              <a:rPr lang="en-US" sz="2400" kern="0" spc="38" dirty="0">
                <a:solidFill>
                  <a:srgbClr val="37415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方式的彻底重构。 </a:t>
            </a:r>
            <a:endParaRPr lang="en-US" sz="2400" dirty="0"/>
          </a:p>
        </p:txBody>
      </p:sp>
      <p:sp>
        <p:nvSpPr>
          <p:cNvPr id="11" name="Text 6"/>
          <p:cNvSpPr txBox="1"/>
          <p:nvPr/>
        </p:nvSpPr>
        <p:spPr>
          <a:xfrm>
            <a:off x="10191902" y="6286500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381305" y="-2857500"/>
            <a:ext cx="11430000" cy="9715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t="-4" b="-4"/>
          <a:stretch>
            <a:fillRect/>
          </a:stretch>
        </p:blipFill>
        <p:spPr>
          <a:xfrm>
            <a:off x="381305" y="3047695"/>
            <a:ext cx="11430000" cy="38103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228600" y="2857500"/>
            <a:ext cx="11735410" cy="8293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108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你人生最值钱的资产是什么？</a:t>
            </a:r>
            <a:endParaRPr lang="en-US" sz="5400" dirty="0"/>
          </a:p>
        </p:txBody>
      </p:sp>
      <p:sp>
        <p:nvSpPr>
          <p:cNvPr id="7" name="Text 3"/>
          <p:cNvSpPr txBox="1"/>
          <p:nvPr/>
        </p:nvSpPr>
        <p:spPr>
          <a:xfrm>
            <a:off x="381305" y="6286500"/>
            <a:ext cx="1314907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1D1D1F">
                    <a:alpha val="4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04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10371125" y="6286500"/>
            <a:ext cx="144018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609905" y="437998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800100" y="381305"/>
            <a:ext cx="138257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 COMPANION</a:t>
            </a:r>
            <a:endParaRPr lang="en-US" sz="1000" dirty="0"/>
          </a:p>
        </p:txBody>
      </p:sp>
      <p:sp>
        <p:nvSpPr>
          <p:cNvPr id="6" name="Text 4"/>
          <p:cNvSpPr txBox="1"/>
          <p:nvPr/>
        </p:nvSpPr>
        <p:spPr>
          <a:xfrm>
            <a:off x="10468966" y="381305"/>
            <a:ext cx="12573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增值资产 · AI赋能</a:t>
            </a:r>
            <a:endParaRPr lang="en-US" sz="1000" dirty="0"/>
          </a:p>
        </p:txBody>
      </p:sp>
      <p:sp>
        <p:nvSpPr>
          <p:cNvPr id="7" name="Text 5"/>
          <p:cNvSpPr txBox="1"/>
          <p:nvPr/>
        </p:nvSpPr>
        <p:spPr>
          <a:xfrm>
            <a:off x="609905" y="685800"/>
            <a:ext cx="11278210" cy="5056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AI陪伴成长</a:t>
            </a:r>
            <a:endParaRPr lang="en-US" sz="3300" dirty="0"/>
          </a:p>
        </p:txBody>
      </p:sp>
      <p:sp>
        <p:nvSpPr>
          <p:cNvPr id="8" name="Text 6"/>
          <p:cNvSpPr txBox="1"/>
          <p:nvPr/>
        </p:nvSpPr>
        <p:spPr>
          <a:xfrm>
            <a:off x="609905" y="1264615"/>
            <a:ext cx="111639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接下来的三年，AI会是私董会重点陪伴大家成长的另外一条线</a:t>
            </a:r>
            <a:endParaRPr lang="en-US" sz="15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rcRect t="-2" b="-2"/>
          <a:stretch>
            <a:fillRect/>
          </a:stretch>
        </p:blipFill>
        <p:spPr>
          <a:xfrm>
            <a:off x="609905" y="1714500"/>
            <a:ext cx="10972800" cy="4476902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rcRect t="-201" b="-201"/>
          <a:stretch>
            <a:fillRect/>
          </a:stretch>
        </p:blipFill>
        <p:spPr>
          <a:xfrm>
            <a:off x="619049" y="1723644"/>
            <a:ext cx="75895" cy="4457700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1257300" y="2238451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0744" y="2361895"/>
            <a:ext cx="171907" cy="171907"/>
          </a:xfrm>
          <a:prstGeom prst="rect">
            <a:avLst/>
          </a:prstGeom>
        </p:spPr>
      </p:pic>
      <p:sp>
        <p:nvSpPr>
          <p:cNvPr id="13" name="Text 8"/>
          <p:cNvSpPr txBox="1"/>
          <p:nvPr/>
        </p:nvSpPr>
        <p:spPr>
          <a:xfrm>
            <a:off x="1828800" y="2238451"/>
            <a:ext cx="4677156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当前的AI合伙人训练营</a:t>
            </a:r>
            <a:endParaRPr lang="en-US" sz="1500" dirty="0"/>
          </a:p>
        </p:txBody>
      </p:sp>
      <p:sp>
        <p:nvSpPr>
          <p:cNvPr id="14" name="Text 9"/>
          <p:cNvSpPr txBox="1"/>
          <p:nvPr/>
        </p:nvSpPr>
        <p:spPr>
          <a:xfrm>
            <a:off x="1828800" y="2572207"/>
            <a:ext cx="487283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作为 1.0 的学习方案，帮助大家建立基础的 AI 认知 and 应用能力。</a:t>
            </a:r>
            <a:endParaRPr lang="en-US" sz="1200" dirty="0"/>
          </a:p>
        </p:txBody>
      </p:sp>
      <p:sp>
        <p:nvSpPr>
          <p:cNvPr id="15" name="Shape 10"/>
          <p:cNvSpPr/>
          <p:nvPr/>
        </p:nvSpPr>
        <p:spPr>
          <a:xfrm>
            <a:off x="1257300" y="3191256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744" y="3314700"/>
            <a:ext cx="171907" cy="171907"/>
          </a:xfrm>
          <a:prstGeom prst="rect">
            <a:avLst/>
          </a:prstGeom>
        </p:spPr>
      </p:pic>
      <p:sp>
        <p:nvSpPr>
          <p:cNvPr id="17" name="Text 11"/>
          <p:cNvSpPr txBox="1"/>
          <p:nvPr/>
        </p:nvSpPr>
        <p:spPr>
          <a:xfrm>
            <a:off x="1828800" y="3191256"/>
            <a:ext cx="4210812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AI合伙人高阶训练营 </a:t>
            </a:r>
            <a:r>
              <a:rPr lang="en-US" sz="900" b="1" dirty="0">
                <a:solidFill>
                  <a:srgbClr val="2E7D32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对私董免费</a:t>
            </a:r>
            <a:endParaRPr lang="en-US" sz="1500" dirty="0"/>
          </a:p>
        </p:txBody>
      </p:sp>
      <p:sp>
        <p:nvSpPr>
          <p:cNvPr id="18" name="Text 12"/>
          <p:cNvSpPr txBox="1"/>
          <p:nvPr/>
        </p:nvSpPr>
        <p:spPr>
          <a:xfrm>
            <a:off x="1828800" y="3534156"/>
            <a:ext cx="4210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深入探索进阶玩法，掌握更强大的 AI 工具和自动化工作流。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1257300" y="4143146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5"/>
          <a:srcRect l="-1064" r="-1064"/>
          <a:stretch>
            <a:fillRect/>
          </a:stretch>
        </p:blipFill>
        <p:spPr>
          <a:xfrm>
            <a:off x="1356970" y="4267505"/>
            <a:ext cx="219456" cy="171907"/>
          </a:xfrm>
          <a:prstGeom prst="rect">
            <a:avLst/>
          </a:prstGeom>
        </p:spPr>
      </p:pic>
      <p:sp>
        <p:nvSpPr>
          <p:cNvPr id="21" name="Text 14"/>
          <p:cNvSpPr txBox="1"/>
          <p:nvPr/>
        </p:nvSpPr>
        <p:spPr>
          <a:xfrm>
            <a:off x="1828800" y="4143146"/>
            <a:ext cx="5324551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私董会AI</a:t>
            </a:r>
            <a:r>
              <a:rPr lang="zh-CN" alt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创造者</a:t>
            </a: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实践社群 </a:t>
            </a:r>
            <a:r>
              <a:rPr lang="en-US" sz="900" b="1" dirty="0">
                <a:solidFill>
                  <a:srgbClr val="2E7D32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对私董免费</a:t>
            </a:r>
            <a:endParaRPr lang="en-US" sz="1500" dirty="0"/>
          </a:p>
        </p:txBody>
      </p:sp>
      <p:sp>
        <p:nvSpPr>
          <p:cNvPr id="22" name="Text 15"/>
          <p:cNvSpPr txBox="1"/>
          <p:nvPr/>
        </p:nvSpPr>
        <p:spPr>
          <a:xfrm>
            <a:off x="1828800" y="4486910"/>
            <a:ext cx="57150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鼓励大家去用 Claude Code 和openclaw，从零开始体验编程</a:t>
            </a:r>
            <a:r>
              <a:rPr lang="zh-CN" alt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和创造</a:t>
            </a: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带来的飞跃。</a:t>
            </a:r>
            <a:endParaRPr lang="en-US" sz="1200" dirty="0"/>
          </a:p>
        </p:txBody>
      </p:sp>
      <p:sp>
        <p:nvSpPr>
          <p:cNvPr id="23" name="Shape 16"/>
          <p:cNvSpPr/>
          <p:nvPr/>
        </p:nvSpPr>
        <p:spPr>
          <a:xfrm>
            <a:off x="1190549" y="5357470"/>
            <a:ext cx="381305" cy="381305"/>
          </a:xfrm>
          <a:prstGeom prst="ellipse">
            <a:avLst/>
          </a:prstGeom>
          <a:solidFill>
            <a:srgbClr val="CCE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5646" y="5453482"/>
            <a:ext cx="190195" cy="190195"/>
          </a:xfrm>
          <a:prstGeom prst="rect">
            <a:avLst/>
          </a:prstGeom>
        </p:spPr>
      </p:pic>
      <p:sp>
        <p:nvSpPr>
          <p:cNvPr id="25" name="Text 17"/>
          <p:cNvSpPr txBox="1"/>
          <p:nvPr/>
        </p:nvSpPr>
        <p:spPr>
          <a:xfrm>
            <a:off x="1723644" y="5324551"/>
            <a:ext cx="94686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核心目标</a:t>
            </a:r>
            <a:endParaRPr lang="en-US" sz="1200" dirty="0"/>
          </a:p>
        </p:txBody>
      </p:sp>
      <p:sp>
        <p:nvSpPr>
          <p:cNvPr id="26" name="Text 18"/>
          <p:cNvSpPr txBox="1"/>
          <p:nvPr/>
        </p:nvSpPr>
        <p:spPr>
          <a:xfrm>
            <a:off x="1723644" y="5572354"/>
            <a:ext cx="94686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我们会跟大家分享如何在 AI 时代提升工作效率、生命质量以及幸福度。</a:t>
            </a:r>
            <a:endParaRPr lang="en-US" sz="1100" dirty="0"/>
          </a:p>
        </p:txBody>
      </p:sp>
      <p:sp>
        <p:nvSpPr>
          <p:cNvPr id="27" name="Shape 19"/>
          <p:cNvSpPr/>
          <p:nvPr/>
        </p:nvSpPr>
        <p:spPr>
          <a:xfrm>
            <a:off x="609905" y="64392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8" name="Text 20"/>
          <p:cNvSpPr txBox="1"/>
          <p:nvPr/>
        </p:nvSpPr>
        <p:spPr>
          <a:xfrm>
            <a:off x="761695" y="6396228"/>
            <a:ext cx="556870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41 页</a:t>
            </a:r>
            <a:endParaRPr lang="en-US" sz="900" dirty="0"/>
          </a:p>
        </p:txBody>
      </p:sp>
      <p:sp>
        <p:nvSpPr>
          <p:cNvPr id="29" name="Text 21"/>
          <p:cNvSpPr txBox="1"/>
          <p:nvPr/>
        </p:nvSpPr>
        <p:spPr>
          <a:xfrm>
            <a:off x="10972800" y="6381598"/>
            <a:ext cx="6858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7">
            <a:alphaModFix amt="70000"/>
          </a:blip>
          <a:srcRect/>
          <a:stretch>
            <a:fillRect/>
          </a:stretch>
        </p:blipFill>
        <p:spPr>
          <a:xfrm>
            <a:off x="8382305" y="-1904695"/>
            <a:ext cx="5715000" cy="5715000"/>
          </a:xfrm>
          <a:prstGeom prst="rect">
            <a:avLst/>
          </a:prstGeom>
        </p:spPr>
      </p:pic>
      <p:sp>
        <p:nvSpPr>
          <p:cNvPr id="32" name="Shape 22"/>
          <p:cNvSpPr/>
          <p:nvPr/>
        </p:nvSpPr>
        <p:spPr>
          <a:xfrm>
            <a:off x="8820302" y="952805"/>
            <a:ext cx="4800600" cy="4800600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3829507" cy="3353105"/>
          </a:xfrm>
          <a:prstGeom prst="roundRect">
            <a:avLst>
              <a:gd name="adj" fmla="val 27270"/>
            </a:avLst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4000"/>
          </a:blip>
          <a:srcRect/>
          <a:stretch>
            <a:fillRect/>
          </a:stretch>
        </p:blipFill>
        <p:spPr>
          <a:xfrm>
            <a:off x="7905902" y="2857500"/>
            <a:ext cx="3429000" cy="3429000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5"/>
          <p:cNvSpPr txBox="1"/>
          <p:nvPr/>
        </p:nvSpPr>
        <p:spPr>
          <a:xfrm>
            <a:off x="647395" y="457200"/>
            <a:ext cx="138074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PRICING PLAN</a:t>
            </a:r>
            <a:endParaRPr lang="en-US" sz="1000" dirty="0"/>
          </a:p>
        </p:txBody>
      </p:sp>
      <p:sp>
        <p:nvSpPr>
          <p:cNvPr id="12" name="Text 6"/>
          <p:cNvSpPr txBox="1"/>
          <p:nvPr/>
        </p:nvSpPr>
        <p:spPr>
          <a:xfrm>
            <a:off x="914400" y="1333195"/>
            <a:ext cx="9829800" cy="648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私董会</a:t>
            </a:r>
            <a:r>
              <a:rPr lang="zh-CN" alt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面对</a:t>
            </a:r>
            <a:r>
              <a:rPr lang="en-US" altLang="zh-CN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</a:t>
            </a:r>
            <a:r>
              <a:rPr lang="zh-CN" alt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合伙人训练营的特别</a:t>
            </a:r>
            <a:r>
              <a:rPr lang="zh-CN" alt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福利</a:t>
            </a:r>
            <a:endParaRPr lang="zh-CN" altLang="en-US" sz="4200" b="1" kern="0" spc="-75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13" name="Text 7"/>
          <p:cNvSpPr txBox="1"/>
          <p:nvPr/>
        </p:nvSpPr>
        <p:spPr>
          <a:xfrm>
            <a:off x="914400" y="2476195"/>
            <a:ext cx="10401300" cy="4389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75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⚠️ 马上涨价到 25,000 元</a:t>
            </a:r>
            <a:endParaRPr lang="en-US" sz="2400" dirty="0"/>
          </a:p>
        </p:txBody>
      </p:sp>
      <p:sp>
        <p:nvSpPr>
          <p:cNvPr id="14" name="Text 8"/>
          <p:cNvSpPr txBox="1"/>
          <p:nvPr/>
        </p:nvSpPr>
        <p:spPr>
          <a:xfrm>
            <a:off x="914400" y="3029585"/>
            <a:ext cx="5181600" cy="9721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现在只需 </a:t>
            </a:r>
            <a:r>
              <a:rPr lang="en-US" sz="66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23,800</a:t>
            </a:r>
            <a:r>
              <a:rPr lang="en-US" sz="30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元 </a:t>
            </a:r>
            <a:endParaRPr lang="en-US" sz="3000" dirty="0"/>
          </a:p>
        </p:txBody>
      </p:sp>
      <p:sp>
        <p:nvSpPr>
          <p:cNvPr id="18" name="Shape 10"/>
          <p:cNvSpPr/>
          <p:nvPr/>
        </p:nvSpPr>
        <p:spPr>
          <a:xfrm>
            <a:off x="914400" y="4401007"/>
            <a:ext cx="342900" cy="342900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1019556" y="4496105"/>
            <a:ext cx="133502" cy="152705"/>
          </a:xfrm>
          <a:prstGeom prst="rect">
            <a:avLst/>
          </a:prstGeom>
        </p:spPr>
      </p:pic>
      <p:sp>
        <p:nvSpPr>
          <p:cNvPr id="20" name="Text 11"/>
          <p:cNvSpPr txBox="1"/>
          <p:nvPr/>
        </p:nvSpPr>
        <p:spPr>
          <a:xfrm>
            <a:off x="1447495" y="4381805"/>
            <a:ext cx="7532827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r>
              <a:rPr lang="zh-CN" alt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富足人生成长</a:t>
            </a: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体系 </a:t>
            </a:r>
            <a:r>
              <a:rPr lang="en-US" sz="1800" b="1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(认知升级、教练陪跑、机会捕捉、同频链接)</a:t>
            </a:r>
            <a:endParaRPr lang="en-US" sz="2100" dirty="0"/>
          </a:p>
        </p:txBody>
      </p:sp>
      <p:sp>
        <p:nvSpPr>
          <p:cNvPr id="21" name="Shape 12"/>
          <p:cNvSpPr/>
          <p:nvPr/>
        </p:nvSpPr>
        <p:spPr>
          <a:xfrm>
            <a:off x="914400" y="5009998"/>
            <a:ext cx="342900" cy="342900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1019556" y="5105095"/>
            <a:ext cx="133502" cy="152705"/>
          </a:xfrm>
          <a:prstGeom prst="rect">
            <a:avLst/>
          </a:prstGeom>
        </p:spPr>
      </p:pic>
      <p:sp>
        <p:nvSpPr>
          <p:cNvPr id="23" name="Text 13"/>
          <p:cNvSpPr txBox="1"/>
          <p:nvPr/>
        </p:nvSpPr>
        <p:spPr>
          <a:xfrm>
            <a:off x="1447495" y="4990795"/>
            <a:ext cx="2867558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参与所有线上线下活动</a:t>
            </a:r>
            <a:endParaRPr lang="en-US" sz="2100" dirty="0"/>
          </a:p>
        </p:txBody>
      </p:sp>
      <p:sp>
        <p:nvSpPr>
          <p:cNvPr id="24" name="Shape 14"/>
          <p:cNvSpPr/>
          <p:nvPr/>
        </p:nvSpPr>
        <p:spPr>
          <a:xfrm>
            <a:off x="914400" y="5619902"/>
            <a:ext cx="342900" cy="342900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9498" y="5715000"/>
            <a:ext cx="152705" cy="152705"/>
          </a:xfrm>
          <a:prstGeom prst="rect">
            <a:avLst/>
          </a:prstGeom>
        </p:spPr>
      </p:pic>
      <p:sp>
        <p:nvSpPr>
          <p:cNvPr id="26" name="Text 15"/>
          <p:cNvSpPr txBox="1"/>
          <p:nvPr/>
        </p:nvSpPr>
        <p:spPr>
          <a:xfrm>
            <a:off x="1447495" y="5600700"/>
            <a:ext cx="2027225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享受零风险承诺</a:t>
            </a:r>
            <a:endParaRPr lang="en-US" sz="2100" dirty="0"/>
          </a:p>
        </p:txBody>
      </p:sp>
      <p:sp>
        <p:nvSpPr>
          <p:cNvPr id="27" name="Text 16"/>
          <p:cNvSpPr txBox="1"/>
          <p:nvPr/>
        </p:nvSpPr>
        <p:spPr>
          <a:xfrm>
            <a:off x="10191902" y="6381598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805" y="-952805"/>
            <a:ext cx="9525305" cy="95253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952805"/>
            <a:ext cx="7619695" cy="761969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14400" y="64739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Text 3"/>
          <p:cNvSpPr txBox="1"/>
          <p:nvPr/>
        </p:nvSpPr>
        <p:spPr>
          <a:xfrm>
            <a:off x="1104595" y="609905"/>
            <a:ext cx="14575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Promise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914400" y="1904695"/>
            <a:ext cx="9829800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零风险承诺</a:t>
            </a:r>
            <a:endParaRPr lang="en-US" sz="4800" dirty="0"/>
          </a:p>
        </p:txBody>
      </p:sp>
      <p:sp>
        <p:nvSpPr>
          <p:cNvPr id="9" name="Text 5"/>
          <p:cNvSpPr txBox="1"/>
          <p:nvPr/>
        </p:nvSpPr>
        <p:spPr>
          <a:xfrm>
            <a:off x="914400" y="2864815"/>
            <a:ext cx="9639605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这是市场上非常少见的友好退出机制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我们对私董会的价值有充分信心</a:t>
            </a:r>
            <a:endParaRPr lang="en-US" sz="2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rcRect t="-9" b="-9"/>
          <a:stretch>
            <a:fillRect/>
          </a:stretch>
        </p:blipFill>
        <p:spPr>
          <a:xfrm>
            <a:off x="914400" y="4000500"/>
            <a:ext cx="8572500" cy="819302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rcRect l="-450" r="-450"/>
          <a:stretch>
            <a:fillRect/>
          </a:stretch>
        </p:blipFill>
        <p:spPr>
          <a:xfrm>
            <a:off x="1295705" y="4257446"/>
            <a:ext cx="57607" cy="30449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580998" y="4190695"/>
            <a:ext cx="3143707" cy="4389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定金</a:t>
            </a:r>
            <a:r>
              <a:rPr lang="en-US" sz="2400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无理由随时退款 </a:t>
            </a:r>
            <a:endParaRPr lang="en-US" sz="2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3"/>
          <a:srcRect t="-9" b="-9"/>
          <a:stretch>
            <a:fillRect/>
          </a:stretch>
        </p:blipFill>
        <p:spPr>
          <a:xfrm>
            <a:off x="914400" y="5048402"/>
            <a:ext cx="8572500" cy="81930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5"/>
          <a:srcRect l="-450" r="-450"/>
          <a:stretch>
            <a:fillRect/>
          </a:stretch>
        </p:blipFill>
        <p:spPr>
          <a:xfrm>
            <a:off x="1295705" y="5305349"/>
            <a:ext cx="57607" cy="304495"/>
          </a:xfrm>
          <a:prstGeom prst="rect">
            <a:avLst/>
          </a:prstGeom>
        </p:spPr>
      </p:pic>
      <p:sp>
        <p:nvSpPr>
          <p:cNvPr id="15" name="Text 7"/>
          <p:cNvSpPr txBox="1"/>
          <p:nvPr/>
        </p:nvSpPr>
        <p:spPr>
          <a:xfrm>
            <a:off x="1580998" y="5238598"/>
            <a:ext cx="4401007" cy="4389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75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全款</a:t>
            </a:r>
            <a:r>
              <a:rPr lang="en-US" sz="2400" kern="0" spc="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一个月内无理由全额退款 </a:t>
            </a:r>
            <a:endParaRPr lang="en-US" sz="2400" dirty="0"/>
          </a:p>
        </p:txBody>
      </p:sp>
      <p:sp>
        <p:nvSpPr>
          <p:cNvPr id="16" name="Text 8"/>
          <p:cNvSpPr txBox="1"/>
          <p:nvPr/>
        </p:nvSpPr>
        <p:spPr>
          <a:xfrm>
            <a:off x="9677095" y="6286500"/>
            <a:ext cx="20574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238805" y="571500"/>
            <a:ext cx="5715000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3829507" cy="3829507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5"/>
          <p:cNvSpPr txBox="1"/>
          <p:nvPr/>
        </p:nvSpPr>
        <p:spPr>
          <a:xfrm>
            <a:off x="647395" y="457200"/>
            <a:ext cx="1524305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Special Quota</a:t>
            </a:r>
            <a:endParaRPr lang="en-US" sz="1000" dirty="0"/>
          </a:p>
        </p:txBody>
      </p:sp>
      <p:sp>
        <p:nvSpPr>
          <p:cNvPr id="11" name="Text 6"/>
          <p:cNvSpPr txBox="1"/>
          <p:nvPr/>
        </p:nvSpPr>
        <p:spPr>
          <a:xfrm>
            <a:off x="-152705" y="1714500"/>
            <a:ext cx="12497105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此次仅有</a:t>
            </a:r>
            <a:r>
              <a:rPr lang="en-US" sz="48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20个</a:t>
            </a:r>
            <a:r>
              <a:rPr lang="en-US" sz="48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订金名额 </a:t>
            </a:r>
            <a:endParaRPr lang="en-US" sz="4800" b="1" kern="0" spc="-75" dirty="0">
              <a:solidFill>
                <a:srgbClr val="1D1D1F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12" name="Text 7"/>
          <p:cNvSpPr txBox="1"/>
          <p:nvPr/>
        </p:nvSpPr>
        <p:spPr>
          <a:xfrm>
            <a:off x="-95098" y="3143707"/>
            <a:ext cx="12382805" cy="4288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kern="0" spc="75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AI合伙人们学得非常认真，所以额外给20个特别名额。</a:t>
            </a:r>
            <a:endParaRPr lang="en-US" sz="2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rcRect l="-57" r="-57"/>
          <a:stretch>
            <a:fillRect/>
          </a:stretch>
        </p:blipFill>
        <p:spPr>
          <a:xfrm>
            <a:off x="4712818" y="4358030"/>
            <a:ext cx="200254" cy="228600"/>
          </a:xfrm>
          <a:prstGeom prst="rect">
            <a:avLst/>
          </a:prstGeom>
        </p:spPr>
      </p:pic>
      <p:sp>
        <p:nvSpPr>
          <p:cNvPr id="14" name="Text 8"/>
          <p:cNvSpPr txBox="1"/>
          <p:nvPr/>
        </p:nvSpPr>
        <p:spPr>
          <a:xfrm>
            <a:off x="5022799" y="4190695"/>
            <a:ext cx="2505456" cy="5623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5月份会进行</a:t>
            </a:r>
            <a:r>
              <a:rPr lang="zh-CN" altLang="en-US" sz="18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正式</a:t>
            </a:r>
            <a:r>
              <a:rPr lang="en-US" sz="180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招新</a:t>
            </a:r>
            <a:endParaRPr lang="en-US" sz="1800" dirty="0"/>
          </a:p>
        </p:txBody>
      </p:sp>
      <p:sp>
        <p:nvSpPr>
          <p:cNvPr id="16" name="Text 10"/>
          <p:cNvSpPr txBox="1"/>
          <p:nvPr/>
        </p:nvSpPr>
        <p:spPr>
          <a:xfrm>
            <a:off x="10191902" y="6286500"/>
            <a:ext cx="154350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7905902" y="-1429207"/>
            <a:ext cx="5715000" cy="5715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429207" y="2572207"/>
            <a:ext cx="5715000" cy="5715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858707" y="476402"/>
            <a:ext cx="4762195" cy="4762195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695" y="523951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972007" y="457200"/>
            <a:ext cx="16102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BONUS CONTENT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764878" y="476402"/>
            <a:ext cx="166878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AI合伙人训练营 · 第三课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761695" y="838505"/>
            <a:ext cx="108585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额外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赠礼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761695" y="1104595"/>
            <a:ext cx="108585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如果你是认真想要构建自己的系统——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 l="-1" r="-1"/>
          <a:stretch>
            <a:fillRect/>
          </a:stretch>
        </p:blipFill>
        <p:spPr>
          <a:xfrm>
            <a:off x="761695" y="1561795"/>
            <a:ext cx="10668305" cy="4572000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1076249" y="4657954"/>
            <a:ext cx="10039198" cy="933602"/>
          </a:xfrm>
          <a:prstGeom prst="roundRect">
            <a:avLst>
              <a:gd name="adj" fmla="val 31981"/>
            </a:avLst>
          </a:prstGeom>
          <a:noFill/>
          <a:ln w="12700">
            <a:solidFill>
              <a:srgbClr val="DBEAFE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6502" y="4858207"/>
            <a:ext cx="533095" cy="53309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9207" y="5009998"/>
            <a:ext cx="228600" cy="228600"/>
          </a:xfrm>
          <a:prstGeom prst="rect">
            <a:avLst/>
          </a:prstGeom>
        </p:spPr>
      </p:pic>
      <p:sp>
        <p:nvSpPr>
          <p:cNvPr id="16" name="Text 9"/>
          <p:cNvSpPr txBox="1"/>
          <p:nvPr/>
        </p:nvSpPr>
        <p:spPr>
          <a:xfrm>
            <a:off x="2000707" y="4876495"/>
            <a:ext cx="30961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赠送一门私董会内部核心课程</a:t>
            </a:r>
            <a:endParaRPr lang="en-US" sz="1200" dirty="0"/>
          </a:p>
        </p:txBody>
      </p:sp>
      <p:sp>
        <p:nvSpPr>
          <p:cNvPr id="17" name="Text 10"/>
          <p:cNvSpPr txBox="1"/>
          <p:nvPr/>
        </p:nvSpPr>
        <p:spPr>
          <a:xfrm>
            <a:off x="2000707" y="5143500"/>
            <a:ext cx="30961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分为上下两部分，帮你穿越周期，赢在未来</a:t>
            </a:r>
            <a:endParaRPr lang="en-US" sz="1200" dirty="0"/>
          </a:p>
        </p:txBody>
      </p:sp>
      <p:sp>
        <p:nvSpPr>
          <p:cNvPr id="18" name="Text 11"/>
          <p:cNvSpPr txBox="1"/>
          <p:nvPr/>
        </p:nvSpPr>
        <p:spPr>
          <a:xfrm>
            <a:off x="10107778" y="4934102"/>
            <a:ext cx="581558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</a:t>
            </a:r>
            <a:endParaRPr lang="en-US" sz="1200" dirty="0"/>
          </a:p>
        </p:txBody>
      </p:sp>
      <p:sp>
        <p:nvSpPr>
          <p:cNvPr id="19" name="Text 12"/>
          <p:cNvSpPr txBox="1"/>
          <p:nvPr/>
        </p:nvSpPr>
        <p:spPr>
          <a:xfrm>
            <a:off x="10107778" y="5086807"/>
            <a:ext cx="5815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kern="0" spc="12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门课程</a:t>
            </a:r>
            <a:endParaRPr lang="en-US" sz="120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6"/>
          <a:srcRect l="-7" r="-7"/>
          <a:stretch>
            <a:fillRect/>
          </a:stretch>
        </p:blipFill>
        <p:spPr>
          <a:xfrm>
            <a:off x="1076249" y="1876349"/>
            <a:ext cx="4867351" cy="2476195"/>
          </a:xfrm>
          <a:prstGeom prst="rect">
            <a:avLst/>
          </a:prstGeom>
        </p:spPr>
      </p:pic>
      <p:sp>
        <p:nvSpPr>
          <p:cNvPr id="21" name="Shape 13"/>
          <p:cNvSpPr/>
          <p:nvPr/>
        </p:nvSpPr>
        <p:spPr>
          <a:xfrm>
            <a:off x="1352398" y="2171700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0071E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76756" y="2295144"/>
            <a:ext cx="171907" cy="171907"/>
          </a:xfrm>
          <a:prstGeom prst="rect">
            <a:avLst/>
          </a:prstGeom>
        </p:spPr>
      </p:pic>
      <p:sp>
        <p:nvSpPr>
          <p:cNvPr id="23" name="Text 14"/>
          <p:cNvSpPr txBox="1"/>
          <p:nvPr/>
        </p:nvSpPr>
        <p:spPr>
          <a:xfrm>
            <a:off x="1923898" y="2152498"/>
            <a:ext cx="198607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过去5年投资策略回顾</a:t>
            </a:r>
            <a:endParaRPr lang="en-US" sz="1200" dirty="0"/>
          </a:p>
        </p:txBody>
      </p:sp>
      <p:sp>
        <p:nvSpPr>
          <p:cNvPr id="24" name="Text 15"/>
          <p:cNvSpPr txBox="1"/>
          <p:nvPr/>
        </p:nvSpPr>
        <p:spPr>
          <a:xfrm>
            <a:off x="1923898" y="2381098"/>
            <a:ext cx="198607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看懂周期，才知道现在在哪</a:t>
            </a:r>
            <a:endParaRPr lang="en-US" sz="1200" dirty="0"/>
          </a:p>
        </p:txBody>
      </p:sp>
      <p:sp>
        <p:nvSpPr>
          <p:cNvPr id="25" name="Text 16"/>
          <p:cNvSpPr/>
          <p:nvPr/>
        </p:nvSpPr>
        <p:spPr>
          <a:xfrm>
            <a:off x="4943246" y="2152498"/>
            <a:ext cx="771754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上半部</a:t>
            </a:r>
            <a:endParaRPr lang="en-US" sz="1200" dirty="0"/>
          </a:p>
        </p:txBody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3507" y="3114446"/>
            <a:ext cx="133502" cy="133502"/>
          </a:xfrm>
          <a:prstGeom prst="rect">
            <a:avLst/>
          </a:prstGeom>
        </p:spPr>
      </p:pic>
      <p:sp>
        <p:nvSpPr>
          <p:cNvPr id="27" name="Text 17"/>
          <p:cNvSpPr txBox="1"/>
          <p:nvPr/>
        </p:nvSpPr>
        <p:spPr>
          <a:xfrm>
            <a:off x="1790395" y="3086100"/>
            <a:ext cx="222473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完整复盘2019-2024年市场周期</a:t>
            </a:r>
            <a:endParaRPr lang="en-US" sz="1200" dirty="0"/>
          </a:p>
        </p:txBody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3507" y="3419856"/>
            <a:ext cx="133502" cy="133502"/>
          </a:xfrm>
          <a:prstGeom prst="rect">
            <a:avLst/>
          </a:prstGeom>
        </p:spPr>
      </p:pic>
      <p:sp>
        <p:nvSpPr>
          <p:cNvPr id="29" name="Text 18"/>
          <p:cNvSpPr txBox="1"/>
          <p:nvPr/>
        </p:nvSpPr>
        <p:spPr>
          <a:xfrm>
            <a:off x="1790395" y="3390595"/>
            <a:ext cx="2150669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分析每次牛熊转换的关键节点</a:t>
            </a:r>
            <a:endParaRPr lang="en-US" sz="1200" dirty="0"/>
          </a:p>
        </p:txBody>
      </p:sp>
      <p:pic>
        <p:nvPicPr>
          <p:cNvPr id="30" name="Image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3507" y="3724351"/>
            <a:ext cx="133502" cy="133502"/>
          </a:xfrm>
          <a:prstGeom prst="rect">
            <a:avLst/>
          </a:prstGeom>
        </p:spPr>
      </p:pic>
      <p:sp>
        <p:nvSpPr>
          <p:cNvPr id="31" name="Text 19"/>
          <p:cNvSpPr txBox="1"/>
          <p:nvPr/>
        </p:nvSpPr>
        <p:spPr>
          <a:xfrm>
            <a:off x="1790395" y="3696005"/>
            <a:ext cx="182148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总结可复制的投资方法论</a:t>
            </a:r>
            <a:endParaRPr lang="en-US" sz="1200" dirty="0"/>
          </a:p>
        </p:txBody>
      </p:sp>
      <p:pic>
        <p:nvPicPr>
          <p:cNvPr id="32" name="Image 10" descr="preencoded.png"/>
          <p:cNvPicPr>
            <a:picLocks noChangeAspect="1"/>
          </p:cNvPicPr>
          <p:nvPr/>
        </p:nvPicPr>
        <p:blipFill>
          <a:blip r:embed="rId6"/>
          <a:srcRect l="-7" r="-7"/>
          <a:stretch>
            <a:fillRect/>
          </a:stretch>
        </p:blipFill>
        <p:spPr>
          <a:xfrm>
            <a:off x="6248095" y="1876349"/>
            <a:ext cx="4867351" cy="2476195"/>
          </a:xfrm>
          <a:prstGeom prst="rect">
            <a:avLst/>
          </a:prstGeom>
        </p:spPr>
      </p:pic>
      <p:sp>
        <p:nvSpPr>
          <p:cNvPr id="33" name="Shape 20"/>
          <p:cNvSpPr/>
          <p:nvPr/>
        </p:nvSpPr>
        <p:spPr>
          <a:xfrm>
            <a:off x="6524244" y="2171700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0071E3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48602" y="2295144"/>
            <a:ext cx="171907" cy="171907"/>
          </a:xfrm>
          <a:prstGeom prst="rect">
            <a:avLst/>
          </a:prstGeom>
        </p:spPr>
      </p:pic>
      <p:sp>
        <p:nvSpPr>
          <p:cNvPr id="35" name="Text 21"/>
          <p:cNvSpPr txBox="1"/>
          <p:nvPr/>
        </p:nvSpPr>
        <p:spPr>
          <a:xfrm>
            <a:off x="7095744" y="2152498"/>
            <a:ext cx="198607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2026年投资趋势展望</a:t>
            </a:r>
            <a:endParaRPr lang="en-US" sz="1200" dirty="0"/>
          </a:p>
        </p:txBody>
      </p:sp>
      <p:sp>
        <p:nvSpPr>
          <p:cNvPr id="36" name="Text 22"/>
          <p:cNvSpPr txBox="1"/>
          <p:nvPr/>
        </p:nvSpPr>
        <p:spPr>
          <a:xfrm>
            <a:off x="7095744" y="2381098"/>
            <a:ext cx="198607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提前布局，而不是事后追悔</a:t>
            </a:r>
            <a:endParaRPr lang="en-US" sz="1200" dirty="0"/>
          </a:p>
        </p:txBody>
      </p:sp>
      <p:sp>
        <p:nvSpPr>
          <p:cNvPr id="37" name="Text 23"/>
          <p:cNvSpPr/>
          <p:nvPr/>
        </p:nvSpPr>
        <p:spPr>
          <a:xfrm>
            <a:off x="10115093" y="2152498"/>
            <a:ext cx="771754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下半部</a:t>
            </a:r>
            <a:endParaRPr lang="en-US" sz="1200" dirty="0"/>
          </a:p>
        </p:txBody>
      </p:sp>
      <p:pic>
        <p:nvPicPr>
          <p:cNvPr id="38" name="Image 12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15354" y="3114446"/>
            <a:ext cx="133502" cy="133502"/>
          </a:xfrm>
          <a:prstGeom prst="rect">
            <a:avLst/>
          </a:prstGeom>
        </p:spPr>
      </p:pic>
      <p:sp>
        <p:nvSpPr>
          <p:cNvPr id="39" name="Text 24"/>
          <p:cNvSpPr txBox="1"/>
          <p:nvPr/>
        </p:nvSpPr>
        <p:spPr>
          <a:xfrm>
            <a:off x="6963156" y="3086100"/>
            <a:ext cx="164592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AI时代资产配置新趋势</a:t>
            </a:r>
            <a:endParaRPr lang="en-US" sz="1200" dirty="0"/>
          </a:p>
        </p:txBody>
      </p:sp>
      <p:pic>
        <p:nvPicPr>
          <p:cNvPr id="40" name="Image 13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15354" y="3419856"/>
            <a:ext cx="133502" cy="133502"/>
          </a:xfrm>
          <a:prstGeom prst="rect">
            <a:avLst/>
          </a:prstGeom>
        </p:spPr>
      </p:pic>
      <p:sp>
        <p:nvSpPr>
          <p:cNvPr id="41" name="Text 25"/>
          <p:cNvSpPr txBox="1"/>
          <p:nvPr/>
        </p:nvSpPr>
        <p:spPr>
          <a:xfrm>
            <a:off x="6963156" y="3390595"/>
            <a:ext cx="165689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新兴资产类别机会分析</a:t>
            </a:r>
            <a:endParaRPr lang="en-US" sz="1200" dirty="0"/>
          </a:p>
        </p:txBody>
      </p:sp>
      <p:pic>
        <p:nvPicPr>
          <p:cNvPr id="42" name="Image 1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15354" y="3724351"/>
            <a:ext cx="133502" cy="133502"/>
          </a:xfrm>
          <a:prstGeom prst="rect">
            <a:avLst/>
          </a:prstGeom>
        </p:spPr>
      </p:pic>
      <p:sp>
        <p:nvSpPr>
          <p:cNvPr id="43" name="Text 26"/>
          <p:cNvSpPr txBox="1"/>
          <p:nvPr/>
        </p:nvSpPr>
        <p:spPr>
          <a:xfrm>
            <a:off x="6963156" y="3696005"/>
            <a:ext cx="1492301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风险与收益平衡策略</a:t>
            </a:r>
            <a:endParaRPr lang="en-US" sz="1200" dirty="0"/>
          </a:p>
        </p:txBody>
      </p:sp>
      <p:pic>
        <p:nvPicPr>
          <p:cNvPr id="44" name="Image 15" descr="preencoded.png"/>
          <p:cNvPicPr>
            <a:picLocks noChangeAspect="1"/>
          </p:cNvPicPr>
          <p:nvPr/>
        </p:nvPicPr>
        <p:blipFill>
          <a:blip r:embed="rId10"/>
          <a:srcRect t="-199" b="-199"/>
          <a:stretch>
            <a:fillRect/>
          </a:stretch>
        </p:blipFill>
        <p:spPr>
          <a:xfrm>
            <a:off x="771754" y="1571854"/>
            <a:ext cx="75895" cy="4552798"/>
          </a:xfrm>
          <a:prstGeom prst="rect">
            <a:avLst/>
          </a:prstGeom>
        </p:spPr>
      </p:pic>
      <p:sp>
        <p:nvSpPr>
          <p:cNvPr id="46" name="Text 28"/>
          <p:cNvSpPr txBox="1"/>
          <p:nvPr/>
        </p:nvSpPr>
        <p:spPr>
          <a:xfrm>
            <a:off x="10896905" y="6515100"/>
            <a:ext cx="6099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4572000" y="190195"/>
            <a:ext cx="9525305" cy="95253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286000" y="-381305"/>
            <a:ext cx="7619695" cy="7619695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09905" y="448056"/>
            <a:ext cx="95098" cy="95098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819302" y="381305"/>
            <a:ext cx="123444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ELIGIBILITY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573207" y="400507"/>
            <a:ext cx="1010412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私董会成员筛选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609905" y="685800"/>
            <a:ext cx="11163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适合与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不适合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609905" y="914400"/>
            <a:ext cx="11163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明确私董会的目标人群，帮助你判断是否适合加入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905" y="1295705"/>
            <a:ext cx="5333695" cy="476219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86054" y="1571854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ECFDF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9556" y="1705356"/>
            <a:ext cx="190195" cy="190195"/>
          </a:xfrm>
          <a:prstGeom prst="rect">
            <a:avLst/>
          </a:prstGeom>
        </p:spPr>
      </p:pic>
      <p:sp>
        <p:nvSpPr>
          <p:cNvPr id="15" name="Text 9"/>
          <p:cNvSpPr txBox="1"/>
          <p:nvPr/>
        </p:nvSpPr>
        <p:spPr>
          <a:xfrm>
            <a:off x="1495044" y="1571854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适合加入</a:t>
            </a:r>
            <a:endParaRPr lang="en-US" sz="1200" dirty="0"/>
          </a:p>
        </p:txBody>
      </p:sp>
      <p:sp>
        <p:nvSpPr>
          <p:cNvPr id="16" name="Text 10"/>
          <p:cNvSpPr txBox="1"/>
          <p:nvPr/>
        </p:nvSpPr>
        <p:spPr>
          <a:xfrm>
            <a:off x="1495044" y="1800454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长期主义者的选择</a:t>
            </a:r>
            <a:endParaRPr lang="en-US" sz="1200" dirty="0"/>
          </a:p>
        </p:txBody>
      </p:sp>
      <p:sp>
        <p:nvSpPr>
          <p:cNvPr id="17" name="Text 11"/>
          <p:cNvSpPr txBox="1"/>
          <p:nvPr/>
        </p:nvSpPr>
        <p:spPr>
          <a:xfrm>
            <a:off x="5286146" y="1600200"/>
            <a:ext cx="391363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80%</a:t>
            </a:r>
            <a:endParaRPr lang="en-US" sz="1200" dirty="0"/>
          </a:p>
        </p:txBody>
      </p:sp>
      <p:sp>
        <p:nvSpPr>
          <p:cNvPr id="18" name="Text 12"/>
          <p:cNvSpPr txBox="1"/>
          <p:nvPr/>
        </p:nvSpPr>
        <p:spPr>
          <a:xfrm>
            <a:off x="5133442" y="180045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匹配度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886054" y="2886761"/>
            <a:ext cx="4781398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886054" y="2343607"/>
            <a:ext cx="209398" cy="209398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923544" y="2371954"/>
            <a:ext cx="133502" cy="152705"/>
          </a:xfrm>
          <a:prstGeom prst="rect">
            <a:avLst/>
          </a:prstGeom>
        </p:spPr>
      </p:pic>
      <p:sp>
        <p:nvSpPr>
          <p:cNvPr id="22" name="Text 15"/>
          <p:cNvSpPr txBox="1"/>
          <p:nvPr/>
        </p:nvSpPr>
        <p:spPr>
          <a:xfrm>
            <a:off x="1209751" y="2314346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认同长期主义</a:t>
            </a:r>
            <a:endParaRPr lang="en-US" sz="1200" dirty="0"/>
          </a:p>
        </p:txBody>
      </p:sp>
      <p:sp>
        <p:nvSpPr>
          <p:cNvPr id="23" name="Text 16"/>
          <p:cNvSpPr txBox="1"/>
          <p:nvPr/>
        </p:nvSpPr>
        <p:spPr>
          <a:xfrm>
            <a:off x="5362042" y="2314346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符合</a:t>
            </a:r>
            <a:endParaRPr lang="en-US" sz="1200" dirty="0"/>
          </a:p>
        </p:txBody>
      </p:sp>
      <p:sp>
        <p:nvSpPr>
          <p:cNvPr id="24" name="Text 17"/>
          <p:cNvSpPr txBox="1"/>
          <p:nvPr/>
        </p:nvSpPr>
        <p:spPr>
          <a:xfrm>
            <a:off x="1209751" y="2562149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追求复利增长，不追求短期暴利</a:t>
            </a:r>
            <a:endParaRPr lang="en-US" sz="1200" dirty="0"/>
          </a:p>
        </p:txBody>
      </p:sp>
      <p:sp>
        <p:nvSpPr>
          <p:cNvPr id="25" name="Shape 18"/>
          <p:cNvSpPr/>
          <p:nvPr/>
        </p:nvSpPr>
        <p:spPr>
          <a:xfrm>
            <a:off x="886054" y="3582619"/>
            <a:ext cx="4781398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Shape 19"/>
          <p:cNvSpPr/>
          <p:nvPr/>
        </p:nvSpPr>
        <p:spPr>
          <a:xfrm>
            <a:off x="886054" y="3038551"/>
            <a:ext cx="209398" cy="209398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923544" y="3066898"/>
            <a:ext cx="133502" cy="152705"/>
          </a:xfrm>
          <a:prstGeom prst="rect">
            <a:avLst/>
          </a:prstGeom>
        </p:spPr>
      </p:pic>
      <p:sp>
        <p:nvSpPr>
          <p:cNvPr id="28" name="Text 20"/>
          <p:cNvSpPr txBox="1"/>
          <p:nvPr/>
        </p:nvSpPr>
        <p:spPr>
          <a:xfrm>
            <a:off x="1209751" y="3010205"/>
            <a:ext cx="149230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有一定的可投资资金</a:t>
            </a:r>
            <a:endParaRPr lang="en-US" sz="1200" dirty="0"/>
          </a:p>
        </p:txBody>
      </p:sp>
      <p:sp>
        <p:nvSpPr>
          <p:cNvPr id="29" name="Text 21"/>
          <p:cNvSpPr txBox="1"/>
          <p:nvPr/>
        </p:nvSpPr>
        <p:spPr>
          <a:xfrm>
            <a:off x="5362042" y="301020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符合</a:t>
            </a:r>
            <a:endParaRPr lang="en-US" sz="1200" dirty="0"/>
          </a:p>
        </p:txBody>
      </p:sp>
      <p:sp>
        <p:nvSpPr>
          <p:cNvPr id="30" name="Text 22"/>
          <p:cNvSpPr txBox="1"/>
          <p:nvPr/>
        </p:nvSpPr>
        <p:spPr>
          <a:xfrm>
            <a:off x="1209751" y="3258007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具备一定的资金基础进行资产配置</a:t>
            </a:r>
            <a:endParaRPr lang="en-US" sz="1200" dirty="0"/>
          </a:p>
        </p:txBody>
      </p:sp>
      <p:sp>
        <p:nvSpPr>
          <p:cNvPr id="31" name="Shape 23"/>
          <p:cNvSpPr/>
          <p:nvPr/>
        </p:nvSpPr>
        <p:spPr>
          <a:xfrm>
            <a:off x="886054" y="4277563"/>
            <a:ext cx="4781398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2" name="Shape 24"/>
          <p:cNvSpPr/>
          <p:nvPr/>
        </p:nvSpPr>
        <p:spPr>
          <a:xfrm>
            <a:off x="886054" y="3733495"/>
            <a:ext cx="209398" cy="209398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923544" y="3762756"/>
            <a:ext cx="133502" cy="152705"/>
          </a:xfrm>
          <a:prstGeom prst="rect">
            <a:avLst/>
          </a:prstGeom>
        </p:spPr>
      </p:pic>
      <p:sp>
        <p:nvSpPr>
          <p:cNvPr id="34" name="Text 25"/>
          <p:cNvSpPr txBox="1"/>
          <p:nvPr/>
        </p:nvSpPr>
        <p:spPr>
          <a:xfrm>
            <a:off x="1209751" y="3705149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愿意系统学习</a:t>
            </a:r>
            <a:endParaRPr lang="en-US" sz="1200" dirty="0"/>
          </a:p>
        </p:txBody>
      </p:sp>
      <p:sp>
        <p:nvSpPr>
          <p:cNvPr id="35" name="Text 26"/>
          <p:cNvSpPr txBox="1"/>
          <p:nvPr/>
        </p:nvSpPr>
        <p:spPr>
          <a:xfrm>
            <a:off x="5362042" y="3705149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符合</a:t>
            </a:r>
            <a:endParaRPr lang="en-US" sz="1200" dirty="0"/>
          </a:p>
        </p:txBody>
      </p:sp>
      <p:sp>
        <p:nvSpPr>
          <p:cNvPr id="36" name="Text 27"/>
          <p:cNvSpPr txBox="1"/>
          <p:nvPr/>
        </p:nvSpPr>
        <p:spPr>
          <a:xfrm>
            <a:off x="1209751" y="3952951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投入时间学习投资和财富管理</a:t>
            </a:r>
            <a:endParaRPr lang="en-US" sz="1200" dirty="0"/>
          </a:p>
        </p:txBody>
      </p:sp>
      <p:sp>
        <p:nvSpPr>
          <p:cNvPr id="37" name="Shape 28"/>
          <p:cNvSpPr/>
          <p:nvPr/>
        </p:nvSpPr>
        <p:spPr>
          <a:xfrm>
            <a:off x="886054" y="4429354"/>
            <a:ext cx="209398" cy="209398"/>
          </a:xfrm>
          <a:prstGeom prst="ellipse">
            <a:avLst/>
          </a:prstGeom>
          <a:solidFill>
            <a:srgbClr val="D1FAE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923544" y="4457700"/>
            <a:ext cx="133502" cy="152705"/>
          </a:xfrm>
          <a:prstGeom prst="rect">
            <a:avLst/>
          </a:prstGeom>
        </p:spPr>
      </p:pic>
      <p:sp>
        <p:nvSpPr>
          <p:cNvPr id="39" name="Text 29"/>
          <p:cNvSpPr txBox="1"/>
          <p:nvPr/>
        </p:nvSpPr>
        <p:spPr>
          <a:xfrm>
            <a:off x="1209751" y="4401007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渴望同频连接</a:t>
            </a:r>
            <a:endParaRPr lang="en-US" sz="1200" dirty="0"/>
          </a:p>
        </p:txBody>
      </p:sp>
      <p:sp>
        <p:nvSpPr>
          <p:cNvPr id="40" name="Text 30"/>
          <p:cNvSpPr txBox="1"/>
          <p:nvPr/>
        </p:nvSpPr>
        <p:spPr>
          <a:xfrm>
            <a:off x="5362042" y="4401007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符合</a:t>
            </a:r>
            <a:endParaRPr lang="en-US" sz="1200" dirty="0"/>
          </a:p>
        </p:txBody>
      </p:sp>
      <p:sp>
        <p:nvSpPr>
          <p:cNvPr id="41" name="Text 31"/>
          <p:cNvSpPr txBox="1"/>
          <p:nvPr/>
        </p:nvSpPr>
        <p:spPr>
          <a:xfrm>
            <a:off x="1209751" y="4647895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希望与长期主义者建立深度连接</a:t>
            </a:r>
            <a:endParaRPr lang="en-US" sz="1200" dirty="0"/>
          </a:p>
        </p:txBody>
      </p:sp>
      <p:sp>
        <p:nvSpPr>
          <p:cNvPr id="42" name="Shape 32"/>
          <p:cNvSpPr/>
          <p:nvPr/>
        </p:nvSpPr>
        <p:spPr>
          <a:xfrm>
            <a:off x="886054" y="5266944"/>
            <a:ext cx="4781398" cy="514807"/>
          </a:xfrm>
          <a:prstGeom prst="roundRect">
            <a:avLst>
              <a:gd name="adj" fmla="val 78942"/>
            </a:avLst>
          </a:prstGeom>
          <a:solidFill>
            <a:srgbClr val="ECFDF5"/>
          </a:solidFill>
          <a:ln w="12700">
            <a:solidFill>
              <a:srgbClr val="D1FAE5"/>
            </a:solidFill>
            <a:prstDash val="solid"/>
          </a:ln>
        </p:spPr>
      </p:sp>
      <p:sp>
        <p:nvSpPr>
          <p:cNvPr id="43" name="Text 33"/>
          <p:cNvSpPr txBox="1"/>
          <p:nvPr/>
        </p:nvSpPr>
        <p:spPr>
          <a:xfrm>
            <a:off x="1028700" y="5410505"/>
            <a:ext cx="27916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65F4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适合人群：有投资意识，追求稳健增长</a:t>
            </a:r>
            <a:endParaRPr lang="en-US" sz="1200" dirty="0"/>
          </a:p>
        </p:txBody>
      </p:sp>
      <p:sp>
        <p:nvSpPr>
          <p:cNvPr id="44" name="Text 34"/>
          <p:cNvSpPr txBox="1"/>
          <p:nvPr/>
        </p:nvSpPr>
        <p:spPr>
          <a:xfrm>
            <a:off x="5219395" y="541050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推荐</a:t>
            </a:r>
            <a:endParaRPr lang="en-US" sz="1200" dirty="0"/>
          </a:p>
        </p:txBody>
      </p:sp>
      <p:pic>
        <p:nvPicPr>
          <p:cNvPr id="45" name="Image 8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8095" y="1295705"/>
            <a:ext cx="5333695" cy="4762195"/>
          </a:xfrm>
          <a:prstGeom prst="rect">
            <a:avLst/>
          </a:prstGeom>
        </p:spPr>
      </p:pic>
      <p:sp>
        <p:nvSpPr>
          <p:cNvPr id="46" name="Shape 35"/>
          <p:cNvSpPr/>
          <p:nvPr/>
        </p:nvSpPr>
        <p:spPr>
          <a:xfrm>
            <a:off x="6524244" y="1571854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7" name="Image 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57746" y="1705356"/>
            <a:ext cx="190195" cy="190195"/>
          </a:xfrm>
          <a:prstGeom prst="rect">
            <a:avLst/>
          </a:prstGeom>
        </p:spPr>
      </p:pic>
      <p:sp>
        <p:nvSpPr>
          <p:cNvPr id="48" name="Text 36"/>
          <p:cNvSpPr txBox="1"/>
          <p:nvPr/>
        </p:nvSpPr>
        <p:spPr>
          <a:xfrm>
            <a:off x="7134149" y="1571854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不适合加入</a:t>
            </a:r>
            <a:endParaRPr lang="en-US" sz="1200" dirty="0"/>
          </a:p>
        </p:txBody>
      </p:sp>
      <p:sp>
        <p:nvSpPr>
          <p:cNvPr id="49" name="Text 37"/>
          <p:cNvSpPr txBox="1"/>
          <p:nvPr/>
        </p:nvSpPr>
        <p:spPr>
          <a:xfrm>
            <a:off x="7134149" y="1800454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短期投机者请绕行</a:t>
            </a:r>
            <a:endParaRPr lang="en-US" sz="1200" dirty="0"/>
          </a:p>
        </p:txBody>
      </p:sp>
      <p:sp>
        <p:nvSpPr>
          <p:cNvPr id="50" name="Text 38"/>
          <p:cNvSpPr txBox="1"/>
          <p:nvPr/>
        </p:nvSpPr>
        <p:spPr>
          <a:xfrm>
            <a:off x="10925251" y="1600200"/>
            <a:ext cx="391363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20%</a:t>
            </a:r>
            <a:endParaRPr lang="en-US" sz="1200" dirty="0"/>
          </a:p>
        </p:txBody>
      </p:sp>
      <p:sp>
        <p:nvSpPr>
          <p:cNvPr id="51" name="Text 39"/>
          <p:cNvSpPr txBox="1"/>
          <p:nvPr/>
        </p:nvSpPr>
        <p:spPr>
          <a:xfrm>
            <a:off x="10772546" y="180045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不匹配</a:t>
            </a:r>
            <a:endParaRPr lang="en-US" sz="1200" dirty="0"/>
          </a:p>
        </p:txBody>
      </p:sp>
      <p:sp>
        <p:nvSpPr>
          <p:cNvPr id="52" name="Shape 40"/>
          <p:cNvSpPr/>
          <p:nvPr/>
        </p:nvSpPr>
        <p:spPr>
          <a:xfrm>
            <a:off x="6524244" y="2886761"/>
            <a:ext cx="4781398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3" name="Shape 41"/>
          <p:cNvSpPr/>
          <p:nvPr/>
        </p:nvSpPr>
        <p:spPr>
          <a:xfrm>
            <a:off x="6524244" y="2343607"/>
            <a:ext cx="209398" cy="209398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4" name="Image 10" descr="preencoded.png"/>
          <p:cNvPicPr>
            <a:picLocks noChangeAspect="1"/>
          </p:cNvPicPr>
          <p:nvPr/>
        </p:nvPicPr>
        <p:blipFill>
          <a:blip r:embed="rId7"/>
          <a:srcRect t="-100" b="-100"/>
          <a:stretch>
            <a:fillRect/>
          </a:stretch>
        </p:blipFill>
        <p:spPr>
          <a:xfrm>
            <a:off x="6572707" y="2371954"/>
            <a:ext cx="114300" cy="152705"/>
          </a:xfrm>
          <a:prstGeom prst="rect">
            <a:avLst/>
          </a:prstGeom>
        </p:spPr>
      </p:pic>
      <p:sp>
        <p:nvSpPr>
          <p:cNvPr id="55" name="Text 42"/>
          <p:cNvSpPr txBox="1"/>
          <p:nvPr/>
        </p:nvSpPr>
        <p:spPr>
          <a:xfrm>
            <a:off x="6848856" y="2314346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追求短期暴利</a:t>
            </a:r>
            <a:endParaRPr lang="en-US" sz="1200" dirty="0"/>
          </a:p>
        </p:txBody>
      </p:sp>
      <p:sp>
        <p:nvSpPr>
          <p:cNvPr id="56" name="Text 43"/>
          <p:cNvSpPr txBox="1"/>
          <p:nvPr/>
        </p:nvSpPr>
        <p:spPr>
          <a:xfrm>
            <a:off x="10848442" y="2314346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不符合</a:t>
            </a:r>
            <a:endParaRPr lang="en-US" sz="1200" dirty="0"/>
          </a:p>
        </p:txBody>
      </p:sp>
      <p:sp>
        <p:nvSpPr>
          <p:cNvPr id="57" name="Text 44"/>
          <p:cNvSpPr txBox="1"/>
          <p:nvPr/>
        </p:nvSpPr>
        <p:spPr>
          <a:xfrm>
            <a:off x="6848856" y="2562149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期望年化收益&gt;12%，追求快速回报</a:t>
            </a:r>
            <a:endParaRPr lang="en-US" sz="1200" dirty="0"/>
          </a:p>
        </p:txBody>
      </p:sp>
      <p:sp>
        <p:nvSpPr>
          <p:cNvPr id="58" name="Shape 45"/>
          <p:cNvSpPr/>
          <p:nvPr/>
        </p:nvSpPr>
        <p:spPr>
          <a:xfrm>
            <a:off x="6524244" y="3582619"/>
            <a:ext cx="4781398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9" name="Shape 46"/>
          <p:cNvSpPr/>
          <p:nvPr/>
        </p:nvSpPr>
        <p:spPr>
          <a:xfrm>
            <a:off x="6524244" y="3038551"/>
            <a:ext cx="209398" cy="209398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0" name="Image 11" descr="preencoded.png"/>
          <p:cNvPicPr>
            <a:picLocks noChangeAspect="1"/>
          </p:cNvPicPr>
          <p:nvPr/>
        </p:nvPicPr>
        <p:blipFill>
          <a:blip r:embed="rId7"/>
          <a:srcRect t="-100" b="-100"/>
          <a:stretch>
            <a:fillRect/>
          </a:stretch>
        </p:blipFill>
        <p:spPr>
          <a:xfrm>
            <a:off x="6572707" y="3066898"/>
            <a:ext cx="114300" cy="152705"/>
          </a:xfrm>
          <a:prstGeom prst="rect">
            <a:avLst/>
          </a:prstGeom>
        </p:spPr>
      </p:pic>
      <p:sp>
        <p:nvSpPr>
          <p:cNvPr id="61" name="Text 47"/>
          <p:cNvSpPr txBox="1"/>
          <p:nvPr/>
        </p:nvSpPr>
        <p:spPr>
          <a:xfrm>
            <a:off x="6848856" y="3010205"/>
            <a:ext cx="8485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负债压力大</a:t>
            </a:r>
            <a:endParaRPr lang="en-US" sz="1200" dirty="0"/>
          </a:p>
        </p:txBody>
      </p:sp>
      <p:sp>
        <p:nvSpPr>
          <p:cNvPr id="62" name="Text 48"/>
          <p:cNvSpPr txBox="1"/>
          <p:nvPr/>
        </p:nvSpPr>
        <p:spPr>
          <a:xfrm>
            <a:off x="10848442" y="3010205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不符合</a:t>
            </a:r>
            <a:endParaRPr lang="en-US" sz="1200" dirty="0"/>
          </a:p>
        </p:txBody>
      </p:sp>
      <p:sp>
        <p:nvSpPr>
          <p:cNvPr id="63" name="Text 49"/>
          <p:cNvSpPr txBox="1"/>
          <p:nvPr/>
        </p:nvSpPr>
        <p:spPr>
          <a:xfrm>
            <a:off x="6848856" y="3258007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当前负债比例过高，不适合投资</a:t>
            </a:r>
            <a:endParaRPr lang="en-US" sz="1200" dirty="0"/>
          </a:p>
        </p:txBody>
      </p:sp>
      <p:sp>
        <p:nvSpPr>
          <p:cNvPr id="64" name="Shape 50"/>
          <p:cNvSpPr/>
          <p:nvPr/>
        </p:nvSpPr>
        <p:spPr>
          <a:xfrm>
            <a:off x="6524244" y="4277563"/>
            <a:ext cx="4781398" cy="9144"/>
          </a:xfrm>
          <a:prstGeom prst="rect">
            <a:avLst/>
          </a:prstGeom>
          <a:solidFill>
            <a:srgbClr val="000000">
              <a:alpha val="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5" name="Shape 51"/>
          <p:cNvSpPr/>
          <p:nvPr/>
        </p:nvSpPr>
        <p:spPr>
          <a:xfrm>
            <a:off x="6524244" y="3733495"/>
            <a:ext cx="209398" cy="209398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6" name="Image 12" descr="preencoded.png"/>
          <p:cNvPicPr>
            <a:picLocks noChangeAspect="1"/>
          </p:cNvPicPr>
          <p:nvPr/>
        </p:nvPicPr>
        <p:blipFill>
          <a:blip r:embed="rId7"/>
          <a:srcRect t="-100" b="-100"/>
          <a:stretch>
            <a:fillRect/>
          </a:stretch>
        </p:blipFill>
        <p:spPr>
          <a:xfrm>
            <a:off x="6572707" y="3762756"/>
            <a:ext cx="114300" cy="152705"/>
          </a:xfrm>
          <a:prstGeom prst="rect">
            <a:avLst/>
          </a:prstGeom>
        </p:spPr>
      </p:pic>
      <p:sp>
        <p:nvSpPr>
          <p:cNvPr id="67" name="Text 52"/>
          <p:cNvSpPr txBox="1"/>
          <p:nvPr/>
        </p:nvSpPr>
        <p:spPr>
          <a:xfrm>
            <a:off x="6848856" y="3705149"/>
            <a:ext cx="140543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只想学炒股/抄代码</a:t>
            </a:r>
            <a:endParaRPr lang="en-US" sz="1200" dirty="0"/>
          </a:p>
        </p:txBody>
      </p:sp>
      <p:sp>
        <p:nvSpPr>
          <p:cNvPr id="68" name="Text 53"/>
          <p:cNvSpPr txBox="1"/>
          <p:nvPr/>
        </p:nvSpPr>
        <p:spPr>
          <a:xfrm>
            <a:off x="10848442" y="3705149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不符合</a:t>
            </a:r>
            <a:endParaRPr lang="en-US" sz="1200" dirty="0"/>
          </a:p>
        </p:txBody>
      </p:sp>
      <p:sp>
        <p:nvSpPr>
          <p:cNvPr id="69" name="Text 54"/>
          <p:cNvSpPr txBox="1"/>
          <p:nvPr/>
        </p:nvSpPr>
        <p:spPr>
          <a:xfrm>
            <a:off x="6848856" y="3952951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追求短期投机，缺乏系统思维</a:t>
            </a:r>
            <a:endParaRPr lang="en-US" sz="1200" dirty="0"/>
          </a:p>
        </p:txBody>
      </p:sp>
      <p:sp>
        <p:nvSpPr>
          <p:cNvPr id="70" name="Shape 55"/>
          <p:cNvSpPr/>
          <p:nvPr/>
        </p:nvSpPr>
        <p:spPr>
          <a:xfrm>
            <a:off x="6524244" y="4429354"/>
            <a:ext cx="209398" cy="209398"/>
          </a:xfrm>
          <a:prstGeom prst="ellipse">
            <a:avLst/>
          </a:prstGeom>
          <a:solidFill>
            <a:srgbClr val="FEE2E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1" name="Image 13" descr="preencoded.png"/>
          <p:cNvPicPr>
            <a:picLocks noChangeAspect="1"/>
          </p:cNvPicPr>
          <p:nvPr/>
        </p:nvPicPr>
        <p:blipFill>
          <a:blip r:embed="rId7"/>
          <a:srcRect t="-100" b="-100"/>
          <a:stretch>
            <a:fillRect/>
          </a:stretch>
        </p:blipFill>
        <p:spPr>
          <a:xfrm>
            <a:off x="6572707" y="4457700"/>
            <a:ext cx="114300" cy="152705"/>
          </a:xfrm>
          <a:prstGeom prst="rect">
            <a:avLst/>
          </a:prstGeom>
        </p:spPr>
      </p:pic>
      <p:sp>
        <p:nvSpPr>
          <p:cNvPr id="72" name="Text 56"/>
          <p:cNvSpPr txBox="1"/>
          <p:nvPr/>
        </p:nvSpPr>
        <p:spPr>
          <a:xfrm>
            <a:off x="6848856" y="4401007"/>
            <a:ext cx="1327709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完全不愿付出时间</a:t>
            </a:r>
            <a:endParaRPr lang="en-US" sz="1200" dirty="0"/>
          </a:p>
        </p:txBody>
      </p:sp>
      <p:sp>
        <p:nvSpPr>
          <p:cNvPr id="73" name="Text 57"/>
          <p:cNvSpPr txBox="1"/>
          <p:nvPr/>
        </p:nvSpPr>
        <p:spPr>
          <a:xfrm>
            <a:off x="10848442" y="4401007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不符合</a:t>
            </a:r>
            <a:endParaRPr lang="en-US" sz="1200" dirty="0"/>
          </a:p>
        </p:txBody>
      </p:sp>
      <p:sp>
        <p:nvSpPr>
          <p:cNvPr id="74" name="Text 58"/>
          <p:cNvSpPr txBox="1"/>
          <p:nvPr/>
        </p:nvSpPr>
        <p:spPr>
          <a:xfrm>
            <a:off x="6848856" y="4647895"/>
            <a:ext cx="4648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不愿意投入时间学习和实践</a:t>
            </a:r>
            <a:endParaRPr lang="en-US" sz="1200" dirty="0"/>
          </a:p>
        </p:txBody>
      </p:sp>
      <p:sp>
        <p:nvSpPr>
          <p:cNvPr id="75" name="Shape 59"/>
          <p:cNvSpPr/>
          <p:nvPr/>
        </p:nvSpPr>
        <p:spPr>
          <a:xfrm>
            <a:off x="6524244" y="5266944"/>
            <a:ext cx="4781398" cy="514807"/>
          </a:xfrm>
          <a:prstGeom prst="roundRect">
            <a:avLst>
              <a:gd name="adj" fmla="val 78942"/>
            </a:avLst>
          </a:prstGeom>
          <a:solidFill>
            <a:srgbClr val="FEF2F2"/>
          </a:solidFill>
          <a:ln w="12700">
            <a:solidFill>
              <a:srgbClr val="FEE2E2"/>
            </a:solidFill>
            <a:prstDash val="solid"/>
          </a:ln>
        </p:spPr>
      </p:sp>
      <p:sp>
        <p:nvSpPr>
          <p:cNvPr id="76" name="Text 60"/>
          <p:cNvSpPr txBox="1"/>
          <p:nvPr/>
        </p:nvSpPr>
        <p:spPr>
          <a:xfrm>
            <a:off x="6667805" y="5410505"/>
            <a:ext cx="27916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991B1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不适合人群：追求短期收益，缺乏耐心</a:t>
            </a:r>
            <a:endParaRPr lang="en-US" sz="1200" dirty="0"/>
          </a:p>
        </p:txBody>
      </p:sp>
      <p:sp>
        <p:nvSpPr>
          <p:cNvPr id="77" name="Text 61"/>
          <p:cNvSpPr txBox="1"/>
          <p:nvPr/>
        </p:nvSpPr>
        <p:spPr>
          <a:xfrm>
            <a:off x="10858500" y="5410505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DC262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慎入</a:t>
            </a:r>
            <a:endParaRPr lang="en-US" sz="1200" dirty="0"/>
          </a:p>
        </p:txBody>
      </p:sp>
      <p:sp>
        <p:nvSpPr>
          <p:cNvPr id="78" name="Shape 62"/>
          <p:cNvSpPr/>
          <p:nvPr/>
        </p:nvSpPr>
        <p:spPr>
          <a:xfrm>
            <a:off x="609905" y="65151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9" name="Text 63"/>
          <p:cNvSpPr txBox="1"/>
          <p:nvPr/>
        </p:nvSpPr>
        <p:spPr>
          <a:xfrm>
            <a:off x="761695" y="6476695"/>
            <a:ext cx="558698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46 页</a:t>
            </a:r>
            <a:endParaRPr lang="en-US" sz="900" dirty="0"/>
          </a:p>
        </p:txBody>
      </p:sp>
      <p:sp>
        <p:nvSpPr>
          <p:cNvPr id="80" name="Text 64"/>
          <p:cNvSpPr txBox="1"/>
          <p:nvPr/>
        </p:nvSpPr>
        <p:spPr>
          <a:xfrm>
            <a:off x="11125505" y="6476695"/>
            <a:ext cx="5431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 l="-2" r="-2"/>
          <a:stretch>
            <a:fillRect/>
          </a:stretch>
        </p:blipFill>
        <p:spPr>
          <a:xfrm>
            <a:off x="381305" y="-1904695"/>
            <a:ext cx="11430000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 l="-2" r="-2"/>
          <a:stretch>
            <a:fillRect/>
          </a:stretch>
        </p:blipFill>
        <p:spPr>
          <a:xfrm>
            <a:off x="3619195" y="1143000"/>
            <a:ext cx="9525305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20000"/>
          </a:blip>
          <a:srcRect t="-401" b="-401"/>
          <a:stretch>
            <a:fillRect/>
          </a:stretch>
        </p:blipFill>
        <p:spPr>
          <a:xfrm>
            <a:off x="0" y="6819595"/>
            <a:ext cx="12191695" cy="3840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1809598" y="-857707"/>
            <a:ext cx="8572500" cy="8572500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 rot="2100000">
            <a:off x="2119579" y="-546811"/>
            <a:ext cx="7953451" cy="7953451"/>
          </a:xfrm>
          <a:prstGeom prst="ellipse">
            <a:avLst/>
          </a:prstGeom>
          <a:noFill/>
          <a:ln w="12700">
            <a:solidFill>
              <a:srgbClr val="6366F1">
                <a:alpha val="12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>
            <a:alphaModFix amt="5000"/>
          </a:blip>
          <a:srcRect t="-152" b="-152"/>
          <a:stretch>
            <a:fillRect/>
          </a:stretch>
        </p:blipFill>
        <p:spPr>
          <a:xfrm>
            <a:off x="9144000" y="4381805"/>
            <a:ext cx="2286000" cy="2038198"/>
          </a:xfrm>
          <a:prstGeom prst="rect">
            <a:avLst/>
          </a:prstGeom>
        </p:spPr>
      </p:pic>
      <p:sp>
        <p:nvSpPr>
          <p:cNvPr id="10" name="Text 4"/>
          <p:cNvSpPr txBox="1"/>
          <p:nvPr/>
        </p:nvSpPr>
        <p:spPr>
          <a:xfrm>
            <a:off x="1133856" y="2509114"/>
            <a:ext cx="9925812" cy="1390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AI时代，最危险的不是被淘汰，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而是</a:t>
            </a:r>
            <a:r>
              <a:rPr lang="en-US" sz="3900" b="1" kern="0" spc="-39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"用旧的地图，寻找新的宝藏"</a:t>
            </a: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 </a:t>
            </a:r>
            <a:endParaRPr lang="en-US" sz="39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15000" y="1289304"/>
            <a:ext cx="761695" cy="76169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52744" y="1527962"/>
            <a:ext cx="286207" cy="286207"/>
          </a:xfrm>
          <a:prstGeom prst="rect">
            <a:avLst/>
          </a:prstGeom>
        </p:spPr>
      </p:pic>
      <p:sp>
        <p:nvSpPr>
          <p:cNvPr id="13" name="Text 5"/>
          <p:cNvSpPr txBox="1"/>
          <p:nvPr/>
        </p:nvSpPr>
        <p:spPr>
          <a:xfrm>
            <a:off x="1123798" y="4277563"/>
            <a:ext cx="9944100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6E6E73">
                    <a:alpha val="9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私董会不是终点，是你</a:t>
            </a:r>
            <a:r>
              <a:rPr lang="en-US" sz="1800" dirty="0">
                <a:solidFill>
                  <a:srgbClr val="1D1D1F">
                    <a:alpha val="9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绘制新地图</a:t>
            </a:r>
            <a:r>
              <a:rPr lang="en-US" sz="1800" dirty="0">
                <a:solidFill>
                  <a:srgbClr val="6E6E73">
                    <a:alpha val="9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的起点。 </a:t>
            </a:r>
            <a:endParaRPr lang="en-US" sz="1800" dirty="0"/>
          </a:p>
        </p:txBody>
      </p:sp>
      <p:sp>
        <p:nvSpPr>
          <p:cNvPr id="14" name="Text 6"/>
          <p:cNvSpPr txBox="1"/>
          <p:nvPr/>
        </p:nvSpPr>
        <p:spPr>
          <a:xfrm>
            <a:off x="2762402" y="5257800"/>
            <a:ext cx="6667805" cy="3145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6E6E73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当旧地图失效时，你需要的是</a:t>
            </a:r>
            <a:r>
              <a:rPr lang="en-US" sz="1500" dirty="0">
                <a:solidFill>
                  <a:srgbClr val="1D1D1F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新的导航工具</a:t>
            </a:r>
            <a:r>
              <a:rPr lang="en-US" sz="1500" dirty="0">
                <a:solidFill>
                  <a:srgbClr val="6E6E73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和</a:t>
            </a:r>
            <a:r>
              <a:rPr lang="en-US" sz="1500" dirty="0">
                <a:solidFill>
                  <a:srgbClr val="1D1D1F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同行的伙伴</a:t>
            </a:r>
            <a:r>
              <a:rPr lang="en-US" sz="1500" dirty="0">
                <a:solidFill>
                  <a:srgbClr val="6E6E73">
                    <a:alpha val="70000"/>
                  </a:srgbClr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，而不是独自摸索。 </a:t>
            </a:r>
            <a:endParaRPr lang="en-US" sz="15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7"/>
          <a:srcRect l="-299" r="-299"/>
          <a:stretch>
            <a:fillRect/>
          </a:stretch>
        </p:blipFill>
        <p:spPr>
          <a:xfrm>
            <a:off x="457200" y="495605"/>
            <a:ext cx="19202" cy="152705"/>
          </a:xfrm>
          <a:prstGeom prst="rect">
            <a:avLst/>
          </a:prstGeom>
        </p:spPr>
      </p:pic>
      <p:sp>
        <p:nvSpPr>
          <p:cNvPr id="16" name="Text 7"/>
          <p:cNvSpPr txBox="1"/>
          <p:nvPr/>
        </p:nvSpPr>
        <p:spPr>
          <a:xfrm>
            <a:off x="571500" y="495605"/>
            <a:ext cx="141366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18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Final Thought</a:t>
            </a:r>
            <a:endParaRPr lang="en-US" sz="900" dirty="0"/>
          </a:p>
        </p:txBody>
      </p:sp>
      <p:sp>
        <p:nvSpPr>
          <p:cNvPr id="17" name="Text 8"/>
          <p:cNvSpPr txBox="1"/>
          <p:nvPr/>
        </p:nvSpPr>
        <p:spPr>
          <a:xfrm>
            <a:off x="10768889" y="6286500"/>
            <a:ext cx="2103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47</a:t>
            </a:r>
            <a:endParaRPr lang="en-US" sz="900" dirty="0"/>
          </a:p>
        </p:txBody>
      </p:sp>
      <p:sp>
        <p:nvSpPr>
          <p:cNvPr id="18" name="Text 9"/>
          <p:cNvSpPr txBox="1"/>
          <p:nvPr/>
        </p:nvSpPr>
        <p:spPr>
          <a:xfrm>
            <a:off x="11125505" y="6248095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429207" y="-1429207"/>
            <a:ext cx="7619695" cy="76196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 t="-2" b="-2"/>
          <a:stretch>
            <a:fillRect/>
          </a:stretch>
        </p:blipFill>
        <p:spPr>
          <a:xfrm>
            <a:off x="4572000" y="0"/>
            <a:ext cx="7619695" cy="6858000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609905" y="233680"/>
            <a:ext cx="10972800" cy="66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15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我们吸引同频者，也等待机缘</a:t>
            </a:r>
            <a:endParaRPr lang="en-US" sz="3600" dirty="0"/>
          </a:p>
        </p:txBody>
      </p:sp>
      <p:sp>
        <p:nvSpPr>
          <p:cNvPr id="27" name="Shape 14"/>
          <p:cNvSpPr/>
          <p:nvPr/>
        </p:nvSpPr>
        <p:spPr>
          <a:xfrm>
            <a:off x="761695" y="6353251"/>
            <a:ext cx="57607" cy="57607"/>
          </a:xfrm>
          <a:prstGeom prst="ellipse">
            <a:avLst/>
          </a:prstGeom>
          <a:solidFill>
            <a:srgbClr val="0071E3">
              <a:alpha val="5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8" name="Text 15"/>
          <p:cNvSpPr txBox="1"/>
          <p:nvPr/>
        </p:nvSpPr>
        <p:spPr>
          <a:xfrm>
            <a:off x="10782605" y="6314846"/>
            <a:ext cx="6483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kern="0" spc="75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" y="2076450"/>
            <a:ext cx="3608705" cy="34391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705" y="1722755"/>
            <a:ext cx="3276600" cy="4467860"/>
          </a:xfrm>
          <a:prstGeom prst="rect">
            <a:avLst/>
          </a:prstGeom>
        </p:spPr>
      </p:pic>
      <p:pic>
        <p:nvPicPr>
          <p:cNvPr id="31" name="图片 30" descr="8cab91d104369209ce7994e9087bdc1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490" y="995045"/>
            <a:ext cx="4050030" cy="2433955"/>
          </a:xfrm>
          <a:prstGeom prst="rect">
            <a:avLst/>
          </a:prstGeom>
        </p:spPr>
      </p:pic>
      <p:pic>
        <p:nvPicPr>
          <p:cNvPr id="32" name="图片 31" descr="55f4770a1edec6bdeb7262d2fa5725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490" y="3043555"/>
            <a:ext cx="4070350" cy="369252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7429500" y="-952805"/>
            <a:ext cx="5715000" cy="5715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-952805" y="2095805"/>
            <a:ext cx="5715000" cy="5715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571500" y="2190902"/>
            <a:ext cx="3514954" cy="3086100"/>
          </a:xfrm>
          <a:prstGeom prst="roundRect">
            <a:avLst>
              <a:gd name="adj" fmla="val 2926"/>
            </a:avLst>
          </a:prstGeom>
          <a:solidFill>
            <a:srgbClr val="FFFFFF"/>
          </a:solidFill>
          <a:ln w="12700">
            <a:solidFill>
              <a:srgbClr val="F3F4F6"/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7" name="Shape 3"/>
          <p:cNvSpPr/>
          <p:nvPr/>
        </p:nvSpPr>
        <p:spPr>
          <a:xfrm>
            <a:off x="4352544" y="2190902"/>
            <a:ext cx="3514954" cy="3086100"/>
          </a:xfrm>
          <a:prstGeom prst="roundRect">
            <a:avLst>
              <a:gd name="adj" fmla="val 2926"/>
            </a:avLst>
          </a:prstGeom>
          <a:solidFill>
            <a:srgbClr val="FFFFFF"/>
          </a:solidFill>
          <a:ln w="12700">
            <a:solidFill>
              <a:srgbClr val="F3F4F6"/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8" name="Shape 4"/>
          <p:cNvSpPr/>
          <p:nvPr/>
        </p:nvSpPr>
        <p:spPr>
          <a:xfrm>
            <a:off x="8134502" y="2190902"/>
            <a:ext cx="3514954" cy="3086100"/>
          </a:xfrm>
          <a:prstGeom prst="roundRect">
            <a:avLst>
              <a:gd name="adj" fmla="val 2926"/>
            </a:avLst>
          </a:prstGeom>
          <a:solidFill>
            <a:srgbClr val="FFFFFF"/>
          </a:solidFill>
          <a:ln w="12700">
            <a:solidFill>
              <a:srgbClr val="F3F4F6"/>
            </a:solidFill>
            <a:prstDash val="solid"/>
          </a:ln>
          <a:effectLst>
            <a:outerShdw blurRad="1143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9" name="Shape 5"/>
          <p:cNvSpPr/>
          <p:nvPr/>
        </p:nvSpPr>
        <p:spPr>
          <a:xfrm>
            <a:off x="571500" y="5524805"/>
            <a:ext cx="11048695" cy="857707"/>
          </a:xfrm>
          <a:prstGeom prst="roundRect">
            <a:avLst>
              <a:gd name="adj" fmla="val 28429"/>
            </a:avLst>
          </a:prstGeom>
          <a:solidFill>
            <a:srgbClr val="F0F7FF"/>
          </a:solidFill>
        </p:spPr>
      </p:sp>
      <p:sp>
        <p:nvSpPr>
          <p:cNvPr id="10" name="Shape 6"/>
          <p:cNvSpPr/>
          <p:nvPr/>
        </p:nvSpPr>
        <p:spPr>
          <a:xfrm>
            <a:off x="571500" y="5524805"/>
            <a:ext cx="38405" cy="857707"/>
          </a:xfrm>
          <a:prstGeom prst="roundRect">
            <a:avLst>
              <a:gd name="adj" fmla="val 634917"/>
            </a:avLst>
          </a:prstGeom>
          <a:solidFill>
            <a:srgbClr val="0071E3"/>
          </a:solidFill>
          <a:ln w="12700">
            <a:solidFill>
              <a:srgbClr val="0071E3">
                <a:alpha val="0"/>
              </a:srgbClr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381305" y="414223"/>
            <a:ext cx="95098" cy="95098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8"/>
          <p:cNvSpPr txBox="1"/>
          <p:nvPr/>
        </p:nvSpPr>
        <p:spPr>
          <a:xfrm>
            <a:off x="590702" y="381305"/>
            <a:ext cx="1475842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18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CALL TO ACTION</a:t>
            </a:r>
            <a:endParaRPr lang="en-US" sz="900" dirty="0"/>
          </a:p>
        </p:txBody>
      </p:sp>
      <p:sp>
        <p:nvSpPr>
          <p:cNvPr id="13" name="Text 9"/>
          <p:cNvSpPr txBox="1"/>
          <p:nvPr/>
        </p:nvSpPr>
        <p:spPr>
          <a:xfrm>
            <a:off x="-152705" y="857707"/>
            <a:ext cx="12497105" cy="66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-72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</a:t>
            </a:r>
            <a:r>
              <a:rPr lang="zh-CN" altLang="en-US" sz="3600" b="1" kern="0" spc="-72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风险尝试：损失有限，收益</a:t>
            </a:r>
            <a:r>
              <a:rPr lang="zh-CN" altLang="en-US" sz="3600" b="1" kern="0" spc="-72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无上限</a:t>
            </a:r>
            <a:endParaRPr lang="zh-CN" altLang="en-US" sz="3600" b="1" kern="0" spc="-72" dirty="0">
              <a:solidFill>
                <a:srgbClr val="0071E3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14" name="Text 10"/>
          <p:cNvSpPr txBox="1"/>
          <p:nvPr/>
        </p:nvSpPr>
        <p:spPr>
          <a:xfrm>
            <a:off x="-95098" y="1676095"/>
            <a:ext cx="12382805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三步开启你的富足人生之旅</a:t>
            </a:r>
            <a:endParaRPr lang="en-US" sz="1500" dirty="0"/>
          </a:p>
        </p:txBody>
      </p:sp>
      <p:sp>
        <p:nvSpPr>
          <p:cNvPr id="15" name="Shape 11"/>
          <p:cNvSpPr/>
          <p:nvPr/>
        </p:nvSpPr>
        <p:spPr>
          <a:xfrm>
            <a:off x="875995" y="2538374"/>
            <a:ext cx="418795" cy="418795"/>
          </a:xfrm>
          <a:prstGeom prst="ellipse">
            <a:avLst/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847649" y="2538374"/>
            <a:ext cx="476402" cy="4197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</a:t>
            </a:r>
            <a:endParaRPr lang="en-US" sz="1300" dirty="0"/>
          </a:p>
        </p:txBody>
      </p:sp>
      <p:sp>
        <p:nvSpPr>
          <p:cNvPr id="17" name="Text 13"/>
          <p:cNvSpPr txBox="1"/>
          <p:nvPr/>
        </p:nvSpPr>
        <p:spPr>
          <a:xfrm>
            <a:off x="1429207" y="2495398"/>
            <a:ext cx="1337767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扫码缴纳定金</a:t>
            </a:r>
            <a:endParaRPr lang="en-US" sz="1500" dirty="0"/>
          </a:p>
        </p:txBody>
      </p:sp>
      <p:sp>
        <p:nvSpPr>
          <p:cNvPr id="18" name="Text 14"/>
          <p:cNvSpPr txBox="1"/>
          <p:nvPr/>
        </p:nvSpPr>
        <p:spPr>
          <a:xfrm>
            <a:off x="1429207" y="2809951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1000元定金锁定名额</a:t>
            </a:r>
            <a:endParaRPr lang="en-US" sz="1000" dirty="0"/>
          </a:p>
        </p:txBody>
      </p:sp>
      <p:sp>
        <p:nvSpPr>
          <p:cNvPr id="19" name="Shape 15"/>
          <p:cNvSpPr/>
          <p:nvPr/>
        </p:nvSpPr>
        <p:spPr>
          <a:xfrm>
            <a:off x="875995" y="3228746"/>
            <a:ext cx="2885846" cy="1304849"/>
          </a:xfrm>
          <a:prstGeom prst="roundRect">
            <a:avLst>
              <a:gd name="adj" fmla="val 12276"/>
            </a:avLst>
          </a:prstGeom>
          <a:solidFill>
            <a:srgbClr val="F9FAFB"/>
          </a:solidFill>
          <a:ln w="25400">
            <a:solidFill>
              <a:srgbClr val="E5E7EB"/>
            </a:solidFill>
            <a:prstDash val="solid"/>
          </a:ln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3"/>
          <a:srcRect l="-607" r="-607"/>
          <a:stretch>
            <a:fillRect/>
          </a:stretch>
        </p:blipFill>
        <p:spPr>
          <a:xfrm>
            <a:off x="2124151" y="3439058"/>
            <a:ext cx="390449" cy="342900"/>
          </a:xfrm>
          <a:prstGeom prst="rect">
            <a:avLst/>
          </a:prstGeom>
        </p:spPr>
      </p:pic>
      <p:sp>
        <p:nvSpPr>
          <p:cNvPr id="21" name="Text 16"/>
          <p:cNvSpPr txBox="1"/>
          <p:nvPr/>
        </p:nvSpPr>
        <p:spPr>
          <a:xfrm>
            <a:off x="1890979" y="3896258"/>
            <a:ext cx="857707" cy="4288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二维码将在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微信群内发放</a:t>
            </a:r>
            <a:endParaRPr lang="en-US" sz="1000" dirty="0"/>
          </a:p>
        </p:txBody>
      </p:sp>
      <p:sp>
        <p:nvSpPr>
          <p:cNvPr id="22" name="Text 17"/>
          <p:cNvSpPr txBox="1"/>
          <p:nvPr/>
        </p:nvSpPr>
        <p:spPr>
          <a:xfrm>
            <a:off x="780898" y="4762195"/>
            <a:ext cx="3076956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定金随时可退，无风险</a:t>
            </a:r>
            <a:endParaRPr lang="en-US" sz="1000" dirty="0"/>
          </a:p>
        </p:txBody>
      </p:sp>
      <p:sp>
        <p:nvSpPr>
          <p:cNvPr id="23" name="Shape 18"/>
          <p:cNvSpPr/>
          <p:nvPr/>
        </p:nvSpPr>
        <p:spPr>
          <a:xfrm>
            <a:off x="4657954" y="2538374"/>
            <a:ext cx="418795" cy="418795"/>
          </a:xfrm>
          <a:prstGeom prst="ellipse">
            <a:avLst/>
          </a:prstGeom>
          <a:solidFill>
            <a:srgbClr val="DCFCE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4629607" y="2538374"/>
            <a:ext cx="476402" cy="4197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6A34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</a:t>
            </a:r>
            <a:endParaRPr lang="en-US" sz="1300" dirty="0"/>
          </a:p>
        </p:txBody>
      </p:sp>
      <p:sp>
        <p:nvSpPr>
          <p:cNvPr id="25" name="Text 20"/>
          <p:cNvSpPr txBox="1"/>
          <p:nvPr/>
        </p:nvSpPr>
        <p:spPr>
          <a:xfrm>
            <a:off x="5210251" y="2495398"/>
            <a:ext cx="1152144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填写申请表</a:t>
            </a:r>
            <a:endParaRPr lang="en-US" sz="1500" dirty="0"/>
          </a:p>
        </p:txBody>
      </p:sp>
      <p:sp>
        <p:nvSpPr>
          <p:cNvPr id="26" name="Text 21"/>
          <p:cNvSpPr txBox="1"/>
          <p:nvPr/>
        </p:nvSpPr>
        <p:spPr>
          <a:xfrm>
            <a:off x="5210251" y="2809951"/>
            <a:ext cx="1152144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预约启昌本人面试</a:t>
            </a:r>
            <a:endParaRPr lang="en-US" sz="1000" dirty="0"/>
          </a:p>
        </p:txBody>
      </p:sp>
      <p:sp>
        <p:nvSpPr>
          <p:cNvPr id="27" name="Shape 22"/>
          <p:cNvSpPr/>
          <p:nvPr/>
        </p:nvSpPr>
        <p:spPr>
          <a:xfrm>
            <a:off x="4657954" y="3422599"/>
            <a:ext cx="2885846" cy="923544"/>
          </a:xfrm>
          <a:prstGeom prst="roundRect">
            <a:avLst>
              <a:gd name="adj" fmla="val 24497"/>
            </a:avLst>
          </a:prstGeom>
          <a:solidFill>
            <a:srgbClr val="F9FAF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4"/>
          <a:srcRect t="-842" b="-842"/>
          <a:stretch>
            <a:fillRect/>
          </a:stretch>
        </p:blipFill>
        <p:spPr>
          <a:xfrm>
            <a:off x="4848149" y="3641141"/>
            <a:ext cx="190195" cy="171907"/>
          </a:xfrm>
          <a:prstGeom prst="rect">
            <a:avLst/>
          </a:prstGeom>
        </p:spPr>
      </p:pic>
      <p:sp>
        <p:nvSpPr>
          <p:cNvPr id="29" name="Text 23"/>
          <p:cNvSpPr txBox="1"/>
          <p:nvPr/>
        </p:nvSpPr>
        <p:spPr>
          <a:xfrm>
            <a:off x="5152644" y="3612794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申请表</a:t>
            </a:r>
            <a:endParaRPr lang="en-US" sz="1200" dirty="0"/>
          </a:p>
        </p:txBody>
      </p:sp>
      <p:sp>
        <p:nvSpPr>
          <p:cNvPr id="30" name="Text 24"/>
          <p:cNvSpPr txBox="1"/>
          <p:nvPr/>
        </p:nvSpPr>
        <p:spPr>
          <a:xfrm>
            <a:off x="4848149" y="3936492"/>
            <a:ext cx="269565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填写基本信息、投资经验、学习目标</a:t>
            </a:r>
            <a:endParaRPr lang="en-US" sz="1000" dirty="0"/>
          </a:p>
        </p:txBody>
      </p:sp>
      <p:sp>
        <p:nvSpPr>
          <p:cNvPr id="31" name="Text 25"/>
          <p:cNvSpPr txBox="1"/>
          <p:nvPr/>
        </p:nvSpPr>
        <p:spPr>
          <a:xfrm>
            <a:off x="4562856" y="4569257"/>
            <a:ext cx="3076956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15分钟轻松面试，确保双方匹配</a:t>
            </a:r>
            <a:endParaRPr lang="en-US" sz="1000" dirty="0"/>
          </a:p>
        </p:txBody>
      </p:sp>
      <p:sp>
        <p:nvSpPr>
          <p:cNvPr id="32" name="Shape 26"/>
          <p:cNvSpPr/>
          <p:nvPr/>
        </p:nvSpPr>
        <p:spPr>
          <a:xfrm>
            <a:off x="8438998" y="2538374"/>
            <a:ext cx="418795" cy="418795"/>
          </a:xfrm>
          <a:prstGeom prst="ellipse">
            <a:avLst/>
          </a:prstGeom>
          <a:solidFill>
            <a:srgbClr val="F3E8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3" name="Text 27"/>
          <p:cNvSpPr/>
          <p:nvPr/>
        </p:nvSpPr>
        <p:spPr>
          <a:xfrm>
            <a:off x="8410651" y="2538374"/>
            <a:ext cx="476402" cy="4197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9333E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3</a:t>
            </a:r>
            <a:endParaRPr lang="en-US" sz="1300" dirty="0"/>
          </a:p>
        </p:txBody>
      </p:sp>
      <p:sp>
        <p:nvSpPr>
          <p:cNvPr id="34" name="Text 28"/>
          <p:cNvSpPr txBox="1"/>
          <p:nvPr/>
        </p:nvSpPr>
        <p:spPr>
          <a:xfrm>
            <a:off x="8991295" y="2495398"/>
            <a:ext cx="838505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面试通过</a:t>
            </a:r>
            <a:endParaRPr lang="en-US" sz="1500" dirty="0"/>
          </a:p>
        </p:txBody>
      </p:sp>
      <p:sp>
        <p:nvSpPr>
          <p:cNvPr id="35" name="Text 29"/>
          <p:cNvSpPr txBox="1"/>
          <p:nvPr/>
        </p:nvSpPr>
        <p:spPr>
          <a:xfrm>
            <a:off x="8991295" y="2809951"/>
            <a:ext cx="8385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锁定</a:t>
            </a:r>
            <a:r>
              <a:rPr lang="zh-CN" alt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名额</a:t>
            </a:r>
            <a:endParaRPr lang="zh-CN" altLang="en-US" sz="1000" dirty="0">
              <a:solidFill>
                <a:srgbClr val="6E6E73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36" name="Shape 30"/>
          <p:cNvSpPr/>
          <p:nvPr/>
        </p:nvSpPr>
        <p:spPr>
          <a:xfrm>
            <a:off x="8438998" y="3422599"/>
            <a:ext cx="2885846" cy="923544"/>
          </a:xfrm>
          <a:prstGeom prst="roundRect">
            <a:avLst>
              <a:gd name="adj" fmla="val 24497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7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30107" y="3641141"/>
            <a:ext cx="171907" cy="171907"/>
          </a:xfrm>
          <a:prstGeom prst="rect">
            <a:avLst/>
          </a:prstGeom>
        </p:spPr>
      </p:pic>
      <p:sp>
        <p:nvSpPr>
          <p:cNvPr id="38" name="Text 31"/>
          <p:cNvSpPr txBox="1"/>
          <p:nvPr/>
        </p:nvSpPr>
        <p:spPr>
          <a:xfrm>
            <a:off x="8915400" y="361279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成功锁定</a:t>
            </a:r>
            <a:endParaRPr lang="en-US" sz="1200" dirty="0"/>
          </a:p>
        </p:txBody>
      </p:sp>
      <p:sp>
        <p:nvSpPr>
          <p:cNvPr id="39" name="Text 32"/>
          <p:cNvSpPr txBox="1"/>
          <p:nvPr/>
        </p:nvSpPr>
        <p:spPr>
          <a:xfrm>
            <a:off x="8630107" y="3936492"/>
            <a:ext cx="269565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获得私董会完整权益</a:t>
            </a:r>
            <a:endParaRPr lang="en-US" sz="1000" dirty="0"/>
          </a:p>
        </p:txBody>
      </p:sp>
      <p:sp>
        <p:nvSpPr>
          <p:cNvPr id="40" name="Text 33"/>
          <p:cNvSpPr txBox="1"/>
          <p:nvPr/>
        </p:nvSpPr>
        <p:spPr>
          <a:xfrm>
            <a:off x="8343900" y="4569257"/>
            <a:ext cx="3076956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仅限20席，先到先得</a:t>
            </a:r>
            <a:endParaRPr lang="en-US" sz="1000" dirty="0"/>
          </a:p>
        </p:txBody>
      </p:sp>
      <p:pic>
        <p:nvPicPr>
          <p:cNvPr id="41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5995" y="5764378"/>
            <a:ext cx="152705" cy="152705"/>
          </a:xfrm>
          <a:prstGeom prst="rect">
            <a:avLst/>
          </a:prstGeom>
        </p:spPr>
      </p:pic>
      <p:sp>
        <p:nvSpPr>
          <p:cNvPr id="42" name="Text 34"/>
          <p:cNvSpPr txBox="1"/>
          <p:nvPr/>
        </p:nvSpPr>
        <p:spPr>
          <a:xfrm>
            <a:off x="1104595" y="5726887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重要提示</a:t>
            </a:r>
            <a:endParaRPr lang="en-US" sz="1200" dirty="0"/>
          </a:p>
        </p:txBody>
      </p:sp>
      <p:sp>
        <p:nvSpPr>
          <p:cNvPr id="43" name="Text 35"/>
          <p:cNvSpPr txBox="1"/>
          <p:nvPr/>
        </p:nvSpPr>
        <p:spPr>
          <a:xfrm>
            <a:off x="875995" y="5992978"/>
            <a:ext cx="835395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定金随时可退无风险，仅限20席。申请制说明：15分钟轻松面试确保双方匹配。</a:t>
            </a:r>
            <a:endParaRPr lang="en-US" sz="1000" dirty="0"/>
          </a:p>
        </p:txBody>
      </p:sp>
      <p:sp>
        <p:nvSpPr>
          <p:cNvPr id="44" name="Text 36"/>
          <p:cNvSpPr txBox="1"/>
          <p:nvPr/>
        </p:nvSpPr>
        <p:spPr>
          <a:xfrm>
            <a:off x="9305849" y="5719572"/>
            <a:ext cx="543154" cy="2670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</a:t>
            </a:r>
            <a:endParaRPr lang="en-US" sz="2100" dirty="0"/>
          </a:p>
        </p:txBody>
      </p:sp>
      <p:sp>
        <p:nvSpPr>
          <p:cNvPr id="45" name="Text 37"/>
          <p:cNvSpPr txBox="1"/>
          <p:nvPr/>
        </p:nvSpPr>
        <p:spPr>
          <a:xfrm>
            <a:off x="9305849" y="6024982"/>
            <a:ext cx="543154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剩余席位</a:t>
            </a:r>
            <a:endParaRPr lang="en-US" sz="900" dirty="0"/>
          </a:p>
        </p:txBody>
      </p:sp>
      <p:pic>
        <p:nvPicPr>
          <p:cNvPr id="46" name="Image 6" descr="preencoded.png"/>
          <p:cNvPicPr>
            <a:picLocks noChangeAspect="1"/>
          </p:cNvPicPr>
          <p:nvPr/>
        </p:nvPicPr>
        <p:blipFill>
          <a:blip r:embed="rId7"/>
          <a:srcRect l="-385" r="-385"/>
          <a:stretch>
            <a:fillRect/>
          </a:stretch>
        </p:blipFill>
        <p:spPr>
          <a:xfrm>
            <a:off x="10086746" y="5757977"/>
            <a:ext cx="1238098" cy="390449"/>
          </a:xfrm>
          <a:prstGeom prst="rect">
            <a:avLst/>
          </a:prstGeom>
        </p:spPr>
      </p:pic>
      <p:sp>
        <p:nvSpPr>
          <p:cNvPr id="47" name="Text 38"/>
          <p:cNvSpPr txBox="1"/>
          <p:nvPr/>
        </p:nvSpPr>
        <p:spPr>
          <a:xfrm>
            <a:off x="10315346" y="5757977"/>
            <a:ext cx="1067105" cy="3913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立即申请 </a:t>
            </a:r>
            <a:endParaRPr lang="en-US" sz="1100" dirty="0"/>
          </a:p>
        </p:txBody>
      </p:sp>
      <p:pic>
        <p:nvPicPr>
          <p:cNvPr id="48" name="Image 7" descr="preencoded.png"/>
          <p:cNvPicPr>
            <a:picLocks noChangeAspect="1"/>
          </p:cNvPicPr>
          <p:nvPr/>
        </p:nvPicPr>
        <p:blipFill>
          <a:blip r:embed="rId8"/>
          <a:srcRect t="-556" b="-556"/>
          <a:stretch>
            <a:fillRect/>
          </a:stretch>
        </p:blipFill>
        <p:spPr>
          <a:xfrm>
            <a:off x="10963656" y="5881421"/>
            <a:ext cx="123444" cy="142646"/>
          </a:xfrm>
          <a:prstGeom prst="rect">
            <a:avLst/>
          </a:prstGeom>
        </p:spPr>
      </p:pic>
      <p:sp>
        <p:nvSpPr>
          <p:cNvPr id="50" name="Shape 40"/>
          <p:cNvSpPr/>
          <p:nvPr/>
        </p:nvSpPr>
        <p:spPr>
          <a:xfrm>
            <a:off x="571500" y="6590995"/>
            <a:ext cx="57607" cy="57607"/>
          </a:xfrm>
          <a:prstGeom prst="ellipse">
            <a:avLst/>
          </a:prstGeom>
          <a:solidFill>
            <a:srgbClr val="0071E3">
              <a:alpha val="5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1" name="Text 41"/>
          <p:cNvSpPr txBox="1"/>
          <p:nvPr/>
        </p:nvSpPr>
        <p:spPr>
          <a:xfrm>
            <a:off x="9562795" y="6524244"/>
            <a:ext cx="20574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kern="0" spc="105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70000"/>
          </a:blip>
          <a:srcRect l="-2" r="-2"/>
          <a:stretch>
            <a:fillRect/>
          </a:stretch>
        </p:blipFill>
        <p:spPr>
          <a:xfrm>
            <a:off x="1333195" y="571500"/>
            <a:ext cx="9525305" cy="57150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3829507" cy="3829507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4572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5"/>
          <p:cNvSpPr txBox="1"/>
          <p:nvPr/>
        </p:nvSpPr>
        <p:spPr>
          <a:xfrm>
            <a:off x="647395" y="457200"/>
            <a:ext cx="1336853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Assets</a:t>
            </a:r>
            <a:endParaRPr lang="en-US" sz="1000" dirty="0"/>
          </a:p>
        </p:txBody>
      </p:sp>
      <p:sp>
        <p:nvSpPr>
          <p:cNvPr id="11" name="Text 6"/>
          <p:cNvSpPr txBox="1"/>
          <p:nvPr/>
        </p:nvSpPr>
        <p:spPr>
          <a:xfrm>
            <a:off x="1248156" y="2000707"/>
            <a:ext cx="9697212" cy="2563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r>
              <a:rPr lang="zh-CN" alt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陪伴志同道合的同行者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r>
              <a:rPr lang="zh-CN" alt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实现财富的长期</a:t>
            </a:r>
            <a:r>
              <a:rPr lang="zh-CN" altLang="en-US" sz="3600" b="1" kern="0" spc="-75" dirty="0">
                <a:solidFill>
                  <a:schemeClr val="accent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稳健增长</a:t>
            </a: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r>
              <a:rPr lang="zh-CN" alt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尽早创造</a:t>
            </a:r>
            <a:r>
              <a:rPr lang="zh-CN" altLang="en-US" sz="3600" b="1" kern="0" spc="-75" dirty="0">
                <a:solidFill>
                  <a:schemeClr val="accent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自由富足</a:t>
            </a:r>
            <a:r>
              <a:rPr lang="zh-CN" alt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的人生</a:t>
            </a: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</a:t>
            </a:r>
            <a:r>
              <a:rPr lang="en-US" sz="42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</a:t>
            </a:r>
            <a:endParaRPr lang="en-US" sz="4200" dirty="0"/>
          </a:p>
        </p:txBody>
      </p:sp>
      <p:sp>
        <p:nvSpPr>
          <p:cNvPr id="12" name="Text 7"/>
          <p:cNvSpPr txBox="1"/>
          <p:nvPr/>
        </p:nvSpPr>
        <p:spPr>
          <a:xfrm>
            <a:off x="10397642" y="6286500"/>
            <a:ext cx="1337767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0" y="1904695"/>
            <a:ext cx="9525305" cy="95253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-952805" y="476402"/>
            <a:ext cx="5753405" cy="5753405"/>
          </a:xfrm>
          <a:prstGeom prst="ellipse">
            <a:avLst/>
          </a:prstGeom>
          <a:noFill/>
          <a:ln w="127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619695" y="-952805"/>
            <a:ext cx="3829507" cy="3829507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rcRect l="-9" r="-9"/>
          <a:stretch>
            <a:fillRect/>
          </a:stretch>
        </p:blipFill>
        <p:spPr>
          <a:xfrm>
            <a:off x="857707" y="2381098"/>
            <a:ext cx="3258007" cy="306689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rcRect l="-9" r="-9"/>
          <a:stretch>
            <a:fillRect/>
          </a:stretch>
        </p:blipFill>
        <p:spPr>
          <a:xfrm>
            <a:off x="4476902" y="2381098"/>
            <a:ext cx="3258007" cy="3066898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3"/>
          <a:srcRect l="-9" r="-9"/>
          <a:stretch>
            <a:fillRect/>
          </a:stretch>
        </p:blipFill>
        <p:spPr>
          <a:xfrm>
            <a:off x="8096098" y="2381098"/>
            <a:ext cx="3258007" cy="3066898"/>
          </a:xfrm>
          <a:prstGeom prst="rect">
            <a:avLst/>
          </a:prstGeom>
        </p:spPr>
      </p:pic>
      <p:sp>
        <p:nvSpPr>
          <p:cNvPr id="11" name="Shape 4"/>
          <p:cNvSpPr/>
          <p:nvPr/>
        </p:nvSpPr>
        <p:spPr>
          <a:xfrm>
            <a:off x="857707" y="800100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5"/>
          <p:cNvSpPr txBox="1"/>
          <p:nvPr/>
        </p:nvSpPr>
        <p:spPr>
          <a:xfrm>
            <a:off x="1047902" y="761695"/>
            <a:ext cx="18004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COMMON ANSWERS</a:t>
            </a:r>
            <a:endParaRPr lang="en-US" sz="1000" dirty="0"/>
          </a:p>
        </p:txBody>
      </p:sp>
      <p:sp>
        <p:nvSpPr>
          <p:cNvPr id="13" name="Text 6"/>
          <p:cNvSpPr txBox="1"/>
          <p:nvPr/>
        </p:nvSpPr>
        <p:spPr>
          <a:xfrm>
            <a:off x="857707" y="1238098"/>
            <a:ext cx="7925105" cy="66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大多数人的答案</a:t>
            </a:r>
            <a:endParaRPr lang="en-US" sz="3600" dirty="0"/>
          </a:p>
        </p:txBody>
      </p:sp>
      <p:sp>
        <p:nvSpPr>
          <p:cNvPr id="14" name="Shape 7"/>
          <p:cNvSpPr/>
          <p:nvPr/>
        </p:nvSpPr>
        <p:spPr>
          <a:xfrm>
            <a:off x="1238098" y="2762402"/>
            <a:ext cx="609905" cy="609905"/>
          </a:xfrm>
          <a:prstGeom prst="roundRect">
            <a:avLst>
              <a:gd name="adj" fmla="val 74962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6172" y="2933395"/>
            <a:ext cx="333756" cy="267005"/>
          </a:xfrm>
          <a:prstGeom prst="rect">
            <a:avLst/>
          </a:prstGeom>
        </p:spPr>
      </p:pic>
      <p:sp>
        <p:nvSpPr>
          <p:cNvPr id="16" name="Shape 8"/>
          <p:cNvSpPr/>
          <p:nvPr/>
        </p:nvSpPr>
        <p:spPr>
          <a:xfrm>
            <a:off x="2476195" y="2924251"/>
            <a:ext cx="1238098" cy="276149"/>
          </a:xfrm>
          <a:prstGeom prst="roundRect">
            <a:avLst>
              <a:gd name="adj" fmla="val 331126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/>
          <a:srcRect t="-1750" b="-1750"/>
          <a:stretch>
            <a:fillRect/>
          </a:stretch>
        </p:blipFill>
        <p:spPr>
          <a:xfrm>
            <a:off x="2676449" y="3010205"/>
            <a:ext cx="114300" cy="105156"/>
          </a:xfrm>
          <a:prstGeom prst="rect">
            <a:avLst/>
          </a:prstGeom>
        </p:spPr>
      </p:pic>
      <p:sp>
        <p:nvSpPr>
          <p:cNvPr id="18" name="Text 9"/>
          <p:cNvSpPr txBox="1"/>
          <p:nvPr/>
        </p:nvSpPr>
        <p:spPr>
          <a:xfrm>
            <a:off x="2829154" y="2924251"/>
            <a:ext cx="75255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正在快速贬值</a:t>
            </a:r>
            <a:endParaRPr lang="en-US" sz="900" dirty="0"/>
          </a:p>
        </p:txBody>
      </p:sp>
      <p:sp>
        <p:nvSpPr>
          <p:cNvPr id="19" name="Text 10"/>
          <p:cNvSpPr txBox="1"/>
          <p:nvPr/>
        </p:nvSpPr>
        <p:spPr>
          <a:xfrm>
            <a:off x="1238098" y="3715207"/>
            <a:ext cx="2667305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学历/专业背景</a:t>
            </a:r>
            <a:endParaRPr lang="en-US" sz="1900" dirty="0"/>
          </a:p>
        </p:txBody>
      </p:sp>
      <p:sp>
        <p:nvSpPr>
          <p:cNvPr id="20" name="Text 11"/>
          <p:cNvSpPr txBox="1"/>
          <p:nvPr/>
        </p:nvSpPr>
        <p:spPr>
          <a:xfrm>
            <a:off x="1238098" y="4219956"/>
            <a:ext cx="2667305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知识垄断的时代通行证</a:t>
            </a:r>
            <a:endParaRPr lang="en-US" sz="1200" dirty="0"/>
          </a:p>
        </p:txBody>
      </p:sp>
      <p:sp>
        <p:nvSpPr>
          <p:cNvPr id="21" name="Shape 12"/>
          <p:cNvSpPr/>
          <p:nvPr/>
        </p:nvSpPr>
        <p:spPr>
          <a:xfrm>
            <a:off x="4858207" y="2762402"/>
            <a:ext cx="609905" cy="609905"/>
          </a:xfrm>
          <a:prstGeom prst="roundRect">
            <a:avLst>
              <a:gd name="adj" fmla="val 74962"/>
            </a:avLst>
          </a:prstGeom>
          <a:solidFill>
            <a:srgbClr val="FFF7E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62118" y="2933395"/>
            <a:ext cx="200254" cy="267005"/>
          </a:xfrm>
          <a:prstGeom prst="rect">
            <a:avLst/>
          </a:prstGeom>
        </p:spPr>
      </p:pic>
      <p:sp>
        <p:nvSpPr>
          <p:cNvPr id="23" name="Shape 13"/>
          <p:cNvSpPr/>
          <p:nvPr/>
        </p:nvSpPr>
        <p:spPr>
          <a:xfrm>
            <a:off x="6096305" y="2924251"/>
            <a:ext cx="1238098" cy="276149"/>
          </a:xfrm>
          <a:prstGeom prst="roundRect">
            <a:avLst>
              <a:gd name="adj" fmla="val 331126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5"/>
          <a:srcRect t="-1750" b="-1750"/>
          <a:stretch>
            <a:fillRect/>
          </a:stretch>
        </p:blipFill>
        <p:spPr>
          <a:xfrm>
            <a:off x="6295644" y="3010205"/>
            <a:ext cx="114300" cy="105156"/>
          </a:xfrm>
          <a:prstGeom prst="rect">
            <a:avLst/>
          </a:prstGeom>
        </p:spPr>
      </p:pic>
      <p:sp>
        <p:nvSpPr>
          <p:cNvPr id="25" name="Text 14"/>
          <p:cNvSpPr txBox="1"/>
          <p:nvPr/>
        </p:nvSpPr>
        <p:spPr>
          <a:xfrm>
            <a:off x="6448349" y="2924251"/>
            <a:ext cx="75255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正在快速贬值</a:t>
            </a:r>
            <a:endParaRPr lang="en-US" sz="900" dirty="0"/>
          </a:p>
        </p:txBody>
      </p:sp>
      <p:sp>
        <p:nvSpPr>
          <p:cNvPr id="26" name="Text 15"/>
          <p:cNvSpPr txBox="1"/>
          <p:nvPr/>
        </p:nvSpPr>
        <p:spPr>
          <a:xfrm>
            <a:off x="4858207" y="3715207"/>
            <a:ext cx="2667305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职位/公司光环</a:t>
            </a:r>
            <a:endParaRPr lang="en-US" sz="1900" dirty="0"/>
          </a:p>
        </p:txBody>
      </p:sp>
      <p:sp>
        <p:nvSpPr>
          <p:cNvPr id="27" name="Text 16"/>
          <p:cNvSpPr txBox="1"/>
          <p:nvPr/>
        </p:nvSpPr>
        <p:spPr>
          <a:xfrm>
            <a:off x="4858207" y="4219956"/>
            <a:ext cx="2667305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平台赋予的资源获取权</a:t>
            </a:r>
            <a:endParaRPr lang="en-US" sz="1200" dirty="0"/>
          </a:p>
        </p:txBody>
      </p:sp>
      <p:sp>
        <p:nvSpPr>
          <p:cNvPr id="28" name="Shape 17"/>
          <p:cNvSpPr/>
          <p:nvPr/>
        </p:nvSpPr>
        <p:spPr>
          <a:xfrm>
            <a:off x="8477402" y="2762402"/>
            <a:ext cx="609905" cy="609905"/>
          </a:xfrm>
          <a:prstGeom prst="roundRect">
            <a:avLst>
              <a:gd name="adj" fmla="val 74962"/>
            </a:avLst>
          </a:prstGeom>
          <a:solidFill>
            <a:srgbClr val="F5F3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48395" y="2933395"/>
            <a:ext cx="267005" cy="267005"/>
          </a:xfrm>
          <a:prstGeom prst="rect">
            <a:avLst/>
          </a:prstGeom>
        </p:spPr>
      </p:pic>
      <p:sp>
        <p:nvSpPr>
          <p:cNvPr id="30" name="Shape 18"/>
          <p:cNvSpPr/>
          <p:nvPr/>
        </p:nvSpPr>
        <p:spPr>
          <a:xfrm>
            <a:off x="9715500" y="2924251"/>
            <a:ext cx="1238098" cy="276149"/>
          </a:xfrm>
          <a:prstGeom prst="roundRect">
            <a:avLst>
              <a:gd name="adj" fmla="val 331126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10" descr="preencoded.png"/>
          <p:cNvPicPr>
            <a:picLocks noChangeAspect="1"/>
          </p:cNvPicPr>
          <p:nvPr/>
        </p:nvPicPr>
        <p:blipFill>
          <a:blip r:embed="rId5"/>
          <a:srcRect t="-1750" b="-1750"/>
          <a:stretch>
            <a:fillRect/>
          </a:stretch>
        </p:blipFill>
        <p:spPr>
          <a:xfrm>
            <a:off x="9915754" y="3010205"/>
            <a:ext cx="114300" cy="105156"/>
          </a:xfrm>
          <a:prstGeom prst="rect">
            <a:avLst/>
          </a:prstGeom>
        </p:spPr>
      </p:pic>
      <p:sp>
        <p:nvSpPr>
          <p:cNvPr id="32" name="Text 19"/>
          <p:cNvSpPr txBox="1"/>
          <p:nvPr/>
        </p:nvSpPr>
        <p:spPr>
          <a:xfrm>
            <a:off x="10067544" y="2924251"/>
            <a:ext cx="75255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正在快速贬值</a:t>
            </a:r>
            <a:endParaRPr lang="en-US" sz="900" dirty="0"/>
          </a:p>
        </p:txBody>
      </p:sp>
      <p:sp>
        <p:nvSpPr>
          <p:cNvPr id="33" name="Text 20"/>
          <p:cNvSpPr txBox="1"/>
          <p:nvPr/>
        </p:nvSpPr>
        <p:spPr>
          <a:xfrm>
            <a:off x="8477402" y="3715207"/>
            <a:ext cx="2667305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技能/经验</a:t>
            </a:r>
            <a:endParaRPr lang="en-US" sz="1900" dirty="0"/>
          </a:p>
        </p:txBody>
      </p:sp>
      <p:sp>
        <p:nvSpPr>
          <p:cNvPr id="34" name="Text 21"/>
          <p:cNvSpPr txBox="1"/>
          <p:nvPr/>
        </p:nvSpPr>
        <p:spPr>
          <a:xfrm>
            <a:off x="8477402" y="4219956"/>
            <a:ext cx="2667305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深耕多年的专业壁垒</a:t>
            </a:r>
            <a:endParaRPr lang="en-US" sz="1200" dirty="0"/>
          </a:p>
        </p:txBody>
      </p:sp>
      <p:sp>
        <p:nvSpPr>
          <p:cNvPr id="35" name="Text 22"/>
          <p:cNvSpPr txBox="1"/>
          <p:nvPr/>
        </p:nvSpPr>
        <p:spPr>
          <a:xfrm>
            <a:off x="10371125" y="6286500"/>
            <a:ext cx="144018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4695" y="-1904695"/>
            <a:ext cx="8572500" cy="8572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4805" y="190195"/>
            <a:ext cx="8572500" cy="8572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>
            <a:fillRect/>
          </a:stretch>
        </p:blipFill>
        <p:spPr>
          <a:xfrm>
            <a:off x="3715207" y="1047902"/>
            <a:ext cx="4762195" cy="476219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76402" y="-952805"/>
            <a:ext cx="8591702" cy="8591702"/>
          </a:xfrm>
          <a:prstGeom prst="ellipse">
            <a:avLst/>
          </a:prstGeom>
          <a:noFill/>
          <a:ln w="12700">
            <a:solidFill>
              <a:srgbClr val="0071E3">
                <a:alpha val="4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8382305" y="3524098"/>
            <a:ext cx="4781398" cy="4781398"/>
          </a:xfrm>
          <a:prstGeom prst="ellipse">
            <a:avLst/>
          </a:prstGeom>
          <a:noFill/>
          <a:ln w="12700">
            <a:solidFill>
              <a:srgbClr val="6366F1">
                <a:alpha val="10000"/>
              </a:srgbClr>
            </a:solidFill>
            <a:prstDash val="solid"/>
          </a:ln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rcRect t="-1" b="-1"/>
          <a:stretch>
            <a:fillRect/>
          </a:stretch>
        </p:blipFill>
        <p:spPr>
          <a:xfrm>
            <a:off x="914400" y="2857500"/>
            <a:ext cx="3161995" cy="1923898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/>
          <a:srcRect t="-1" b="-1"/>
          <a:stretch>
            <a:fillRect/>
          </a:stretch>
        </p:blipFill>
        <p:spPr>
          <a:xfrm>
            <a:off x="4524451" y="2857500"/>
            <a:ext cx="3161995" cy="1923898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4"/>
          <a:srcRect t="-1" b="-1"/>
          <a:stretch>
            <a:fillRect/>
          </a:stretch>
        </p:blipFill>
        <p:spPr>
          <a:xfrm>
            <a:off x="8134502" y="2857500"/>
            <a:ext cx="3161995" cy="1923898"/>
          </a:xfrm>
          <a:prstGeom prst="rect">
            <a:avLst/>
          </a:prstGeom>
        </p:spPr>
      </p:pic>
      <p:sp>
        <p:nvSpPr>
          <p:cNvPr id="12" name="Shape 4"/>
          <p:cNvSpPr/>
          <p:nvPr/>
        </p:nvSpPr>
        <p:spPr>
          <a:xfrm>
            <a:off x="914400" y="495605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Text 5"/>
          <p:cNvSpPr txBox="1"/>
          <p:nvPr/>
        </p:nvSpPr>
        <p:spPr>
          <a:xfrm>
            <a:off x="1104595" y="457200"/>
            <a:ext cx="18004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Conclusion</a:t>
            </a:r>
            <a:endParaRPr lang="en-US" sz="1000" dirty="0"/>
          </a:p>
        </p:txBody>
      </p:sp>
      <p:sp>
        <p:nvSpPr>
          <p:cNvPr id="14" name="Text 6"/>
          <p:cNvSpPr txBox="1"/>
          <p:nvPr/>
        </p:nvSpPr>
        <p:spPr>
          <a:xfrm>
            <a:off x="914400" y="1238098"/>
            <a:ext cx="10933481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这三样东西，正在以你想象不到的速度</a:t>
            </a:r>
            <a:r>
              <a:rPr lang="en-US" sz="3600" b="1" kern="0" spc="-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贬值</a:t>
            </a:r>
            <a:r>
              <a:rPr lang="en-US" sz="3600" b="1" kern="0" spc="-75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 </a:t>
            </a:r>
            <a:endParaRPr lang="en-US" sz="3600" dirty="0"/>
          </a:p>
        </p:txBody>
      </p:sp>
      <p:sp>
        <p:nvSpPr>
          <p:cNvPr id="15" name="Text 7"/>
          <p:cNvSpPr txBox="1"/>
          <p:nvPr/>
        </p:nvSpPr>
        <p:spPr>
          <a:xfrm>
            <a:off x="914400" y="2000707"/>
            <a:ext cx="97155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过去有效的核心资产，在AI时代正面临前所未有的价值重估。</a:t>
            </a:r>
            <a:endParaRPr lang="en-US" sz="1500" dirty="0"/>
          </a:p>
        </p:txBody>
      </p:sp>
      <p:sp>
        <p:nvSpPr>
          <p:cNvPr id="16" name="Shape 8"/>
          <p:cNvSpPr/>
          <p:nvPr/>
        </p:nvSpPr>
        <p:spPr>
          <a:xfrm>
            <a:off x="1143000" y="3086100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/>
          <a:srcRect l="-80" r="-80"/>
          <a:stretch>
            <a:fillRect/>
          </a:stretch>
        </p:blipFill>
        <p:spPr>
          <a:xfrm>
            <a:off x="1228954" y="3200400"/>
            <a:ext cx="286207" cy="22860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6"/>
          <a:srcRect l="-401" r="-401"/>
          <a:stretch>
            <a:fillRect/>
          </a:stretch>
        </p:blipFill>
        <p:spPr>
          <a:xfrm>
            <a:off x="2714854" y="3086100"/>
            <a:ext cx="1123798" cy="29535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991002" y="3086100"/>
            <a:ext cx="905256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贬值趋势显著 </a:t>
            </a:r>
            <a:endParaRPr lang="en-US" sz="900" dirty="0"/>
          </a:p>
        </p:txBody>
      </p:sp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7"/>
          <a:srcRect l="-1358" r="-1358"/>
          <a:stretch>
            <a:fillRect/>
          </a:stretch>
        </p:blipFill>
        <p:spPr>
          <a:xfrm>
            <a:off x="2809951" y="3172054"/>
            <a:ext cx="142646" cy="123444"/>
          </a:xfrm>
          <a:prstGeom prst="rect">
            <a:avLst/>
          </a:prstGeom>
        </p:spPr>
      </p:pic>
      <p:sp>
        <p:nvSpPr>
          <p:cNvPr id="21" name="Text 10"/>
          <p:cNvSpPr txBox="1"/>
          <p:nvPr/>
        </p:nvSpPr>
        <p:spPr>
          <a:xfrm>
            <a:off x="1047902" y="3924605"/>
            <a:ext cx="2876702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学历/专业背景</a:t>
            </a:r>
            <a:endParaRPr lang="en-US" sz="2100" dirty="0"/>
          </a:p>
        </p:txBody>
      </p:sp>
      <p:sp>
        <p:nvSpPr>
          <p:cNvPr id="22" name="Shape 11"/>
          <p:cNvSpPr/>
          <p:nvPr/>
        </p:nvSpPr>
        <p:spPr>
          <a:xfrm>
            <a:off x="4753051" y="3086100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FF7ED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8"/>
          <a:srcRect t="-45" b="-45"/>
          <a:stretch>
            <a:fillRect/>
          </a:stretch>
        </p:blipFill>
        <p:spPr>
          <a:xfrm>
            <a:off x="4852721" y="3200400"/>
            <a:ext cx="256946" cy="228600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9"/>
          <a:srcRect l="-401" r="-401"/>
          <a:stretch>
            <a:fillRect/>
          </a:stretch>
        </p:blipFill>
        <p:spPr>
          <a:xfrm>
            <a:off x="6324905" y="3086100"/>
            <a:ext cx="1123798" cy="295351"/>
          </a:xfrm>
          <a:prstGeom prst="rect">
            <a:avLst/>
          </a:prstGeom>
        </p:spPr>
      </p:pic>
      <p:sp>
        <p:nvSpPr>
          <p:cNvPr id="25" name="Text 12"/>
          <p:cNvSpPr/>
          <p:nvPr/>
        </p:nvSpPr>
        <p:spPr>
          <a:xfrm>
            <a:off x="6601054" y="3086100"/>
            <a:ext cx="905256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9731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正在快速贬值 </a:t>
            </a:r>
            <a:endParaRPr lang="en-US" sz="900" dirty="0"/>
          </a:p>
        </p:txBody>
      </p:sp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0"/>
          <a:srcRect l="-1358" r="-1358"/>
          <a:stretch>
            <a:fillRect/>
          </a:stretch>
        </p:blipFill>
        <p:spPr>
          <a:xfrm>
            <a:off x="6420002" y="3172054"/>
            <a:ext cx="142646" cy="123444"/>
          </a:xfrm>
          <a:prstGeom prst="rect">
            <a:avLst/>
          </a:prstGeom>
        </p:spPr>
      </p:pic>
      <p:sp>
        <p:nvSpPr>
          <p:cNvPr id="27" name="Text 13"/>
          <p:cNvSpPr txBox="1"/>
          <p:nvPr/>
        </p:nvSpPr>
        <p:spPr>
          <a:xfrm>
            <a:off x="4657954" y="3924605"/>
            <a:ext cx="2876702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职位/公司光环</a:t>
            </a:r>
            <a:endParaRPr lang="en-US" sz="2100" dirty="0"/>
          </a:p>
        </p:txBody>
      </p:sp>
      <p:sp>
        <p:nvSpPr>
          <p:cNvPr id="28" name="Shape 14"/>
          <p:cNvSpPr/>
          <p:nvPr/>
        </p:nvSpPr>
        <p:spPr>
          <a:xfrm>
            <a:off x="8363102" y="3086100"/>
            <a:ext cx="457200" cy="457200"/>
          </a:xfrm>
          <a:prstGeom prst="roundRect">
            <a:avLst>
              <a:gd name="adj" fmla="val 100000"/>
            </a:avLst>
          </a:prstGeom>
          <a:solidFill>
            <a:srgbClr val="FAF5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12" descr="preencoded.png"/>
          <p:cNvPicPr>
            <a:picLocks noChangeAspect="1"/>
          </p:cNvPicPr>
          <p:nvPr/>
        </p:nvPicPr>
        <p:blipFill>
          <a:blip r:embed="rId11"/>
          <a:srcRect l="-80" r="-80"/>
          <a:stretch>
            <a:fillRect/>
          </a:stretch>
        </p:blipFill>
        <p:spPr>
          <a:xfrm>
            <a:off x="8449056" y="3200400"/>
            <a:ext cx="286207" cy="228600"/>
          </a:xfrm>
          <a:prstGeom prst="rect">
            <a:avLst/>
          </a:prstGeom>
        </p:spPr>
      </p:pic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2"/>
          <a:srcRect l="-401" r="-401"/>
          <a:stretch>
            <a:fillRect/>
          </a:stretch>
        </p:blipFill>
        <p:spPr>
          <a:xfrm>
            <a:off x="9934042" y="3086100"/>
            <a:ext cx="1123798" cy="295351"/>
          </a:xfrm>
          <a:prstGeom prst="rect">
            <a:avLst/>
          </a:prstGeom>
        </p:spPr>
      </p:pic>
      <p:sp>
        <p:nvSpPr>
          <p:cNvPr id="31" name="Text 15"/>
          <p:cNvSpPr/>
          <p:nvPr/>
        </p:nvSpPr>
        <p:spPr>
          <a:xfrm>
            <a:off x="10210190" y="3086100"/>
            <a:ext cx="905256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8B5CF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替代风险极高 </a:t>
            </a:r>
            <a:endParaRPr lang="en-US" sz="900" dirty="0"/>
          </a:p>
        </p:txBody>
      </p:sp>
      <p:pic>
        <p:nvPicPr>
          <p:cNvPr id="32" name="Image 14" descr="preencoded.png"/>
          <p:cNvPicPr>
            <a:picLocks noChangeAspect="1"/>
          </p:cNvPicPr>
          <p:nvPr/>
        </p:nvPicPr>
        <p:blipFill>
          <a:blip r:embed="rId13"/>
          <a:srcRect l="-1358" r="-1358"/>
          <a:stretch>
            <a:fillRect/>
          </a:stretch>
        </p:blipFill>
        <p:spPr>
          <a:xfrm>
            <a:off x="10030054" y="3172054"/>
            <a:ext cx="142646" cy="123444"/>
          </a:xfrm>
          <a:prstGeom prst="rect">
            <a:avLst/>
          </a:prstGeom>
        </p:spPr>
      </p:pic>
      <p:sp>
        <p:nvSpPr>
          <p:cNvPr id="33" name="Text 16"/>
          <p:cNvSpPr txBox="1"/>
          <p:nvPr/>
        </p:nvSpPr>
        <p:spPr>
          <a:xfrm>
            <a:off x="8268005" y="3924605"/>
            <a:ext cx="2876702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技能/经验</a:t>
            </a:r>
            <a:endParaRPr lang="en-US" sz="2100" dirty="0"/>
          </a:p>
        </p:txBody>
      </p:sp>
      <p:pic>
        <p:nvPicPr>
          <p:cNvPr id="34" name="Image 15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14400" y="5924398"/>
            <a:ext cx="152705" cy="152705"/>
          </a:xfrm>
          <a:prstGeom prst="rect">
            <a:avLst/>
          </a:prstGeom>
        </p:spPr>
      </p:pic>
      <p:sp>
        <p:nvSpPr>
          <p:cNvPr id="35" name="Text 17"/>
          <p:cNvSpPr txBox="1"/>
          <p:nvPr/>
        </p:nvSpPr>
        <p:spPr>
          <a:xfrm>
            <a:off x="1143000" y="5905195"/>
            <a:ext cx="230428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基于AI时代资产重估的普遍趋势观察</a:t>
            </a:r>
            <a:endParaRPr lang="en-US" sz="1000" dirty="0"/>
          </a:p>
        </p:txBody>
      </p:sp>
      <p:sp>
        <p:nvSpPr>
          <p:cNvPr id="36" name="Text 18"/>
          <p:cNvSpPr txBox="1"/>
          <p:nvPr/>
        </p:nvSpPr>
        <p:spPr>
          <a:xfrm>
            <a:off x="9386316" y="6286500"/>
            <a:ext cx="1872691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kern="0" spc="75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70000"/>
          </a:blip>
          <a:srcRect/>
          <a:stretch>
            <a:fillRect/>
          </a:stretch>
        </p:blipFill>
        <p:spPr>
          <a:xfrm>
            <a:off x="8382305" y="-1904695"/>
            <a:ext cx="5715000" cy="5715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904695" y="2095805"/>
            <a:ext cx="6667805" cy="666780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858707" y="952805"/>
            <a:ext cx="4762195" cy="4762195"/>
          </a:xfrm>
          <a:prstGeom prst="ellipse">
            <a:avLst/>
          </a:prstGeom>
          <a:noFill/>
          <a:ln w="25400">
            <a:solidFill>
              <a:srgbClr val="0071E3">
                <a:alpha val="5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09905" y="4572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 txBox="1"/>
          <p:nvPr/>
        </p:nvSpPr>
        <p:spPr>
          <a:xfrm>
            <a:off x="800100" y="381305"/>
            <a:ext cx="173370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2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EDUCATION LOGIC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10228478" y="400507"/>
            <a:ext cx="1359713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贬值资产 · 第一部分</a:t>
            </a:r>
            <a:endParaRPr lang="en-US" sz="1000" dirty="0"/>
          </a:p>
        </p:txBody>
      </p:sp>
      <p:sp>
        <p:nvSpPr>
          <p:cNvPr id="10" name="Text 6"/>
          <p:cNvSpPr txBox="1"/>
          <p:nvPr/>
        </p:nvSpPr>
        <p:spPr>
          <a:xfrm>
            <a:off x="609905" y="761695"/>
            <a:ext cx="1116391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学历的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旧逻辑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609905" y="990295"/>
            <a:ext cx="11163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在过去，学历 = 知识垄断 = 社会通行证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905" y="1371600"/>
            <a:ext cx="10972800" cy="5372100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1000354" y="3286354"/>
            <a:ext cx="4943246" cy="1867205"/>
          </a:xfrm>
          <a:prstGeom prst="roundRect">
            <a:avLst>
              <a:gd name="adj" fmla="val 5997"/>
            </a:avLst>
          </a:prstGeom>
          <a:solidFill>
            <a:srgbClr val="F9FAFB"/>
          </a:solidFill>
        </p:spPr>
      </p:sp>
      <p:sp>
        <p:nvSpPr>
          <p:cNvPr id="14" name="Shape 9"/>
          <p:cNvSpPr/>
          <p:nvPr/>
        </p:nvSpPr>
        <p:spPr>
          <a:xfrm>
            <a:off x="1000354" y="3286354"/>
            <a:ext cx="38405" cy="1867205"/>
          </a:xfrm>
          <a:prstGeom prst="roundRect">
            <a:avLst>
              <a:gd name="adj" fmla="val 291544"/>
            </a:avLst>
          </a:prstGeom>
          <a:solidFill>
            <a:srgbClr val="0071E3"/>
          </a:solidFill>
          <a:ln w="12700">
            <a:solidFill>
              <a:srgbClr val="0071E3">
                <a:alpha val="0"/>
              </a:srgbClr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266444" y="3514954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0802" y="3638398"/>
            <a:ext cx="171907" cy="171907"/>
          </a:xfrm>
          <a:prstGeom prst="rect">
            <a:avLst/>
          </a:prstGeom>
        </p:spPr>
      </p:pic>
      <p:sp>
        <p:nvSpPr>
          <p:cNvPr id="17" name="Text 11"/>
          <p:cNvSpPr txBox="1"/>
          <p:nvPr/>
        </p:nvSpPr>
        <p:spPr>
          <a:xfrm>
            <a:off x="1837944" y="3514954"/>
            <a:ext cx="406725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知识垄断的特权</a:t>
            </a:r>
            <a:endParaRPr lang="en-US" sz="1200" dirty="0"/>
          </a:p>
        </p:txBody>
      </p:sp>
      <p:sp>
        <p:nvSpPr>
          <p:cNvPr id="18" name="Text 12"/>
          <p:cNvSpPr txBox="1"/>
          <p:nvPr/>
        </p:nvSpPr>
        <p:spPr>
          <a:xfrm>
            <a:off x="1837944" y="3819449"/>
            <a:ext cx="3952951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拥有学历意味着掌握了当时极为稀缺的、受限的知识资源，这构成了职业准入的核心壁垒。</a:t>
            </a:r>
            <a:endParaRPr lang="en-US" sz="1200" dirty="0"/>
          </a:p>
        </p:txBody>
      </p:sp>
      <p:sp>
        <p:nvSpPr>
          <p:cNvPr id="19" name="Text 13"/>
          <p:cNvSpPr txBox="1"/>
          <p:nvPr/>
        </p:nvSpPr>
        <p:spPr>
          <a:xfrm>
            <a:off x="1266444" y="46954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稀缺度：</a:t>
            </a:r>
            <a:endParaRPr lang="en-US" sz="12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5"/>
          <a:srcRect l="-200" r="-200"/>
          <a:stretch>
            <a:fillRect/>
          </a:stretch>
        </p:blipFill>
        <p:spPr>
          <a:xfrm>
            <a:off x="1990649" y="4772254"/>
            <a:ext cx="3304642" cy="75895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6"/>
          <a:srcRect l="-207" r="-207"/>
          <a:stretch>
            <a:fillRect/>
          </a:stretch>
        </p:blipFill>
        <p:spPr>
          <a:xfrm>
            <a:off x="1990649" y="4772254"/>
            <a:ext cx="2974543" cy="75895"/>
          </a:xfrm>
          <a:prstGeom prst="rect">
            <a:avLst/>
          </a:prstGeom>
        </p:spPr>
      </p:pic>
      <p:sp>
        <p:nvSpPr>
          <p:cNvPr id="22" name="Text 14"/>
          <p:cNvSpPr txBox="1"/>
          <p:nvPr/>
        </p:nvSpPr>
        <p:spPr>
          <a:xfrm>
            <a:off x="5409590" y="4695444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90%</a:t>
            </a:r>
            <a:endParaRPr lang="en-US" sz="1200" dirty="0"/>
          </a:p>
        </p:txBody>
      </p:sp>
      <p:sp>
        <p:nvSpPr>
          <p:cNvPr id="23" name="Shape 15"/>
          <p:cNvSpPr/>
          <p:nvPr/>
        </p:nvSpPr>
        <p:spPr>
          <a:xfrm>
            <a:off x="6248095" y="3286354"/>
            <a:ext cx="4943246" cy="1867205"/>
          </a:xfrm>
          <a:prstGeom prst="roundRect">
            <a:avLst>
              <a:gd name="adj" fmla="val 5997"/>
            </a:avLst>
          </a:prstGeom>
          <a:solidFill>
            <a:srgbClr val="F9FAFB"/>
          </a:solidFill>
        </p:spPr>
      </p:sp>
      <p:sp>
        <p:nvSpPr>
          <p:cNvPr id="24" name="Shape 16"/>
          <p:cNvSpPr/>
          <p:nvPr/>
        </p:nvSpPr>
        <p:spPr>
          <a:xfrm>
            <a:off x="6248095" y="3286354"/>
            <a:ext cx="38405" cy="1867205"/>
          </a:xfrm>
          <a:prstGeom prst="roundRect">
            <a:avLst>
              <a:gd name="adj" fmla="val 291544"/>
            </a:avLst>
          </a:prstGeom>
          <a:solidFill>
            <a:srgbClr val="0071E3"/>
          </a:solidFill>
          <a:ln w="12700">
            <a:solidFill>
              <a:srgbClr val="0071E3">
                <a:alpha val="0"/>
              </a:srgbClr>
            </a:solidFill>
            <a:prstDash val="solid"/>
          </a:ln>
        </p:spPr>
      </p:sp>
      <p:sp>
        <p:nvSpPr>
          <p:cNvPr id="25" name="Shape 17"/>
          <p:cNvSpPr/>
          <p:nvPr/>
        </p:nvSpPr>
        <p:spPr>
          <a:xfrm>
            <a:off x="6515100" y="3514954"/>
            <a:ext cx="418795" cy="418795"/>
          </a:xfrm>
          <a:prstGeom prst="roundRect">
            <a:avLst>
              <a:gd name="adj" fmla="val 119095"/>
            </a:avLst>
          </a:prstGeom>
          <a:solidFill>
            <a:srgbClr val="F0F7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7"/>
          <a:srcRect l="-1773" r="-1773"/>
          <a:stretch>
            <a:fillRect/>
          </a:stretch>
        </p:blipFill>
        <p:spPr>
          <a:xfrm>
            <a:off x="6657746" y="3638398"/>
            <a:ext cx="133502" cy="171907"/>
          </a:xfrm>
          <a:prstGeom prst="rect">
            <a:avLst/>
          </a:prstGeom>
        </p:spPr>
      </p:pic>
      <p:sp>
        <p:nvSpPr>
          <p:cNvPr id="27" name="Text 18"/>
          <p:cNvSpPr txBox="1"/>
          <p:nvPr/>
        </p:nvSpPr>
        <p:spPr>
          <a:xfrm>
            <a:off x="7086600" y="3514954"/>
            <a:ext cx="4067251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社会认可度</a:t>
            </a:r>
            <a:endParaRPr lang="en-US" sz="1200" dirty="0"/>
          </a:p>
        </p:txBody>
      </p:sp>
      <p:sp>
        <p:nvSpPr>
          <p:cNvPr id="28" name="Text 19"/>
          <p:cNvSpPr txBox="1"/>
          <p:nvPr/>
        </p:nvSpPr>
        <p:spPr>
          <a:xfrm>
            <a:off x="7086600" y="3819449"/>
            <a:ext cx="3952951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它是能力的低成本“信任证明”，是企业人才筛选的唯一金标准，代表着预期的确定性。</a:t>
            </a:r>
            <a:endParaRPr lang="en-US" sz="1200" dirty="0"/>
          </a:p>
        </p:txBody>
      </p:sp>
      <p:sp>
        <p:nvSpPr>
          <p:cNvPr id="29" name="Text 20"/>
          <p:cNvSpPr txBox="1"/>
          <p:nvPr/>
        </p:nvSpPr>
        <p:spPr>
          <a:xfrm>
            <a:off x="6515100" y="4695444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认可度：</a:t>
            </a:r>
            <a:endParaRPr lang="en-US" sz="1200" dirty="0"/>
          </a:p>
        </p:txBody>
      </p:sp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5"/>
          <a:srcRect l="-200" r="-200"/>
          <a:stretch>
            <a:fillRect/>
          </a:stretch>
        </p:blipFill>
        <p:spPr>
          <a:xfrm>
            <a:off x="7239305" y="4772254"/>
            <a:ext cx="3304642" cy="75895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 l="-202" r="-202"/>
          <a:stretch>
            <a:fillRect/>
          </a:stretch>
        </p:blipFill>
        <p:spPr>
          <a:xfrm>
            <a:off x="7239305" y="4772254"/>
            <a:ext cx="2809037" cy="75895"/>
          </a:xfrm>
          <a:prstGeom prst="rect">
            <a:avLst/>
          </a:prstGeom>
        </p:spPr>
      </p:pic>
      <p:sp>
        <p:nvSpPr>
          <p:cNvPr id="32" name="Text 21"/>
          <p:cNvSpPr txBox="1"/>
          <p:nvPr/>
        </p:nvSpPr>
        <p:spPr>
          <a:xfrm>
            <a:off x="10658246" y="4695444"/>
            <a:ext cx="39136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596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85%</a:t>
            </a:r>
            <a:endParaRPr lang="en-US" sz="1200" dirty="0"/>
          </a:p>
        </p:txBody>
      </p:sp>
      <p:sp>
        <p:nvSpPr>
          <p:cNvPr id="33" name="Shape 22"/>
          <p:cNvSpPr/>
          <p:nvPr/>
        </p:nvSpPr>
        <p:spPr>
          <a:xfrm>
            <a:off x="1000354" y="5458054"/>
            <a:ext cx="10191902" cy="895198"/>
          </a:xfrm>
          <a:prstGeom prst="roundRect">
            <a:avLst>
              <a:gd name="adj" fmla="val 26080"/>
            </a:avLst>
          </a:prstGeom>
          <a:solidFill>
            <a:srgbClr val="EFF6FF"/>
          </a:solidFill>
          <a:ln w="12700">
            <a:solidFill>
              <a:srgbClr val="DBEAFE"/>
            </a:solidFill>
            <a:prstDash val="solid"/>
          </a:ln>
        </p:spPr>
      </p:sp>
      <p:sp>
        <p:nvSpPr>
          <p:cNvPr id="34" name="Shape 23"/>
          <p:cNvSpPr/>
          <p:nvPr/>
        </p:nvSpPr>
        <p:spPr>
          <a:xfrm>
            <a:off x="1200607" y="5715000"/>
            <a:ext cx="381305" cy="381305"/>
          </a:xfrm>
          <a:prstGeom prst="ellipse">
            <a:avLst/>
          </a:prstGeom>
          <a:solidFill>
            <a:srgbClr val="DBEAF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9"/>
          <a:srcRect t="-100" b="-100"/>
          <a:stretch>
            <a:fillRect/>
          </a:stretch>
        </p:blipFill>
        <p:spPr>
          <a:xfrm>
            <a:off x="1333195" y="5829300"/>
            <a:ext cx="114300" cy="152705"/>
          </a:xfrm>
          <a:prstGeom prst="rect">
            <a:avLst/>
          </a:prstGeom>
        </p:spPr>
      </p:pic>
      <p:sp>
        <p:nvSpPr>
          <p:cNvPr id="36" name="Text 24"/>
          <p:cNvSpPr txBox="1"/>
          <p:nvPr/>
        </p:nvSpPr>
        <p:spPr>
          <a:xfrm>
            <a:off x="1733702" y="5676595"/>
            <a:ext cx="4210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核心洞察</a:t>
            </a:r>
            <a:endParaRPr lang="en-US" sz="1200" dirty="0"/>
          </a:p>
        </p:txBody>
      </p:sp>
      <p:sp>
        <p:nvSpPr>
          <p:cNvPr id="37" name="Text 25"/>
          <p:cNvSpPr txBox="1"/>
          <p:nvPr/>
        </p:nvSpPr>
        <p:spPr>
          <a:xfrm>
            <a:off x="1733702" y="5905195"/>
            <a:ext cx="42108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学历从“稀缺资源”向“基础门槛”转变，边际效应正在迅速递减</a:t>
            </a:r>
            <a:endParaRPr lang="en-US" sz="1200" dirty="0"/>
          </a:p>
        </p:txBody>
      </p:sp>
      <p:sp>
        <p:nvSpPr>
          <p:cNvPr id="38" name="Text 26"/>
          <p:cNvSpPr txBox="1"/>
          <p:nvPr/>
        </p:nvSpPr>
        <p:spPr>
          <a:xfrm>
            <a:off x="10211105" y="5658307"/>
            <a:ext cx="7909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价值走势</a:t>
            </a:r>
            <a:endParaRPr lang="en-US" sz="1200" dirty="0"/>
          </a:p>
        </p:txBody>
      </p:sp>
      <p:sp>
        <p:nvSpPr>
          <p:cNvPr id="39" name="Text 27"/>
          <p:cNvSpPr txBox="1"/>
          <p:nvPr/>
        </p:nvSpPr>
        <p:spPr>
          <a:xfrm>
            <a:off x="10534802" y="5924398"/>
            <a:ext cx="5431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贬值中 </a:t>
            </a:r>
            <a:endParaRPr lang="en-US" sz="1200" dirty="0"/>
          </a:p>
        </p:txBody>
      </p:sp>
      <p:pic>
        <p:nvPicPr>
          <p:cNvPr id="40" name="Image 10" descr="preencoded.png"/>
          <p:cNvPicPr>
            <a:picLocks noChangeAspect="1"/>
          </p:cNvPicPr>
          <p:nvPr/>
        </p:nvPicPr>
        <p:blipFill>
          <a:blip r:embed="rId10"/>
          <a:srcRect l="-33" r="-33"/>
          <a:stretch>
            <a:fillRect/>
          </a:stretch>
        </p:blipFill>
        <p:spPr>
          <a:xfrm>
            <a:off x="10287000" y="5962802"/>
            <a:ext cx="171907" cy="152705"/>
          </a:xfrm>
          <a:prstGeom prst="rect">
            <a:avLst/>
          </a:prstGeom>
        </p:spPr>
      </p:pic>
      <p:pic>
        <p:nvPicPr>
          <p:cNvPr id="41" name="Image 11" descr="preencoded.png"/>
          <p:cNvPicPr>
            <a:picLocks noChangeAspect="1"/>
          </p:cNvPicPr>
          <p:nvPr/>
        </p:nvPicPr>
        <p:blipFill>
          <a:blip r:embed="rId11"/>
          <a:srcRect l="-13" r="-13"/>
          <a:stretch>
            <a:fillRect/>
          </a:stretch>
        </p:blipFill>
        <p:spPr>
          <a:xfrm>
            <a:off x="1000354" y="1762049"/>
            <a:ext cx="10191902" cy="1218895"/>
          </a:xfrm>
          <a:prstGeom prst="rect">
            <a:avLst/>
          </a:prstGeom>
        </p:spPr>
      </p:pic>
      <p:pic>
        <p:nvPicPr>
          <p:cNvPr id="42" name="Image 12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99946" y="2066544"/>
            <a:ext cx="609905" cy="609905"/>
          </a:xfrm>
          <a:prstGeom prst="rect">
            <a:avLst/>
          </a:prstGeom>
        </p:spPr>
      </p:pic>
      <p:pic>
        <p:nvPicPr>
          <p:cNvPr id="43" name="Image 13" descr="preencoded.png"/>
          <p:cNvPicPr>
            <a:picLocks noChangeAspect="1"/>
          </p:cNvPicPr>
          <p:nvPr/>
        </p:nvPicPr>
        <p:blipFill>
          <a:blip r:embed="rId13"/>
          <a:srcRect l="-80" r="-80"/>
          <a:stretch>
            <a:fillRect/>
          </a:stretch>
        </p:blipFill>
        <p:spPr>
          <a:xfrm>
            <a:off x="1561795" y="2257654"/>
            <a:ext cx="286207" cy="228600"/>
          </a:xfrm>
          <a:prstGeom prst="rect">
            <a:avLst/>
          </a:prstGeom>
        </p:spPr>
      </p:pic>
      <p:sp>
        <p:nvSpPr>
          <p:cNvPr id="44" name="Text 28"/>
          <p:cNvSpPr txBox="1"/>
          <p:nvPr/>
        </p:nvSpPr>
        <p:spPr>
          <a:xfrm>
            <a:off x="2238451" y="2009851"/>
            <a:ext cx="4401007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kern="0" spc="6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核心公式</a:t>
            </a:r>
            <a:endParaRPr lang="en-US" sz="1200" dirty="0"/>
          </a:p>
        </p:txBody>
      </p:sp>
      <p:sp>
        <p:nvSpPr>
          <p:cNvPr id="45" name="Text 29"/>
          <p:cNvSpPr txBox="1"/>
          <p:nvPr/>
        </p:nvSpPr>
        <p:spPr>
          <a:xfrm>
            <a:off x="2238451" y="2276856"/>
            <a:ext cx="4803343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75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学历 = 知识垄断 = 社会通行证</a:t>
            </a:r>
            <a:endParaRPr lang="en-US" sz="2400" dirty="0"/>
          </a:p>
        </p:txBody>
      </p:sp>
      <p:sp>
        <p:nvSpPr>
          <p:cNvPr id="46" name="Text 30"/>
          <p:cNvSpPr txBox="1"/>
          <p:nvPr/>
        </p:nvSpPr>
        <p:spPr>
          <a:xfrm>
            <a:off x="10105949" y="2124151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过去价值</a:t>
            </a:r>
            <a:endParaRPr lang="en-US" sz="1200" dirty="0"/>
          </a:p>
        </p:txBody>
      </p:sp>
      <p:sp>
        <p:nvSpPr>
          <p:cNvPr id="47" name="Text 31"/>
          <p:cNvSpPr txBox="1"/>
          <p:nvPr/>
        </p:nvSpPr>
        <p:spPr>
          <a:xfrm>
            <a:off x="10105949" y="2391156"/>
            <a:ext cx="6958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100%</a:t>
            </a:r>
            <a:endParaRPr lang="en-US" sz="1200" dirty="0"/>
          </a:p>
        </p:txBody>
      </p:sp>
      <p:pic>
        <p:nvPicPr>
          <p:cNvPr id="48" name="Image 14" descr="preencoded.png"/>
          <p:cNvPicPr>
            <a:picLocks noChangeAspect="1"/>
          </p:cNvPicPr>
          <p:nvPr/>
        </p:nvPicPr>
        <p:blipFill>
          <a:blip r:embed="rId14"/>
          <a:srcRect t="-200" b="-200"/>
          <a:stretch>
            <a:fillRect/>
          </a:stretch>
        </p:blipFill>
        <p:spPr>
          <a:xfrm>
            <a:off x="619049" y="1380744"/>
            <a:ext cx="75895" cy="5352898"/>
          </a:xfrm>
          <a:prstGeom prst="rect">
            <a:avLst/>
          </a:prstGeom>
        </p:spPr>
      </p:pic>
      <p:sp>
        <p:nvSpPr>
          <p:cNvPr id="49" name="Shape 32"/>
          <p:cNvSpPr/>
          <p:nvPr/>
        </p:nvSpPr>
        <p:spPr>
          <a:xfrm>
            <a:off x="609905" y="7200900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0" name="Text 33"/>
          <p:cNvSpPr txBox="1"/>
          <p:nvPr/>
        </p:nvSpPr>
        <p:spPr>
          <a:xfrm>
            <a:off x="761695" y="7162495"/>
            <a:ext cx="480060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 8 页</a:t>
            </a:r>
            <a:endParaRPr lang="en-US" sz="900" dirty="0"/>
          </a:p>
        </p:txBody>
      </p:sp>
      <p:pic>
        <p:nvPicPr>
          <p:cNvPr id="51" name="Image 15" descr="preencoded.png"/>
          <p:cNvPicPr>
            <a:picLocks noChangeAspect="1"/>
          </p:cNvPicPr>
          <p:nvPr/>
        </p:nvPicPr>
        <p:blipFill>
          <a:blip r:embed="rId15"/>
          <a:srcRect l="-271" r="-271"/>
          <a:stretch>
            <a:fillRect/>
          </a:stretch>
        </p:blipFill>
        <p:spPr>
          <a:xfrm>
            <a:off x="9637776" y="7125005"/>
            <a:ext cx="1162202" cy="228600"/>
          </a:xfrm>
          <a:prstGeom prst="rect">
            <a:avLst/>
          </a:prstGeom>
        </p:spPr>
      </p:pic>
      <p:sp>
        <p:nvSpPr>
          <p:cNvPr id="52" name="Text 34"/>
          <p:cNvSpPr/>
          <p:nvPr/>
        </p:nvSpPr>
        <p:spPr>
          <a:xfrm>
            <a:off x="9609430" y="7125005"/>
            <a:ext cx="1219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预计用时：60分钟</a:t>
            </a:r>
            <a:endParaRPr lang="en-US" sz="900" dirty="0"/>
          </a:p>
        </p:txBody>
      </p:sp>
      <p:sp>
        <p:nvSpPr>
          <p:cNvPr id="53" name="Text 35"/>
          <p:cNvSpPr txBox="1"/>
          <p:nvPr/>
        </p:nvSpPr>
        <p:spPr>
          <a:xfrm>
            <a:off x="11022178" y="7138721"/>
            <a:ext cx="638251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52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6476695" y="-1904695"/>
            <a:ext cx="5715000" cy="5715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-1904695" y="1904695"/>
            <a:ext cx="7619695" cy="761969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61695" y="495605"/>
            <a:ext cx="75895" cy="75895"/>
          </a:xfrm>
          <a:prstGeom prst="ellipse">
            <a:avLst/>
          </a:prstGeom>
          <a:solidFill>
            <a:srgbClr val="2563E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Text 3"/>
          <p:cNvSpPr txBox="1"/>
          <p:nvPr/>
        </p:nvSpPr>
        <p:spPr>
          <a:xfrm>
            <a:off x="952805" y="457200"/>
            <a:ext cx="111648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9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DATA INSIGHT</a:t>
            </a:r>
            <a:endParaRPr lang="en-US" sz="900" dirty="0"/>
          </a:p>
        </p:txBody>
      </p:sp>
      <p:sp>
        <p:nvSpPr>
          <p:cNvPr id="8" name="Text 4"/>
          <p:cNvSpPr txBox="1"/>
          <p:nvPr/>
        </p:nvSpPr>
        <p:spPr>
          <a:xfrm>
            <a:off x="761695" y="685800"/>
            <a:ext cx="7810805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-30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新现实：知识获取成本 </a:t>
            </a:r>
            <a:r>
              <a:rPr lang="en-US" sz="1200" b="1" kern="0" spc="-30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趋近于零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9372600" y="571500"/>
            <a:ext cx="20574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关键数据与趋势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-2" r="-2"/>
          <a:stretch>
            <a:fillRect/>
          </a:stretch>
        </p:blipFill>
        <p:spPr>
          <a:xfrm>
            <a:off x="761695" y="1524305"/>
            <a:ext cx="3295498" cy="3619195"/>
          </a:xfrm>
          <a:prstGeom prst="rect">
            <a:avLst/>
          </a:prstGeom>
        </p:spPr>
      </p:pic>
      <p:sp>
        <p:nvSpPr>
          <p:cNvPr id="11" name="Shape 6"/>
          <p:cNvSpPr/>
          <p:nvPr>
            <p:custDataLst>
              <p:tags r:id="rId5"/>
            </p:custDataLst>
          </p:nvPr>
        </p:nvSpPr>
        <p:spPr>
          <a:xfrm>
            <a:off x="2143354" y="1914754"/>
            <a:ext cx="533095" cy="533095"/>
          </a:xfrm>
          <a:prstGeom prst="roundRect">
            <a:avLst>
              <a:gd name="adj" fmla="val 98015"/>
            </a:avLst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-80" r="-80"/>
          <a:stretch>
            <a:fillRect/>
          </a:stretch>
        </p:blipFill>
        <p:spPr>
          <a:xfrm>
            <a:off x="2266798" y="2066544"/>
            <a:ext cx="286207" cy="228600"/>
          </a:xfrm>
          <a:prstGeom prst="rect">
            <a:avLst/>
          </a:prstGeom>
        </p:spPr>
      </p:pic>
      <p:sp>
        <p:nvSpPr>
          <p:cNvPr id="13" name="Text 7"/>
          <p:cNvSpPr txBox="1"/>
          <p:nvPr>
            <p:custDataLst>
              <p:tags r:id="rId8"/>
            </p:custDataLst>
          </p:nvPr>
        </p:nvSpPr>
        <p:spPr>
          <a:xfrm>
            <a:off x="1440180" y="2676449"/>
            <a:ext cx="1940357" cy="5907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84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1179万</a:t>
            </a:r>
            <a:endParaRPr lang="en-US" sz="4200" dirty="0"/>
          </a:p>
        </p:txBody>
      </p:sp>
      <p:sp>
        <p:nvSpPr>
          <p:cNvPr id="14" name="Text 8"/>
          <p:cNvSpPr txBox="1"/>
          <p:nvPr>
            <p:custDataLst>
              <p:tags r:id="rId9"/>
            </p:custDataLst>
          </p:nvPr>
        </p:nvSpPr>
        <p:spPr>
          <a:xfrm>
            <a:off x="1707185" y="3339389"/>
            <a:ext cx="152247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2024中国高校毕业生</a:t>
            </a:r>
            <a:endParaRPr lang="en-US" sz="1200" dirty="0"/>
          </a:p>
        </p:txBody>
      </p:sp>
      <p:sp>
        <p:nvSpPr>
          <p:cNvPr id="15" name="Shape 9"/>
          <p:cNvSpPr/>
          <p:nvPr>
            <p:custDataLst>
              <p:tags r:id="rId10"/>
            </p:custDataLst>
          </p:nvPr>
        </p:nvSpPr>
        <p:spPr>
          <a:xfrm>
            <a:off x="1895551" y="3758184"/>
            <a:ext cx="1037844" cy="304495"/>
          </a:xfrm>
          <a:prstGeom prst="roundRect">
            <a:avLst>
              <a:gd name="adj" fmla="val 300300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4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-133" r="-133"/>
          <a:stretch>
            <a:fillRect/>
          </a:stretch>
        </p:blipFill>
        <p:spPr>
          <a:xfrm>
            <a:off x="2029054" y="3851453"/>
            <a:ext cx="85954" cy="114300"/>
          </a:xfrm>
          <a:prstGeom prst="rect">
            <a:avLst/>
          </a:prstGeom>
        </p:spPr>
      </p:pic>
      <p:sp>
        <p:nvSpPr>
          <p:cNvPr id="17" name="Text 10"/>
          <p:cNvSpPr txBox="1"/>
          <p:nvPr>
            <p:custDataLst>
              <p:tags r:id="rId13"/>
            </p:custDataLst>
          </p:nvPr>
        </p:nvSpPr>
        <p:spPr>
          <a:xfrm>
            <a:off x="2171700" y="3758184"/>
            <a:ext cx="68580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创历史新高</a:t>
            </a:r>
            <a:endParaRPr lang="en-US" sz="900" dirty="0"/>
          </a:p>
        </p:txBody>
      </p:sp>
      <p:sp>
        <p:nvSpPr>
          <p:cNvPr id="18" name="Text 11"/>
          <p:cNvSpPr txBox="1"/>
          <p:nvPr>
            <p:custDataLst>
              <p:tags r:id="rId14"/>
            </p:custDataLst>
          </p:nvPr>
        </p:nvSpPr>
        <p:spPr>
          <a:xfrm>
            <a:off x="905256" y="4286707"/>
            <a:ext cx="30102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毕业生数量持续攀升，学历竞争加剧</a:t>
            </a:r>
            <a:endParaRPr lang="en-US" sz="1100" dirty="0"/>
          </a:p>
        </p:txBody>
      </p:sp>
      <p:pic>
        <p:nvPicPr>
          <p:cNvPr id="19" name="Image 5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"/>
          <a:srcRect l="-2" r="-2"/>
          <a:stretch>
            <a:fillRect/>
          </a:stretch>
        </p:blipFill>
        <p:spPr>
          <a:xfrm>
            <a:off x="4438498" y="1524305"/>
            <a:ext cx="3295498" cy="3619195"/>
          </a:xfrm>
          <a:prstGeom prst="rect">
            <a:avLst/>
          </a:prstGeom>
        </p:spPr>
      </p:pic>
      <p:sp>
        <p:nvSpPr>
          <p:cNvPr id="20" name="Shape 12"/>
          <p:cNvSpPr/>
          <p:nvPr>
            <p:custDataLst>
              <p:tags r:id="rId16"/>
            </p:custDataLst>
          </p:nvPr>
        </p:nvSpPr>
        <p:spPr>
          <a:xfrm>
            <a:off x="5820156" y="1914754"/>
            <a:ext cx="533095" cy="533095"/>
          </a:xfrm>
          <a:prstGeom prst="roundRect">
            <a:avLst>
              <a:gd name="adj" fmla="val 98015"/>
            </a:avLst>
          </a:prstGeom>
          <a:solidFill>
            <a:srgbClr val="EEF2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6" descr="preencoded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-45" b="-45"/>
          <a:stretch>
            <a:fillRect/>
          </a:stretch>
        </p:blipFill>
        <p:spPr>
          <a:xfrm>
            <a:off x="5958230" y="2066544"/>
            <a:ext cx="256946" cy="228600"/>
          </a:xfrm>
          <a:prstGeom prst="rect">
            <a:avLst/>
          </a:prstGeom>
        </p:spPr>
      </p:pic>
      <p:sp>
        <p:nvSpPr>
          <p:cNvPr id="22" name="Text 13"/>
          <p:cNvSpPr txBox="1"/>
          <p:nvPr>
            <p:custDataLst>
              <p:tags r:id="rId19"/>
            </p:custDataLst>
          </p:nvPr>
        </p:nvSpPr>
        <p:spPr>
          <a:xfrm>
            <a:off x="5355641" y="2771546"/>
            <a:ext cx="1466698" cy="4197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kern="0" spc="-60" dirty="0">
                <a:solidFill>
                  <a:srgbClr val="4F46E5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专家级</a:t>
            </a:r>
            <a:endParaRPr lang="en-US" sz="3000" dirty="0"/>
          </a:p>
        </p:txBody>
      </p:sp>
      <p:sp>
        <p:nvSpPr>
          <p:cNvPr id="23" name="Text 14"/>
          <p:cNvSpPr txBox="1"/>
          <p:nvPr>
            <p:custDataLst>
              <p:tags r:id="rId20"/>
            </p:custDataLst>
          </p:nvPr>
        </p:nvSpPr>
        <p:spPr>
          <a:xfrm>
            <a:off x="5709514" y="3343046"/>
            <a:ext cx="8385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AI医疗模型</a:t>
            </a:r>
            <a:endParaRPr lang="en-US" sz="1200" dirty="0"/>
          </a:p>
        </p:txBody>
      </p:sp>
      <p:sp>
        <p:nvSpPr>
          <p:cNvPr id="24" name="Shape 15"/>
          <p:cNvSpPr/>
          <p:nvPr>
            <p:custDataLst>
              <p:tags r:id="rId21"/>
            </p:custDataLst>
          </p:nvPr>
        </p:nvSpPr>
        <p:spPr>
          <a:xfrm>
            <a:off x="5385816" y="3762756"/>
            <a:ext cx="1410005" cy="304495"/>
          </a:xfrm>
          <a:prstGeom prst="roundRect">
            <a:avLst>
              <a:gd name="adj" fmla="val 300300"/>
            </a:avLst>
          </a:prstGeom>
          <a:solidFill>
            <a:srgbClr val="FEF2F2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5" name="Image 7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2"/>
          <a:srcRect l="-133" r="-133"/>
          <a:stretch>
            <a:fillRect/>
          </a:stretch>
        </p:blipFill>
        <p:spPr>
          <a:xfrm>
            <a:off x="5519318" y="3855110"/>
            <a:ext cx="85954" cy="114300"/>
          </a:xfrm>
          <a:prstGeom prst="rect">
            <a:avLst/>
          </a:prstGeom>
        </p:spPr>
      </p:pic>
      <p:sp>
        <p:nvSpPr>
          <p:cNvPr id="26" name="Text 16"/>
          <p:cNvSpPr txBox="1"/>
          <p:nvPr>
            <p:custDataLst>
              <p:tags r:id="rId23"/>
            </p:custDataLst>
          </p:nvPr>
        </p:nvSpPr>
        <p:spPr>
          <a:xfrm>
            <a:off x="5662879" y="3762756"/>
            <a:ext cx="1057961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EF444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专业考试表现优异</a:t>
            </a:r>
            <a:endParaRPr lang="en-US" sz="900" dirty="0"/>
          </a:p>
        </p:txBody>
      </p:sp>
      <p:sp>
        <p:nvSpPr>
          <p:cNvPr id="27" name="Text 17"/>
          <p:cNvSpPr txBox="1"/>
          <p:nvPr>
            <p:custDataLst>
              <p:tags r:id="rId24"/>
            </p:custDataLst>
          </p:nvPr>
        </p:nvSpPr>
        <p:spPr>
          <a:xfrm>
            <a:off x="4638751" y="4291279"/>
            <a:ext cx="2895905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GPT-4等模型在医学考试中接近人类专家水平</a:t>
            </a:r>
            <a:endParaRPr lang="en-US" sz="1100" dirty="0"/>
          </a:p>
        </p:txBody>
      </p:sp>
      <p:pic>
        <p:nvPicPr>
          <p:cNvPr id="28" name="Image 8" descr="preencoded.png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"/>
          <a:srcRect l="-2" r="-2"/>
          <a:stretch>
            <a:fillRect/>
          </a:stretch>
        </p:blipFill>
        <p:spPr>
          <a:xfrm>
            <a:off x="8115300" y="1524305"/>
            <a:ext cx="3295498" cy="3619195"/>
          </a:xfrm>
          <a:prstGeom prst="rect">
            <a:avLst/>
          </a:prstGeom>
        </p:spPr>
      </p:pic>
      <p:sp>
        <p:nvSpPr>
          <p:cNvPr id="29" name="Shape 18"/>
          <p:cNvSpPr/>
          <p:nvPr>
            <p:custDataLst>
              <p:tags r:id="rId26"/>
            </p:custDataLst>
          </p:nvPr>
        </p:nvSpPr>
        <p:spPr>
          <a:xfrm>
            <a:off x="9496044" y="1914754"/>
            <a:ext cx="533095" cy="533095"/>
          </a:xfrm>
          <a:prstGeom prst="roundRect">
            <a:avLst>
              <a:gd name="adj" fmla="val 98015"/>
            </a:avLst>
          </a:prstGeom>
          <a:solidFill>
            <a:srgbClr val="F5F3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0" name="Image 9" descr="preencoded.png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/>
          <a:stretch>
            <a:fillRect/>
          </a:stretch>
        </p:blipFill>
        <p:spPr>
          <a:xfrm>
            <a:off x="9648749" y="2066544"/>
            <a:ext cx="228600" cy="228600"/>
          </a:xfrm>
          <a:prstGeom prst="rect">
            <a:avLst/>
          </a:prstGeom>
        </p:spPr>
      </p:pic>
      <p:sp>
        <p:nvSpPr>
          <p:cNvPr id="31" name="Text 19"/>
          <p:cNvSpPr txBox="1"/>
          <p:nvPr>
            <p:custDataLst>
              <p:tags r:id="rId29"/>
            </p:custDataLst>
          </p:nvPr>
        </p:nvSpPr>
        <p:spPr>
          <a:xfrm>
            <a:off x="8900770" y="2676449"/>
            <a:ext cx="1726387" cy="5907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84" dirty="0">
                <a:solidFill>
                  <a:srgbClr val="7C3AE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3分钟</a:t>
            </a:r>
            <a:endParaRPr lang="en-US" sz="4200" dirty="0"/>
          </a:p>
        </p:txBody>
      </p:sp>
      <p:sp>
        <p:nvSpPr>
          <p:cNvPr id="32" name="Text 20"/>
          <p:cNvSpPr txBox="1"/>
          <p:nvPr>
            <p:custDataLst>
              <p:tags r:id="rId30"/>
            </p:custDataLst>
          </p:nvPr>
        </p:nvSpPr>
        <p:spPr>
          <a:xfrm>
            <a:off x="9153144" y="3339389"/>
            <a:ext cx="136611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Claude 3阅读速度</a:t>
            </a:r>
            <a:endParaRPr lang="en-US" sz="1200" dirty="0"/>
          </a:p>
        </p:txBody>
      </p:sp>
      <p:sp>
        <p:nvSpPr>
          <p:cNvPr id="33" name="Shape 21"/>
          <p:cNvSpPr/>
          <p:nvPr>
            <p:custDataLst>
              <p:tags r:id="rId31"/>
            </p:custDataLst>
          </p:nvPr>
        </p:nvSpPr>
        <p:spPr>
          <a:xfrm>
            <a:off x="9001354" y="3758184"/>
            <a:ext cx="1533449" cy="304495"/>
          </a:xfrm>
          <a:prstGeom prst="roundRect">
            <a:avLst>
              <a:gd name="adj" fmla="val 300300"/>
            </a:avLst>
          </a:prstGeom>
          <a:solidFill>
            <a:srgbClr val="F0FD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4" name="Image 10" descr="preencoded.png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rcRect l="-133" r="-133"/>
          <a:stretch>
            <a:fillRect/>
          </a:stretch>
        </p:blipFill>
        <p:spPr>
          <a:xfrm>
            <a:off x="9133942" y="3851453"/>
            <a:ext cx="85954" cy="114300"/>
          </a:xfrm>
          <a:prstGeom prst="rect">
            <a:avLst/>
          </a:prstGeom>
        </p:spPr>
      </p:pic>
      <p:sp>
        <p:nvSpPr>
          <p:cNvPr id="35" name="Text 22"/>
          <p:cNvSpPr txBox="1"/>
          <p:nvPr>
            <p:custDataLst>
              <p:tags r:id="rId34"/>
            </p:custDataLst>
          </p:nvPr>
        </p:nvSpPr>
        <p:spPr>
          <a:xfrm>
            <a:off x="9277502" y="3758184"/>
            <a:ext cx="1181405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22C55E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读完并总结专业书籍</a:t>
            </a:r>
            <a:endParaRPr lang="en-US" sz="900" dirty="0"/>
          </a:p>
        </p:txBody>
      </p:sp>
      <p:sp>
        <p:nvSpPr>
          <p:cNvPr id="36" name="Text 23"/>
          <p:cNvSpPr txBox="1"/>
          <p:nvPr>
            <p:custDataLst>
              <p:tags r:id="rId35"/>
            </p:custDataLst>
          </p:nvPr>
        </p:nvSpPr>
        <p:spPr>
          <a:xfrm>
            <a:off x="8257946" y="4286707"/>
            <a:ext cx="30102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86868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知识获取效率达到前所未有的高度</a:t>
            </a:r>
            <a:endParaRPr lang="en-US" sz="1100" dirty="0"/>
          </a:p>
        </p:txBody>
      </p:sp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36"/>
          <a:srcRect l="-15" r="-15"/>
          <a:stretch>
            <a:fillRect/>
          </a:stretch>
        </p:blipFill>
        <p:spPr>
          <a:xfrm>
            <a:off x="761695" y="5333695"/>
            <a:ext cx="10649102" cy="1104595"/>
          </a:xfrm>
          <a:prstGeom prst="rect">
            <a:avLst/>
          </a:prstGeom>
        </p:spPr>
      </p:pic>
      <p:sp>
        <p:nvSpPr>
          <p:cNvPr id="38" name="Shape 24"/>
          <p:cNvSpPr/>
          <p:nvPr/>
        </p:nvSpPr>
        <p:spPr>
          <a:xfrm>
            <a:off x="1000354" y="5591556"/>
            <a:ext cx="457200" cy="457200"/>
          </a:xfrm>
          <a:prstGeom prst="ellipse">
            <a:avLst/>
          </a:prstGeom>
          <a:solidFill>
            <a:srgbClr val="EFF6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9" name="Image 12" descr="preencoded.pn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1157630" y="5724144"/>
            <a:ext cx="142646" cy="190195"/>
          </a:xfrm>
          <a:prstGeom prst="rect">
            <a:avLst/>
          </a:prstGeom>
        </p:spPr>
      </p:pic>
      <p:sp>
        <p:nvSpPr>
          <p:cNvPr id="40" name="Text 25"/>
          <p:cNvSpPr txBox="1"/>
          <p:nvPr/>
        </p:nvSpPr>
        <p:spPr>
          <a:xfrm>
            <a:off x="1609344" y="5572354"/>
            <a:ext cx="2724912" cy="2670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知识获取成本 → 趋近于零</a:t>
            </a:r>
            <a:endParaRPr lang="en-US" sz="1500" dirty="0"/>
          </a:p>
        </p:txBody>
      </p:sp>
      <p:sp>
        <p:nvSpPr>
          <p:cNvPr id="41" name="Text 26"/>
          <p:cNvSpPr txBox="1"/>
          <p:nvPr/>
        </p:nvSpPr>
        <p:spPr>
          <a:xfrm>
            <a:off x="1609344" y="5876849"/>
            <a:ext cx="2724912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AI正在抹平信息差，传统知识壁垒正在瓦解</a:t>
            </a:r>
            <a:endParaRPr lang="en-US" sz="1000" dirty="0"/>
          </a:p>
        </p:txBody>
      </p:sp>
      <p:sp>
        <p:nvSpPr>
          <p:cNvPr id="42" name="Text 27"/>
          <p:cNvSpPr txBox="1"/>
          <p:nvPr/>
        </p:nvSpPr>
        <p:spPr>
          <a:xfrm>
            <a:off x="10631729" y="5572354"/>
            <a:ext cx="550469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2563E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≈ 0</a:t>
            </a:r>
            <a:endParaRPr lang="en-US" sz="2200" dirty="0"/>
          </a:p>
        </p:txBody>
      </p:sp>
      <p:sp>
        <p:nvSpPr>
          <p:cNvPr id="43" name="Text 28"/>
          <p:cNvSpPr txBox="1"/>
          <p:nvPr/>
        </p:nvSpPr>
        <p:spPr>
          <a:xfrm>
            <a:off x="10639044" y="5915254"/>
            <a:ext cx="543154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边际成本</a:t>
            </a:r>
            <a:endParaRPr lang="en-US" sz="900" dirty="0"/>
          </a:p>
        </p:txBody>
      </p:sp>
      <p:pic>
        <p:nvPicPr>
          <p:cNvPr id="44" name="Image 13" descr="preencoded.png"/>
          <p:cNvPicPr>
            <a:picLocks noChangeAspect="1"/>
          </p:cNvPicPr>
          <p:nvPr/>
        </p:nvPicPr>
        <p:blipFill>
          <a:blip r:embed="rId38"/>
          <a:srcRect t="-400" b="-400"/>
          <a:stretch>
            <a:fillRect/>
          </a:stretch>
        </p:blipFill>
        <p:spPr>
          <a:xfrm>
            <a:off x="1000354" y="6143854"/>
            <a:ext cx="10172700" cy="38405"/>
          </a:xfrm>
          <a:prstGeom prst="rect">
            <a:avLst/>
          </a:prstGeom>
        </p:spPr>
      </p:pic>
      <p:sp>
        <p:nvSpPr>
          <p:cNvPr id="45" name="Text 29"/>
          <p:cNvSpPr txBox="1"/>
          <p:nvPr/>
        </p:nvSpPr>
        <p:spPr>
          <a:xfrm>
            <a:off x="761695" y="6524244"/>
            <a:ext cx="210312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08</a:t>
            </a:r>
            <a:endParaRPr lang="en-US" sz="900" dirty="0"/>
          </a:p>
        </p:txBody>
      </p:sp>
      <p:sp>
        <p:nvSpPr>
          <p:cNvPr id="46" name="Text 30"/>
          <p:cNvSpPr txBox="1"/>
          <p:nvPr/>
        </p:nvSpPr>
        <p:spPr>
          <a:xfrm>
            <a:off x="10195560" y="6524244"/>
            <a:ext cx="1234440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0E0E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8FAFC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/>
          <a:stretch>
            <a:fillRect/>
          </a:stretch>
        </p:blipFill>
        <p:spPr>
          <a:xfrm>
            <a:off x="1333195" y="-2857500"/>
            <a:ext cx="9525305" cy="952530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-1904695" y="4000500"/>
            <a:ext cx="7619695" cy="76196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6476695" y="4000500"/>
            <a:ext cx="7619695" cy="761969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1333195" y="-1333195"/>
            <a:ext cx="9544507" cy="9544507"/>
          </a:xfrm>
          <a:prstGeom prst="ellipse">
            <a:avLst/>
          </a:prstGeom>
          <a:noFill/>
          <a:ln w="12700">
            <a:solidFill>
              <a:srgbClr val="0071E3">
                <a:alpha val="8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457200" y="562356"/>
            <a:ext cx="75895" cy="75895"/>
          </a:xfrm>
          <a:prstGeom prst="ellipse">
            <a:avLst/>
          </a:prstGeom>
          <a:solidFill>
            <a:srgbClr val="0071E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4"/>
          <p:cNvSpPr txBox="1"/>
          <p:nvPr/>
        </p:nvSpPr>
        <p:spPr>
          <a:xfrm>
            <a:off x="609905" y="519379"/>
            <a:ext cx="1109167" cy="1627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kern="0" spc="150" dirty="0">
                <a:solidFill>
                  <a:srgbClr val="9CA3A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KEY INSIGHT</a:t>
            </a:r>
            <a:endParaRPr lang="en-US" sz="900" dirty="0"/>
          </a:p>
        </p:txBody>
      </p:sp>
      <p:sp>
        <p:nvSpPr>
          <p:cNvPr id="10" name="Text 5"/>
          <p:cNvSpPr txBox="1"/>
          <p:nvPr/>
        </p:nvSpPr>
        <p:spPr>
          <a:xfrm>
            <a:off x="866851" y="2145182"/>
            <a:ext cx="10458907" cy="23820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当知识可以瞬间调取，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你的竞争优势不再是</a:t>
            </a:r>
            <a:r>
              <a:rPr lang="en-US" sz="3900" b="1" kern="0" spc="-39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「知道什么」</a:t>
            </a: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而是</a:t>
            </a:r>
            <a:r>
              <a:rPr lang="en-US" sz="3900" b="1" kern="0" spc="-39" dirty="0">
                <a:solidFill>
                  <a:srgbClr val="0071E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「能用知识做出什么判断」</a:t>
            </a:r>
            <a:r>
              <a:rPr lang="en-US" sz="3900" b="1" kern="0" spc="-39" dirty="0">
                <a:solidFill>
                  <a:srgbClr val="1D1D1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。 </a:t>
            </a:r>
            <a:endParaRPr lang="en-US" sz="39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rcRect t="-420" b="-420"/>
          <a:stretch>
            <a:fillRect/>
          </a:stretch>
        </p:blipFill>
        <p:spPr>
          <a:xfrm>
            <a:off x="5715000" y="4953305"/>
            <a:ext cx="761695" cy="3840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0705795" y="6400800"/>
            <a:ext cx="102870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E7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启昌学堂</a:t>
            </a:r>
            <a:endParaRPr lang="en-US" sz="10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0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1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2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3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4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5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6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7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8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19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0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1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2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3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4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5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6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27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3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4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5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6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7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8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ags/tag9.xml><?xml version="1.0" encoding="utf-8"?>
<p:tagLst xmlns:p="http://schemas.openxmlformats.org/presentationml/2006/main">
  <p:tag name="KSO_WM_DIAGRAM_VIRTUALLY_FRAME" val="{&quot;height&quot;:284.9759842519685,&quot;left&quot;:59.9759842519685,&quot;top&quot;:120.0240157480315,&quot;width&quot;:838.512047244094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8191</Words>
  <Application>WPS 表格</Application>
  <PresentationFormat>On-screen Show (16:9)</PresentationFormat>
  <Paragraphs>1598</Paragraphs>
  <Slides>49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71" baseType="lpstr">
      <vt:lpstr>Arial</vt:lpstr>
      <vt:lpstr>宋体</vt:lpstr>
      <vt:lpstr>Wingdings</vt:lpstr>
      <vt:lpstr>PingFang SC</vt:lpstr>
      <vt:lpstr>苹方-简</vt:lpstr>
      <vt:lpstr>PingFang SC</vt:lpstr>
      <vt:lpstr>PingFang SC</vt:lpstr>
      <vt:lpstr>宋体-简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Noto Sans SC</vt:lpstr>
      <vt:lpstr>Noto Sans SC</vt:lpstr>
      <vt:lpstr>Noto Sans SC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Generated by Gen-Spark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creator>Visual Extract to PPTX Converter</dc:creator>
  <dc:subject>PptxGenJS Presentation</dc:subject>
  <cp:lastModifiedBy>WPS_273106823</cp:lastModifiedBy>
  <cp:revision>11</cp:revision>
  <dcterms:created xsi:type="dcterms:W3CDTF">2026-04-19T04:01:35Z</dcterms:created>
  <dcterms:modified xsi:type="dcterms:W3CDTF">2026-04-19T04:01:35Z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E762FD51752C93A69E53E469C6C3D166_43</vt:lpwstr>
  </property>
  <property fmtid="{D5CDD505-2E9C-101B-9397-08002B2CF9AE}" pid="3" name="KSOProductBuildVer">
    <vt:lpwstr>2052-12.1.25205.25205</vt:lpwstr>
  </property>
</Properties>
</file>