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90" r:id="rId36"/>
    <p:sldId id="293" r:id="rId37"/>
    <p:sldId id="287" r:id="rId38"/>
    <p:sldId id="289" r:id="rId39"/>
    <p:sldId id="291" r:id="rId4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67.png"/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1" Type="http://schemas.openxmlformats.org/officeDocument/2006/relationships/image" Target="../media/image64.png"/><Relationship Id="rId10" Type="http://schemas.openxmlformats.org/officeDocument/2006/relationships/image" Target="../media/image63.png"/><Relationship Id="rId1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png"/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7.png"/><Relationship Id="rId3" Type="http://schemas.openxmlformats.org/officeDocument/2006/relationships/image" Target="../media/image68.png"/><Relationship Id="rId2" Type="http://schemas.openxmlformats.org/officeDocument/2006/relationships/image" Target="../media/image55.pn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7.png"/><Relationship Id="rId10" Type="http://schemas.openxmlformats.org/officeDocument/2006/relationships/image" Target="../media/image74.png"/><Relationship Id="rId1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8" Type="http://schemas.openxmlformats.org/officeDocument/2006/relationships/image" Target="../media/image79.png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57.png"/><Relationship Id="rId3" Type="http://schemas.openxmlformats.org/officeDocument/2006/relationships/image" Target="../media/image75.png"/><Relationship Id="rId2" Type="http://schemas.openxmlformats.org/officeDocument/2006/relationships/image" Target="../media/image55.png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7.png"/><Relationship Id="rId10" Type="http://schemas.openxmlformats.org/officeDocument/2006/relationships/image" Target="../media/image81.png"/><Relationship Id="rId1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6.png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png"/><Relationship Id="rId8" Type="http://schemas.openxmlformats.org/officeDocument/2006/relationships/image" Target="../media/image92.png"/><Relationship Id="rId7" Type="http://schemas.openxmlformats.org/officeDocument/2006/relationships/image" Target="../media/image91.png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3" Type="http://schemas.openxmlformats.org/officeDocument/2006/relationships/image" Target="../media/image87.png"/><Relationship Id="rId2" Type="http://schemas.openxmlformats.org/officeDocument/2006/relationships/image" Target="../media/image55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8" Type="http://schemas.openxmlformats.org/officeDocument/2006/relationships/image" Target="../media/image98.png"/><Relationship Id="rId7" Type="http://schemas.openxmlformats.org/officeDocument/2006/relationships/image" Target="../media/image97.png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57.png"/><Relationship Id="rId3" Type="http://schemas.openxmlformats.org/officeDocument/2006/relationships/image" Target="../media/image94.png"/><Relationship Id="rId2" Type="http://schemas.openxmlformats.org/officeDocument/2006/relationships/image" Target="../media/image55.png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7.png"/><Relationship Id="rId10" Type="http://schemas.openxmlformats.org/officeDocument/2006/relationships/image" Target="../media/image100.png"/><Relationship Id="rId1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png"/><Relationship Id="rId8" Type="http://schemas.openxmlformats.org/officeDocument/2006/relationships/image" Target="../media/image105.png"/><Relationship Id="rId7" Type="http://schemas.openxmlformats.org/officeDocument/2006/relationships/image" Target="../media/image104.png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57.png"/><Relationship Id="rId3" Type="http://schemas.openxmlformats.org/officeDocument/2006/relationships/image" Target="../media/image101.png"/><Relationship Id="rId2" Type="http://schemas.openxmlformats.org/officeDocument/2006/relationships/image" Target="../media/image55.png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67.png"/><Relationship Id="rId12" Type="http://schemas.openxmlformats.org/officeDocument/2006/relationships/image" Target="../media/image109.png"/><Relationship Id="rId11" Type="http://schemas.openxmlformats.org/officeDocument/2006/relationships/image" Target="../media/image108.png"/><Relationship Id="rId10" Type="http://schemas.openxmlformats.org/officeDocument/2006/relationships/image" Target="../media/image107.png"/><Relationship Id="rId1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png"/><Relationship Id="rId8" Type="http://schemas.openxmlformats.org/officeDocument/2006/relationships/image" Target="../media/image114.png"/><Relationship Id="rId7" Type="http://schemas.openxmlformats.org/officeDocument/2006/relationships/image" Target="../media/image113.png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88.png"/><Relationship Id="rId3" Type="http://schemas.openxmlformats.org/officeDocument/2006/relationships/image" Target="../media/image110.png"/><Relationship Id="rId2" Type="http://schemas.openxmlformats.org/officeDocument/2006/relationships/image" Target="../media/image55.png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15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57.png"/><Relationship Id="rId3" Type="http://schemas.openxmlformats.org/officeDocument/2006/relationships/image" Target="../media/image11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9.jpeg"/><Relationship Id="rId6" Type="http://schemas.openxmlformats.org/officeDocument/2006/relationships/image" Target="../media/image118.jpeg"/><Relationship Id="rId5" Type="http://schemas.openxmlformats.org/officeDocument/2006/relationships/image" Target="../media/image67.png"/><Relationship Id="rId4" Type="http://schemas.openxmlformats.org/officeDocument/2006/relationships/image" Target="../media/image57.png"/><Relationship Id="rId3" Type="http://schemas.openxmlformats.org/officeDocument/2006/relationships/image" Target="../media/image117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0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4.png"/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4.png"/><Relationship Id="rId3" Type="http://schemas.openxmlformats.org/officeDocument/2006/relationships/image" Target="../media/image125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8.png"/><Relationship Id="rId6" Type="http://schemas.openxmlformats.org/officeDocument/2006/relationships/image" Target="../media/image127.png"/><Relationship Id="rId5" Type="http://schemas.openxmlformats.org/officeDocument/2006/relationships/image" Target="../media/image11.png"/><Relationship Id="rId4" Type="http://schemas.openxmlformats.org/officeDocument/2006/relationships/image" Target="../media/image126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png"/><Relationship Id="rId8" Type="http://schemas.openxmlformats.org/officeDocument/2006/relationships/image" Target="../media/image134.png"/><Relationship Id="rId7" Type="http://schemas.openxmlformats.org/officeDocument/2006/relationships/image" Target="../media/image133.png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3" Type="http://schemas.openxmlformats.org/officeDocument/2006/relationships/image" Target="../media/image129.png"/><Relationship Id="rId2" Type="http://schemas.openxmlformats.org/officeDocument/2006/relationships/image" Target="../media/image55.png"/><Relationship Id="rId13" Type="http://schemas.openxmlformats.org/officeDocument/2006/relationships/notesSlide" Target="../notesSlides/notesSlide25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37.png"/><Relationship Id="rId10" Type="http://schemas.openxmlformats.org/officeDocument/2006/relationships/image" Target="../media/image136.png"/><Relationship Id="rId1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1.png"/><Relationship Id="rId7" Type="http://schemas.openxmlformats.org/officeDocument/2006/relationships/image" Target="../media/image140.png"/><Relationship Id="rId6" Type="http://schemas.openxmlformats.org/officeDocument/2006/relationships/image" Target="../media/image139.png"/><Relationship Id="rId5" Type="http://schemas.openxmlformats.org/officeDocument/2006/relationships/image" Target="../media/image11.png"/><Relationship Id="rId4" Type="http://schemas.openxmlformats.org/officeDocument/2006/relationships/image" Target="../media/image138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6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2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8" Type="http://schemas.openxmlformats.org/officeDocument/2006/relationships/image" Target="../media/image147.png"/><Relationship Id="rId7" Type="http://schemas.openxmlformats.org/officeDocument/2006/relationships/image" Target="../media/image146.png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88.png"/><Relationship Id="rId3" Type="http://schemas.openxmlformats.org/officeDocument/2006/relationships/image" Target="../media/image143.png"/><Relationship Id="rId2" Type="http://schemas.openxmlformats.org/officeDocument/2006/relationships/image" Target="../media/image55.png"/><Relationship Id="rId14" Type="http://schemas.openxmlformats.org/officeDocument/2006/relationships/notesSlide" Target="../notesSlides/notesSlide28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93.png"/><Relationship Id="rId11" Type="http://schemas.openxmlformats.org/officeDocument/2006/relationships/image" Target="../media/image149.png"/><Relationship Id="rId10" Type="http://schemas.openxmlformats.org/officeDocument/2006/relationships/image" Target="../media/image148.png"/><Relationship Id="rId1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png"/><Relationship Id="rId8" Type="http://schemas.openxmlformats.org/officeDocument/2006/relationships/image" Target="../media/image153.png"/><Relationship Id="rId7" Type="http://schemas.openxmlformats.org/officeDocument/2006/relationships/image" Target="../media/image152.png"/><Relationship Id="rId6" Type="http://schemas.openxmlformats.org/officeDocument/2006/relationships/image" Target="../media/image19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3" Type="http://schemas.openxmlformats.org/officeDocument/2006/relationships/image" Target="../media/image94.png"/><Relationship Id="rId2" Type="http://schemas.openxmlformats.org/officeDocument/2006/relationships/image" Target="../media/image55.png"/><Relationship Id="rId13" Type="http://schemas.openxmlformats.org/officeDocument/2006/relationships/notesSlide" Target="../notesSlides/notesSlide29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55.png"/><Relationship Id="rId10" Type="http://schemas.openxmlformats.org/officeDocument/2006/relationships/image" Target="../media/image154.png"/><Relationship Id="rId1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png"/><Relationship Id="rId8" Type="http://schemas.openxmlformats.org/officeDocument/2006/relationships/image" Target="../media/image159.png"/><Relationship Id="rId7" Type="http://schemas.openxmlformats.org/officeDocument/2006/relationships/image" Target="../media/image158.png"/><Relationship Id="rId6" Type="http://schemas.openxmlformats.org/officeDocument/2006/relationships/image" Target="../media/image157.png"/><Relationship Id="rId5" Type="http://schemas.openxmlformats.org/officeDocument/2006/relationships/image" Target="../media/image151.png"/><Relationship Id="rId4" Type="http://schemas.openxmlformats.org/officeDocument/2006/relationships/image" Target="../media/image88.png"/><Relationship Id="rId3" Type="http://schemas.openxmlformats.org/officeDocument/2006/relationships/image" Target="../media/image156.png"/><Relationship Id="rId2" Type="http://schemas.openxmlformats.org/officeDocument/2006/relationships/image" Target="../media/image55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93.png"/><Relationship Id="rId11" Type="http://schemas.openxmlformats.org/officeDocument/2006/relationships/image" Target="../media/image161.png"/><Relationship Id="rId10" Type="http://schemas.openxmlformats.org/officeDocument/2006/relationships/image" Target="../media/image160.png"/><Relationship Id="rId1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4.png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3" Type="http://schemas.openxmlformats.org/officeDocument/2006/relationships/image" Target="../media/image162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4.png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3" Type="http://schemas.openxmlformats.org/officeDocument/2006/relationships/image" Target="../media/image162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4.png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3" Type="http://schemas.openxmlformats.org/officeDocument/2006/relationships/image" Target="../media/image162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6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4.png"/><Relationship Id="rId3" Type="http://schemas.openxmlformats.org/officeDocument/2006/relationships/image" Target="../media/image167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6.png"/><Relationship Id="rId8" Type="http://schemas.openxmlformats.org/officeDocument/2006/relationships/image" Target="../media/image175.png"/><Relationship Id="rId7" Type="http://schemas.openxmlformats.org/officeDocument/2006/relationships/image" Target="../media/image174.png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77.png"/><Relationship Id="rId1" Type="http://schemas.openxmlformats.org/officeDocument/2006/relationships/image" Target="../media/image16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1" Type="http://schemas.openxmlformats.org/officeDocument/2006/relationships/notesSlide" Target="../notesSlides/notesSlide4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9" Type="http://schemas.openxmlformats.org/officeDocument/2006/relationships/image" Target="../media/image33.png"/><Relationship Id="rId18" Type="http://schemas.openxmlformats.org/officeDocument/2006/relationships/image" Target="../media/image32.png"/><Relationship Id="rId17" Type="http://schemas.openxmlformats.org/officeDocument/2006/relationships/image" Target="../media/image31.png"/><Relationship Id="rId16" Type="http://schemas.openxmlformats.org/officeDocument/2006/relationships/image" Target="../media/image30.png"/><Relationship Id="rId15" Type="http://schemas.openxmlformats.org/officeDocument/2006/relationships/image" Target="../media/image29.png"/><Relationship Id="rId14" Type="http://schemas.openxmlformats.org/officeDocument/2006/relationships/image" Target="../media/image28.png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4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2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53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2381098" y="-2381098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324198" y="705002"/>
            <a:ext cx="4762195" cy="4762195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096305" y="3420770"/>
            <a:ext cx="7429500" cy="7438644"/>
          </a:xfrm>
          <a:prstGeom prst="roundRect">
            <a:avLst>
              <a:gd name="adj" fmla="val 12308"/>
            </a:avLst>
          </a:prstGeom>
          <a:noFill/>
          <a:ln w="12700">
            <a:solidFill>
              <a:srgbClr val="1D1D1F">
                <a:alpha val="3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3333902" y="666598"/>
            <a:ext cx="5524805" cy="5524805"/>
          </a:xfrm>
          <a:prstGeom prst="ellipse">
            <a:avLst/>
          </a:prstGeom>
          <a:noFill/>
          <a:ln w="12700">
            <a:solidFill>
              <a:srgbClr val="0071E3">
                <a:alpha val="8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20000"/>
          </a:blip>
          <a:srcRect/>
          <a:stretch>
            <a:fillRect/>
          </a:stretch>
        </p:blipFill>
        <p:spPr>
          <a:xfrm>
            <a:off x="10233965" y="851306"/>
            <a:ext cx="809244" cy="809244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rcRect t="-6750" b="-6750"/>
          <a:stretch>
            <a:fillRect/>
          </a:stretch>
        </p:blipFill>
        <p:spPr>
          <a:xfrm>
            <a:off x="1142086" y="5003597"/>
            <a:ext cx="1143000" cy="1037844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rcRect l="-4" r="-4"/>
          <a:stretch>
            <a:fillRect/>
          </a:stretch>
        </p:blipFill>
        <p:spPr>
          <a:xfrm>
            <a:off x="2952598" y="1733702"/>
            <a:ext cx="6286500" cy="3390595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4962449" y="3590849"/>
            <a:ext cx="2269541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第二课 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·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让 AI 真正帮你干活</a:t>
            </a:r>
            <a:endParaRPr lang="en-US" sz="1200" dirty="0"/>
          </a:p>
        </p:txBody>
      </p:sp>
      <p:sp>
        <p:nvSpPr>
          <p:cNvPr id="13" name="Shape 5"/>
          <p:cNvSpPr/>
          <p:nvPr/>
        </p:nvSpPr>
        <p:spPr>
          <a:xfrm>
            <a:off x="5536692" y="4143146"/>
            <a:ext cx="1123798" cy="400507"/>
          </a:xfrm>
          <a:prstGeom prst="roundRect">
            <a:avLst>
              <a:gd name="adj" fmla="val 228311"/>
            </a:avLst>
          </a:prstGeom>
          <a:solidFill>
            <a:srgbClr val="EFF6FF">
              <a:alpha val="80000"/>
            </a:srgbClr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14" name="Text 6"/>
          <p:cNvSpPr txBox="1"/>
          <p:nvPr/>
        </p:nvSpPr>
        <p:spPr>
          <a:xfrm>
            <a:off x="5736946" y="4229100"/>
            <a:ext cx="7242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kern="0" spc="6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@兰启昌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752490" y="2314346"/>
            <a:ext cx="695858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AI 合伙人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训练营</a:t>
            </a:r>
            <a:endParaRPr lang="en-US" sz="1200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62649" y="2542946"/>
            <a:ext cx="228600" cy="228600"/>
          </a:xfrm>
          <a:prstGeom prst="rect">
            <a:avLst/>
          </a:prstGeom>
        </p:spPr>
      </p:pic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8">
            <a:alphaModFix amt="80000"/>
          </a:blip>
          <a:srcRect t="-413" b="-413"/>
          <a:stretch>
            <a:fillRect/>
          </a:stretch>
        </p:blipFill>
        <p:spPr>
          <a:xfrm>
            <a:off x="5486400" y="3152851"/>
            <a:ext cx="1218895" cy="57607"/>
          </a:xfrm>
          <a:prstGeom prst="rect">
            <a:avLst/>
          </a:prstGeom>
        </p:spPr>
      </p:pic>
      <p:sp>
        <p:nvSpPr>
          <p:cNvPr id="18" name="Text 8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 l="-9" r="-9"/>
          <a:stretch>
            <a:fillRect/>
          </a:stretch>
        </p:blipFill>
        <p:spPr>
          <a:xfrm>
            <a:off x="8858707" y="1276502"/>
            <a:ext cx="2572207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187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381305"/>
            <a:ext cx="1714500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Workflow Breakdown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09905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案例一：制作课程PPT的工作流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952805"/>
            <a:ext cx="10668305" cy="55248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228954" y="1190549"/>
            <a:ext cx="9925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将模糊的任务拆解为连贯的步骤链，明确人机协作边界：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人类定调，AI发散，人机共创，AI执行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sp>
        <p:nvSpPr>
          <p:cNvPr id="13" name="Shape 7"/>
          <p:cNvSpPr/>
          <p:nvPr/>
        </p:nvSpPr>
        <p:spPr>
          <a:xfrm>
            <a:off x="1228954" y="1591056"/>
            <a:ext cx="4714646" cy="780898"/>
          </a:xfrm>
          <a:prstGeom prst="roundRect">
            <a:avLst>
              <a:gd name="adj" fmla="val 34272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2398" y="1714500"/>
            <a:ext cx="381305" cy="38130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57554" y="1819656"/>
            <a:ext cx="171907" cy="171907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1848002" y="1742846"/>
            <a:ext cx="9518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1. 确定主题</a:t>
            </a:r>
            <a:endParaRPr lang="en-US" sz="1200" dirty="0"/>
          </a:p>
        </p:txBody>
      </p:sp>
      <p:sp>
        <p:nvSpPr>
          <p:cNvPr id="17" name="Shape 9"/>
          <p:cNvSpPr/>
          <p:nvPr/>
        </p:nvSpPr>
        <p:spPr>
          <a:xfrm>
            <a:off x="2707538" y="1714500"/>
            <a:ext cx="819302" cy="286207"/>
          </a:xfrm>
          <a:prstGeom prst="roundRect">
            <a:avLst>
              <a:gd name="adj" fmla="val 85197"/>
            </a:avLst>
          </a:prstGeom>
          <a:solidFill>
            <a:srgbClr val="F1F5F9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0"/>
          <p:cNvSpPr txBox="1"/>
          <p:nvPr/>
        </p:nvSpPr>
        <p:spPr>
          <a:xfrm>
            <a:off x="2707538" y="1714500"/>
            <a:ext cx="89611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475569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人类负责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1848002" y="2038198"/>
            <a:ext cx="3857854" cy="2103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设定课程核心目标、受众与预期收益，确立初始锚点。</a:t>
            </a:r>
            <a:endParaRPr lang="en-US" sz="1200" dirty="0"/>
          </a:p>
        </p:txBody>
      </p:sp>
      <p:sp>
        <p:nvSpPr>
          <p:cNvPr id="20" name="Shape 12"/>
          <p:cNvSpPr/>
          <p:nvPr/>
        </p:nvSpPr>
        <p:spPr>
          <a:xfrm>
            <a:off x="6248095" y="1591056"/>
            <a:ext cx="4714646" cy="780898"/>
          </a:xfrm>
          <a:prstGeom prst="roundRect">
            <a:avLst>
              <a:gd name="adj" fmla="val 34272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76695" y="1819656"/>
            <a:ext cx="171907" cy="171907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6867144" y="1742846"/>
            <a:ext cx="9518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2. 搜集素材</a:t>
            </a:r>
            <a:endParaRPr lang="en-US" sz="1200" dirty="0"/>
          </a:p>
        </p:txBody>
      </p:sp>
      <p:sp>
        <p:nvSpPr>
          <p:cNvPr id="23" name="Shape 14"/>
          <p:cNvSpPr/>
          <p:nvPr/>
        </p:nvSpPr>
        <p:spPr>
          <a:xfrm>
            <a:off x="7727594" y="1714500"/>
            <a:ext cx="705002" cy="286207"/>
          </a:xfrm>
          <a:prstGeom prst="roundRect">
            <a:avLst>
              <a:gd name="adj" fmla="val 85197"/>
            </a:avLst>
          </a:prstGeom>
          <a:solidFill>
            <a:srgbClr val="FDF4FF"/>
          </a:solidFill>
          <a:ln w="12700">
            <a:solidFill>
              <a:srgbClr val="F5D0FE"/>
            </a:solidFill>
            <a:prstDash val="solid"/>
          </a:ln>
        </p:spPr>
      </p:sp>
      <p:sp>
        <p:nvSpPr>
          <p:cNvPr id="24" name="Text 15"/>
          <p:cNvSpPr txBox="1"/>
          <p:nvPr/>
        </p:nvSpPr>
        <p:spPr>
          <a:xfrm>
            <a:off x="7727594" y="1714500"/>
            <a:ext cx="78181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9333E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共创</a:t>
            </a:r>
            <a:endParaRPr lang="en-US" sz="1200" dirty="0"/>
          </a:p>
        </p:txBody>
      </p:sp>
      <p:sp>
        <p:nvSpPr>
          <p:cNvPr id="25" name="Text 16"/>
          <p:cNvSpPr txBox="1"/>
          <p:nvPr/>
        </p:nvSpPr>
        <p:spPr>
          <a:xfrm>
            <a:off x="6867144" y="2038198"/>
            <a:ext cx="3600907" cy="2103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利用 AI 快速检索和整理相关领域的核心素材信息。</a:t>
            </a:r>
            <a:endParaRPr lang="en-US" sz="1200" dirty="0"/>
          </a:p>
        </p:txBody>
      </p:sp>
      <p:sp>
        <p:nvSpPr>
          <p:cNvPr id="26" name="Shape 17"/>
          <p:cNvSpPr/>
          <p:nvPr/>
        </p:nvSpPr>
        <p:spPr>
          <a:xfrm>
            <a:off x="1228954" y="2523744"/>
            <a:ext cx="4714646" cy="780898"/>
          </a:xfrm>
          <a:prstGeom prst="roundRect">
            <a:avLst>
              <a:gd name="adj" fmla="val 34272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2398" y="2648102"/>
            <a:ext cx="381305" cy="381305"/>
          </a:xfrm>
          <a:prstGeom prst="rect">
            <a:avLst/>
          </a:prstGeom>
        </p:spPr>
      </p:pic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7554" y="2752344"/>
            <a:ext cx="171907" cy="171907"/>
          </a:xfrm>
          <a:prstGeom prst="rect">
            <a:avLst/>
          </a:prstGeom>
        </p:spPr>
      </p:pic>
      <p:sp>
        <p:nvSpPr>
          <p:cNvPr id="29" name="Text 18"/>
          <p:cNvSpPr txBox="1"/>
          <p:nvPr/>
        </p:nvSpPr>
        <p:spPr>
          <a:xfrm>
            <a:off x="1848002" y="2676449"/>
            <a:ext cx="9518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3. 梳理大纲</a:t>
            </a:r>
            <a:endParaRPr lang="en-US" sz="1200" dirty="0"/>
          </a:p>
        </p:txBody>
      </p:sp>
      <p:sp>
        <p:nvSpPr>
          <p:cNvPr id="30" name="Shape 19"/>
          <p:cNvSpPr/>
          <p:nvPr/>
        </p:nvSpPr>
        <p:spPr>
          <a:xfrm>
            <a:off x="2707538" y="2648102"/>
            <a:ext cx="819302" cy="286207"/>
          </a:xfrm>
          <a:prstGeom prst="roundRect">
            <a:avLst>
              <a:gd name="adj" fmla="val 85197"/>
            </a:avLst>
          </a:prstGeom>
          <a:solidFill>
            <a:srgbClr val="F1F5F9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0"/>
          <p:cNvSpPr txBox="1"/>
          <p:nvPr/>
        </p:nvSpPr>
        <p:spPr>
          <a:xfrm>
            <a:off x="2707538" y="2648102"/>
            <a:ext cx="89611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475569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人类负责</a:t>
            </a:r>
            <a:endParaRPr lang="en-US" sz="1200" dirty="0"/>
          </a:p>
        </p:txBody>
      </p:sp>
      <p:sp>
        <p:nvSpPr>
          <p:cNvPr id="32" name="Text 21"/>
          <p:cNvSpPr txBox="1"/>
          <p:nvPr/>
        </p:nvSpPr>
        <p:spPr>
          <a:xfrm>
            <a:off x="1848002" y="2971800"/>
            <a:ext cx="3905402" cy="2103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构建课程的骨架与逻辑流，提供给 AI 最核心的上下文。</a:t>
            </a:r>
            <a:endParaRPr lang="en-US" sz="1200" dirty="0"/>
          </a:p>
        </p:txBody>
      </p:sp>
      <p:sp>
        <p:nvSpPr>
          <p:cNvPr id="33" name="Shape 22"/>
          <p:cNvSpPr/>
          <p:nvPr/>
        </p:nvSpPr>
        <p:spPr>
          <a:xfrm>
            <a:off x="6248095" y="2523744"/>
            <a:ext cx="4714646" cy="780898"/>
          </a:xfrm>
          <a:prstGeom prst="roundRect">
            <a:avLst>
              <a:gd name="adj" fmla="val 34272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34" name="Image 9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476695" y="2752344"/>
            <a:ext cx="171907" cy="171907"/>
          </a:xfrm>
          <a:prstGeom prst="rect">
            <a:avLst/>
          </a:prstGeom>
        </p:spPr>
      </p:pic>
      <p:sp>
        <p:nvSpPr>
          <p:cNvPr id="35" name="Text 23"/>
          <p:cNvSpPr txBox="1"/>
          <p:nvPr/>
        </p:nvSpPr>
        <p:spPr>
          <a:xfrm>
            <a:off x="6867144" y="2676449"/>
            <a:ext cx="9518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4. 修改大纲</a:t>
            </a:r>
            <a:endParaRPr lang="en-US" sz="1200" dirty="0"/>
          </a:p>
        </p:txBody>
      </p:sp>
      <p:sp>
        <p:nvSpPr>
          <p:cNvPr id="36" name="Shape 24"/>
          <p:cNvSpPr/>
          <p:nvPr/>
        </p:nvSpPr>
        <p:spPr>
          <a:xfrm>
            <a:off x="7727594" y="2648102"/>
            <a:ext cx="705002" cy="286207"/>
          </a:xfrm>
          <a:prstGeom prst="roundRect">
            <a:avLst>
              <a:gd name="adj" fmla="val 85197"/>
            </a:avLst>
          </a:prstGeom>
          <a:solidFill>
            <a:srgbClr val="FDF4FF"/>
          </a:solidFill>
          <a:ln w="12700">
            <a:solidFill>
              <a:srgbClr val="F5D0FE"/>
            </a:solidFill>
            <a:prstDash val="solid"/>
          </a:ln>
        </p:spPr>
      </p:sp>
      <p:sp>
        <p:nvSpPr>
          <p:cNvPr id="37" name="Text 25"/>
          <p:cNvSpPr txBox="1"/>
          <p:nvPr/>
        </p:nvSpPr>
        <p:spPr>
          <a:xfrm>
            <a:off x="7727594" y="2648102"/>
            <a:ext cx="78181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9333E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共创</a:t>
            </a:r>
            <a:endParaRPr lang="en-US" sz="1200" dirty="0"/>
          </a:p>
        </p:txBody>
      </p:sp>
      <p:sp>
        <p:nvSpPr>
          <p:cNvPr id="38" name="Text 26"/>
          <p:cNvSpPr txBox="1"/>
          <p:nvPr/>
        </p:nvSpPr>
        <p:spPr>
          <a:xfrm>
            <a:off x="6867144" y="2971800"/>
            <a:ext cx="4058107" cy="2103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与 AI 共同探讨并优化大纲结构，补充遗漏，确保严密性。</a:t>
            </a:r>
            <a:endParaRPr lang="en-US" sz="1200" dirty="0"/>
          </a:p>
        </p:txBody>
      </p:sp>
      <p:sp>
        <p:nvSpPr>
          <p:cNvPr id="39" name="Shape 27"/>
          <p:cNvSpPr/>
          <p:nvPr/>
        </p:nvSpPr>
        <p:spPr>
          <a:xfrm>
            <a:off x="1228954" y="3457346"/>
            <a:ext cx="4714646" cy="780898"/>
          </a:xfrm>
          <a:prstGeom prst="roundRect">
            <a:avLst>
              <a:gd name="adj" fmla="val 34272"/>
            </a:avLst>
          </a:prstGeom>
          <a:noFill/>
          <a:ln w="12700">
            <a:solidFill>
              <a:srgbClr val="DBEAFE"/>
            </a:solidFill>
            <a:prstDash val="solid"/>
          </a:ln>
        </p:spPr>
      </p:sp>
      <p:pic>
        <p:nvPicPr>
          <p:cNvPr id="40" name="Image 10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52398" y="3581705"/>
            <a:ext cx="381305" cy="381305"/>
          </a:xfrm>
          <a:prstGeom prst="rect">
            <a:avLst/>
          </a:prstGeom>
        </p:spPr>
      </p:pic>
      <p:pic>
        <p:nvPicPr>
          <p:cNvPr id="41" name="Image 11" descr="preencoded.png"/>
          <p:cNvPicPr>
            <a:picLocks noChangeAspect="1"/>
          </p:cNvPicPr>
          <p:nvPr/>
        </p:nvPicPr>
        <p:blipFill>
          <a:blip r:embed="rId11"/>
          <a:srcRect t="-842" b="-842"/>
          <a:stretch>
            <a:fillRect/>
          </a:stretch>
        </p:blipFill>
        <p:spPr>
          <a:xfrm>
            <a:off x="1447495" y="3685946"/>
            <a:ext cx="190195" cy="171907"/>
          </a:xfrm>
          <a:prstGeom prst="rect">
            <a:avLst/>
          </a:prstGeom>
        </p:spPr>
      </p:pic>
      <p:sp>
        <p:nvSpPr>
          <p:cNvPr id="42" name="Text 28"/>
          <p:cNvSpPr txBox="1"/>
          <p:nvPr/>
        </p:nvSpPr>
        <p:spPr>
          <a:xfrm>
            <a:off x="1848002" y="3610051"/>
            <a:ext cx="1371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40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5. 生成 PPT 模板</a:t>
            </a:r>
            <a:endParaRPr lang="en-US" sz="1200" dirty="0"/>
          </a:p>
        </p:txBody>
      </p:sp>
      <p:sp>
        <p:nvSpPr>
          <p:cNvPr id="43" name="Shape 29"/>
          <p:cNvSpPr/>
          <p:nvPr/>
        </p:nvSpPr>
        <p:spPr>
          <a:xfrm>
            <a:off x="3071470" y="3581705"/>
            <a:ext cx="1019556" cy="286207"/>
          </a:xfrm>
          <a:prstGeom prst="roundRect">
            <a:avLst>
              <a:gd name="adj" fmla="val 85197"/>
            </a:avLst>
          </a:prstGeom>
          <a:solidFill>
            <a:srgbClr val="EFF6FF"/>
          </a:solidFill>
          <a:ln w="12700">
            <a:solidFill>
              <a:srgbClr val="BFDBFE"/>
            </a:solidFill>
            <a:prstDash val="solid"/>
          </a:ln>
        </p:spPr>
      </p:sp>
      <p:sp>
        <p:nvSpPr>
          <p:cNvPr id="44" name="Text 30"/>
          <p:cNvSpPr txBox="1"/>
          <p:nvPr/>
        </p:nvSpPr>
        <p:spPr>
          <a:xfrm>
            <a:off x="3071470" y="3581705"/>
            <a:ext cx="1100938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主要交由 AI</a:t>
            </a:r>
            <a:endParaRPr lang="en-US" sz="1200" dirty="0"/>
          </a:p>
        </p:txBody>
      </p:sp>
      <p:sp>
        <p:nvSpPr>
          <p:cNvPr id="45" name="Text 31"/>
          <p:cNvSpPr txBox="1"/>
          <p:nvPr/>
        </p:nvSpPr>
        <p:spPr>
          <a:xfrm>
            <a:off x="1848002" y="3905402"/>
            <a:ext cx="3905402" cy="2103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指定风格要求，让 AI 协助生成或推荐匹配的视觉框架。</a:t>
            </a:r>
            <a:endParaRPr lang="en-US" sz="1200" dirty="0"/>
          </a:p>
        </p:txBody>
      </p:sp>
      <p:sp>
        <p:nvSpPr>
          <p:cNvPr id="46" name="Shape 32"/>
          <p:cNvSpPr/>
          <p:nvPr/>
        </p:nvSpPr>
        <p:spPr>
          <a:xfrm>
            <a:off x="6248095" y="3457346"/>
            <a:ext cx="4714646" cy="780898"/>
          </a:xfrm>
          <a:prstGeom prst="roundRect">
            <a:avLst>
              <a:gd name="adj" fmla="val 34272"/>
            </a:avLst>
          </a:prstGeom>
          <a:noFill/>
          <a:ln w="12700">
            <a:solidFill>
              <a:srgbClr val="DBEAFE"/>
            </a:solidFill>
            <a:prstDash val="solid"/>
          </a:ln>
        </p:spPr>
      </p:sp>
      <p:pic>
        <p:nvPicPr>
          <p:cNvPr id="47" name="Image 12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372454" y="3581705"/>
            <a:ext cx="381305" cy="381305"/>
          </a:xfrm>
          <a:prstGeom prst="rect">
            <a:avLst/>
          </a:prstGeom>
        </p:spPr>
      </p:pic>
      <p:pic>
        <p:nvPicPr>
          <p:cNvPr id="48" name="Image 13" descr="preencoded.png"/>
          <p:cNvPicPr>
            <a:picLocks noChangeAspect="1"/>
          </p:cNvPicPr>
          <p:nvPr/>
        </p:nvPicPr>
        <p:blipFill>
          <a:blip r:embed="rId12"/>
          <a:srcRect l="-1064" r="-1064"/>
          <a:stretch>
            <a:fillRect/>
          </a:stretch>
        </p:blipFill>
        <p:spPr>
          <a:xfrm>
            <a:off x="6452921" y="3685946"/>
            <a:ext cx="219456" cy="171907"/>
          </a:xfrm>
          <a:prstGeom prst="rect">
            <a:avLst/>
          </a:prstGeom>
        </p:spPr>
      </p:pic>
      <p:sp>
        <p:nvSpPr>
          <p:cNvPr id="49" name="Text 33"/>
          <p:cNvSpPr txBox="1"/>
          <p:nvPr/>
        </p:nvSpPr>
        <p:spPr>
          <a:xfrm>
            <a:off x="6867144" y="3610051"/>
            <a:ext cx="13112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40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6. 生成课程 PPT</a:t>
            </a:r>
            <a:endParaRPr lang="en-US" sz="1200" dirty="0"/>
          </a:p>
        </p:txBody>
      </p:sp>
      <p:sp>
        <p:nvSpPr>
          <p:cNvPr id="50" name="Shape 34"/>
          <p:cNvSpPr/>
          <p:nvPr/>
        </p:nvSpPr>
        <p:spPr>
          <a:xfrm>
            <a:off x="8056778" y="3581705"/>
            <a:ext cx="1019556" cy="286207"/>
          </a:xfrm>
          <a:prstGeom prst="roundRect">
            <a:avLst>
              <a:gd name="adj" fmla="val 85197"/>
            </a:avLst>
          </a:prstGeom>
          <a:solidFill>
            <a:srgbClr val="EFF6FF"/>
          </a:solidFill>
          <a:ln w="12700">
            <a:solidFill>
              <a:srgbClr val="BFDBFE"/>
            </a:solidFill>
            <a:prstDash val="solid"/>
          </a:ln>
        </p:spPr>
      </p:sp>
      <p:sp>
        <p:nvSpPr>
          <p:cNvPr id="51" name="Text 35"/>
          <p:cNvSpPr txBox="1"/>
          <p:nvPr/>
        </p:nvSpPr>
        <p:spPr>
          <a:xfrm>
            <a:off x="8056778" y="3581705"/>
            <a:ext cx="1100938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主要交由 AI</a:t>
            </a:r>
            <a:endParaRPr lang="en-US" sz="1200" dirty="0"/>
          </a:p>
        </p:txBody>
      </p:sp>
      <p:sp>
        <p:nvSpPr>
          <p:cNvPr id="52" name="Text 36"/>
          <p:cNvSpPr txBox="1"/>
          <p:nvPr/>
        </p:nvSpPr>
        <p:spPr>
          <a:xfrm>
            <a:off x="6867144" y="3905402"/>
            <a:ext cx="4163263" cy="2103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投喂大纲与素材，让大模型批量生成每页详细幻灯片内容。</a:t>
            </a:r>
            <a:endParaRPr lang="en-US" sz="1200" dirty="0"/>
          </a:p>
        </p:txBody>
      </p:sp>
      <p:sp>
        <p:nvSpPr>
          <p:cNvPr id="53" name="Shape 37"/>
          <p:cNvSpPr/>
          <p:nvPr/>
        </p:nvSpPr>
        <p:spPr>
          <a:xfrm>
            <a:off x="1228954" y="4390949"/>
            <a:ext cx="4714646" cy="780898"/>
          </a:xfrm>
          <a:prstGeom prst="roundRect">
            <a:avLst>
              <a:gd name="adj" fmla="val 34272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54" name="Image 1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2398" y="4515307"/>
            <a:ext cx="381305" cy="381305"/>
          </a:xfrm>
          <a:prstGeom prst="rect">
            <a:avLst/>
          </a:prstGeom>
        </p:spPr>
      </p:pic>
      <p:pic>
        <p:nvPicPr>
          <p:cNvPr id="55" name="Image 15" descr="preencoded.png"/>
          <p:cNvPicPr>
            <a:picLocks noChangeAspect="1"/>
          </p:cNvPicPr>
          <p:nvPr/>
        </p:nvPicPr>
        <p:blipFill>
          <a:blip r:embed="rId13"/>
          <a:srcRect l="-760" r="-760"/>
          <a:stretch>
            <a:fillRect/>
          </a:stretch>
        </p:blipFill>
        <p:spPr>
          <a:xfrm>
            <a:off x="1466698" y="4619549"/>
            <a:ext cx="152705" cy="171907"/>
          </a:xfrm>
          <a:prstGeom prst="rect">
            <a:avLst/>
          </a:prstGeom>
        </p:spPr>
      </p:pic>
      <p:sp>
        <p:nvSpPr>
          <p:cNvPr id="56" name="Text 38"/>
          <p:cNvSpPr txBox="1"/>
          <p:nvPr/>
        </p:nvSpPr>
        <p:spPr>
          <a:xfrm>
            <a:off x="1848002" y="4543654"/>
            <a:ext cx="9518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7. 最终定稿</a:t>
            </a:r>
            <a:endParaRPr lang="en-US" sz="1200" dirty="0"/>
          </a:p>
        </p:txBody>
      </p:sp>
      <p:sp>
        <p:nvSpPr>
          <p:cNvPr id="57" name="Shape 39"/>
          <p:cNvSpPr/>
          <p:nvPr/>
        </p:nvSpPr>
        <p:spPr>
          <a:xfrm>
            <a:off x="2707538" y="4515307"/>
            <a:ext cx="819302" cy="286207"/>
          </a:xfrm>
          <a:prstGeom prst="roundRect">
            <a:avLst>
              <a:gd name="adj" fmla="val 85197"/>
            </a:avLst>
          </a:prstGeom>
          <a:solidFill>
            <a:srgbClr val="F1F5F9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58" name="Text 40"/>
          <p:cNvSpPr txBox="1"/>
          <p:nvPr/>
        </p:nvSpPr>
        <p:spPr>
          <a:xfrm>
            <a:off x="2707538" y="4515307"/>
            <a:ext cx="89611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475569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人类负责</a:t>
            </a:r>
            <a:endParaRPr lang="en-US" sz="1200" dirty="0"/>
          </a:p>
        </p:txBody>
      </p:sp>
      <p:sp>
        <p:nvSpPr>
          <p:cNvPr id="59" name="Text 41"/>
          <p:cNvSpPr txBox="1"/>
          <p:nvPr/>
        </p:nvSpPr>
        <p:spPr>
          <a:xfrm>
            <a:off x="1848002" y="4839005"/>
            <a:ext cx="4010558" cy="2103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进行质量把控，人工微调内容与排版，完成最终交付物。</a:t>
            </a:r>
            <a:endParaRPr lang="en-US" sz="1200" dirty="0"/>
          </a:p>
        </p:txBody>
      </p:sp>
      <p:pic>
        <p:nvPicPr>
          <p:cNvPr id="60" name="Image 16" descr="preencoded.png"/>
          <p:cNvPicPr>
            <a:picLocks noChangeAspect="1"/>
          </p:cNvPicPr>
          <p:nvPr/>
        </p:nvPicPr>
        <p:blipFill>
          <a:blip r:embed="rId14"/>
          <a:srcRect l="-399" r="-399"/>
          <a:stretch>
            <a:fillRect/>
          </a:stretch>
        </p:blipFill>
        <p:spPr>
          <a:xfrm>
            <a:off x="771754" y="961949"/>
            <a:ext cx="57607" cy="5505602"/>
          </a:xfrm>
          <a:prstGeom prst="rect">
            <a:avLst/>
          </a:prstGeom>
        </p:spPr>
      </p:pic>
      <p:sp>
        <p:nvSpPr>
          <p:cNvPr id="61" name="Shape 42"/>
          <p:cNvSpPr/>
          <p:nvPr/>
        </p:nvSpPr>
        <p:spPr>
          <a:xfrm>
            <a:off x="761695" y="6572707"/>
            <a:ext cx="57607" cy="57607"/>
          </a:xfrm>
          <a:prstGeom prst="ellipse">
            <a:avLst/>
          </a:prstGeom>
          <a:solidFill>
            <a:srgbClr val="2563EB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2" name="Shape 43"/>
          <p:cNvSpPr/>
          <p:nvPr/>
        </p:nvSpPr>
        <p:spPr>
          <a:xfrm>
            <a:off x="895198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3" name="Shape 44"/>
          <p:cNvSpPr/>
          <p:nvPr/>
        </p:nvSpPr>
        <p:spPr>
          <a:xfrm>
            <a:off x="1028700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4" name="Text 45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 l="-11" r="-11"/>
          <a:stretch>
            <a:fillRect/>
          </a:stretch>
        </p:blipFill>
        <p:spPr>
          <a:xfrm>
            <a:off x="9430207" y="1276502"/>
            <a:ext cx="2000707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187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381305"/>
            <a:ext cx="1714500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Workflow Breakdown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09905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案例二：生成课程文字稿的工作流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952805"/>
            <a:ext cx="10668305" cy="55248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228954" y="1266444"/>
            <a:ext cx="9925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将音视频转化为高质量的课程文字稿，通过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分步处理与明确指令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，保持内容的原汁原味，避免过度生成导致失真。 </a:t>
            </a:r>
            <a:endParaRPr lang="en-US" sz="1200" dirty="0"/>
          </a:p>
        </p:txBody>
      </p:sp>
      <p:sp>
        <p:nvSpPr>
          <p:cNvPr id="13" name="Shape 7"/>
          <p:cNvSpPr/>
          <p:nvPr/>
        </p:nvSpPr>
        <p:spPr>
          <a:xfrm>
            <a:off x="1228954" y="1819656"/>
            <a:ext cx="4677156" cy="1505102"/>
          </a:xfrm>
          <a:prstGeom prst="roundRect">
            <a:avLst>
              <a:gd name="adj" fmla="val 12304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 l="-81" r="-81"/>
          <a:stretch>
            <a:fillRect/>
          </a:stretch>
        </p:blipFill>
        <p:spPr>
          <a:xfrm>
            <a:off x="1429207" y="2018995"/>
            <a:ext cx="418795" cy="53309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6"/>
          <a:srcRect l="-133" r="-133"/>
          <a:stretch>
            <a:fillRect/>
          </a:stretch>
        </p:blipFill>
        <p:spPr>
          <a:xfrm>
            <a:off x="1551737" y="2171700"/>
            <a:ext cx="171907" cy="228600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2037283" y="2048256"/>
            <a:ext cx="17684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1. 获得课程视频或音频</a:t>
            </a:r>
            <a:endParaRPr lang="en-US" sz="1200" dirty="0"/>
          </a:p>
        </p:txBody>
      </p:sp>
      <p:sp>
        <p:nvSpPr>
          <p:cNvPr id="17" name="Shape 9"/>
          <p:cNvSpPr/>
          <p:nvPr/>
        </p:nvSpPr>
        <p:spPr>
          <a:xfrm>
            <a:off x="3697834" y="2018995"/>
            <a:ext cx="819302" cy="286207"/>
          </a:xfrm>
          <a:prstGeom prst="roundRect">
            <a:avLst>
              <a:gd name="adj" fmla="val 85197"/>
            </a:avLst>
          </a:prstGeom>
          <a:solidFill>
            <a:srgbClr val="F1F5F9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0"/>
          <p:cNvSpPr txBox="1"/>
          <p:nvPr/>
        </p:nvSpPr>
        <p:spPr>
          <a:xfrm>
            <a:off x="3697834" y="2018995"/>
            <a:ext cx="89611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475569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人类负责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2037283" y="2381098"/>
            <a:ext cx="3753612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获取原始授课录音或视频素材，作为整个文字稿提炼工作流的输入源。</a:t>
            </a:r>
            <a:endParaRPr lang="en-US" sz="1200" dirty="0"/>
          </a:p>
        </p:txBody>
      </p:sp>
      <p:sp>
        <p:nvSpPr>
          <p:cNvPr id="20" name="Shape 12"/>
          <p:cNvSpPr/>
          <p:nvPr/>
        </p:nvSpPr>
        <p:spPr>
          <a:xfrm>
            <a:off x="6286500" y="1819656"/>
            <a:ext cx="4677156" cy="1505102"/>
          </a:xfrm>
          <a:prstGeom prst="roundRect">
            <a:avLst>
              <a:gd name="adj" fmla="val 12304"/>
            </a:avLst>
          </a:prstGeom>
          <a:noFill/>
          <a:ln w="12700">
            <a:solidFill>
              <a:srgbClr val="DBEAFE"/>
            </a:solidFill>
            <a:prstDash val="solid"/>
          </a:ln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 l="-75" r="-75"/>
          <a:stretch>
            <a:fillRect/>
          </a:stretch>
        </p:blipFill>
        <p:spPr>
          <a:xfrm>
            <a:off x="6486754" y="2018995"/>
            <a:ext cx="403250" cy="533095"/>
          </a:xfrm>
          <a:prstGeom prst="rect">
            <a:avLst/>
          </a:prstGeom>
        </p:spPr>
      </p:pic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73622" y="2171700"/>
            <a:ext cx="228600" cy="228600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7080199" y="2048256"/>
            <a:ext cx="1605686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40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2. 转成粗糙版逐字稿</a:t>
            </a:r>
            <a:endParaRPr lang="en-US" sz="1200" dirty="0"/>
          </a:p>
        </p:txBody>
      </p:sp>
      <p:sp>
        <p:nvSpPr>
          <p:cNvPr id="24" name="Shape 14"/>
          <p:cNvSpPr/>
          <p:nvPr/>
        </p:nvSpPr>
        <p:spPr>
          <a:xfrm>
            <a:off x="8587130" y="2018995"/>
            <a:ext cx="705002" cy="286207"/>
          </a:xfrm>
          <a:prstGeom prst="roundRect">
            <a:avLst>
              <a:gd name="adj" fmla="val 85197"/>
            </a:avLst>
          </a:prstGeom>
          <a:solidFill>
            <a:srgbClr val="EFF6FF"/>
          </a:solidFill>
          <a:ln w="12700">
            <a:solidFill>
              <a:srgbClr val="BFDBFE"/>
            </a:solidFill>
            <a:prstDash val="solid"/>
          </a:ln>
        </p:spPr>
      </p:sp>
      <p:sp>
        <p:nvSpPr>
          <p:cNvPr id="25" name="Text 15"/>
          <p:cNvSpPr txBox="1"/>
          <p:nvPr/>
        </p:nvSpPr>
        <p:spPr>
          <a:xfrm>
            <a:off x="8587130" y="2018995"/>
            <a:ext cx="78181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主导</a:t>
            </a:r>
            <a:endParaRPr lang="en-US" sz="1200" dirty="0"/>
          </a:p>
        </p:txBody>
      </p:sp>
      <p:sp>
        <p:nvSpPr>
          <p:cNvPr id="26" name="Text 16"/>
          <p:cNvSpPr txBox="1"/>
          <p:nvPr/>
        </p:nvSpPr>
        <p:spPr>
          <a:xfrm>
            <a:off x="7080199" y="2381098"/>
            <a:ext cx="3762756" cy="7434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保留各种语气词，只要原始版。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利用语音转文字工具直接进行转换，不要求对文本进行任何精修或润色。 </a:t>
            </a:r>
            <a:endParaRPr lang="en-US" sz="1200" dirty="0"/>
          </a:p>
        </p:txBody>
      </p:sp>
      <p:sp>
        <p:nvSpPr>
          <p:cNvPr id="27" name="Shape 17"/>
          <p:cNvSpPr/>
          <p:nvPr/>
        </p:nvSpPr>
        <p:spPr>
          <a:xfrm>
            <a:off x="1228954" y="3629254"/>
            <a:ext cx="4677156" cy="1505102"/>
          </a:xfrm>
          <a:prstGeom prst="roundRect">
            <a:avLst>
              <a:gd name="adj" fmla="val 12304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9"/>
          <a:srcRect t="-45" b="-45"/>
          <a:stretch>
            <a:fillRect/>
          </a:stretch>
        </p:blipFill>
        <p:spPr>
          <a:xfrm>
            <a:off x="1496873" y="3981298"/>
            <a:ext cx="256946" cy="228600"/>
          </a:xfrm>
          <a:prstGeom prst="rect">
            <a:avLst/>
          </a:prstGeom>
        </p:spPr>
      </p:pic>
      <p:sp>
        <p:nvSpPr>
          <p:cNvPr id="29" name="Text 18"/>
          <p:cNvSpPr txBox="1"/>
          <p:nvPr/>
        </p:nvSpPr>
        <p:spPr>
          <a:xfrm>
            <a:off x="2012594" y="3857854"/>
            <a:ext cx="1605686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3. 对逐字稿进行整理</a:t>
            </a:r>
            <a:endParaRPr lang="en-US" sz="1200" dirty="0"/>
          </a:p>
        </p:txBody>
      </p:sp>
      <p:sp>
        <p:nvSpPr>
          <p:cNvPr id="30" name="Shape 19"/>
          <p:cNvSpPr/>
          <p:nvPr/>
        </p:nvSpPr>
        <p:spPr>
          <a:xfrm>
            <a:off x="3519526" y="3829507"/>
            <a:ext cx="705002" cy="286207"/>
          </a:xfrm>
          <a:prstGeom prst="roundRect">
            <a:avLst>
              <a:gd name="adj" fmla="val 85197"/>
            </a:avLst>
          </a:prstGeom>
          <a:solidFill>
            <a:srgbClr val="FDF4FF"/>
          </a:solidFill>
          <a:ln w="12700">
            <a:solidFill>
              <a:srgbClr val="F5D0FE"/>
            </a:solidFill>
            <a:prstDash val="solid"/>
          </a:ln>
        </p:spPr>
      </p:sp>
      <p:sp>
        <p:nvSpPr>
          <p:cNvPr id="31" name="Text 20"/>
          <p:cNvSpPr txBox="1"/>
          <p:nvPr/>
        </p:nvSpPr>
        <p:spPr>
          <a:xfrm>
            <a:off x="3519526" y="3829507"/>
            <a:ext cx="78181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9333E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共创</a:t>
            </a:r>
            <a:endParaRPr lang="en-US" sz="1200" dirty="0"/>
          </a:p>
        </p:txBody>
      </p:sp>
      <p:sp>
        <p:nvSpPr>
          <p:cNvPr id="32" name="Text 21"/>
          <p:cNvSpPr txBox="1"/>
          <p:nvPr/>
        </p:nvSpPr>
        <p:spPr>
          <a:xfrm>
            <a:off x="2012594" y="4190695"/>
            <a:ext cx="3771900" cy="7434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而非改写。不要让AI总结，不要写成文章。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只让AI删掉语气词，调整文字顺序和纠正错误等，保持原汁原味的口语感。 </a:t>
            </a:r>
            <a:endParaRPr lang="en-US" sz="1200" dirty="0"/>
          </a:p>
        </p:txBody>
      </p:sp>
      <p:sp>
        <p:nvSpPr>
          <p:cNvPr id="33" name="Shape 22"/>
          <p:cNvSpPr/>
          <p:nvPr/>
        </p:nvSpPr>
        <p:spPr>
          <a:xfrm>
            <a:off x="6286500" y="3629254"/>
            <a:ext cx="4677156" cy="1505102"/>
          </a:xfrm>
          <a:prstGeom prst="roundRect">
            <a:avLst>
              <a:gd name="adj" fmla="val 12304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34" name="Image 9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486754" y="3981298"/>
            <a:ext cx="228600" cy="228600"/>
          </a:xfrm>
          <a:prstGeom prst="rect">
            <a:avLst/>
          </a:prstGeom>
        </p:spPr>
      </p:pic>
      <p:sp>
        <p:nvSpPr>
          <p:cNvPr id="35" name="Text 23"/>
          <p:cNvSpPr txBox="1"/>
          <p:nvPr/>
        </p:nvSpPr>
        <p:spPr>
          <a:xfrm>
            <a:off x="6905549" y="3857854"/>
            <a:ext cx="1442009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4. 拆分长课程内容</a:t>
            </a:r>
            <a:endParaRPr lang="en-US" sz="1200" dirty="0"/>
          </a:p>
        </p:txBody>
      </p:sp>
      <p:sp>
        <p:nvSpPr>
          <p:cNvPr id="36" name="Shape 24"/>
          <p:cNvSpPr/>
          <p:nvPr/>
        </p:nvSpPr>
        <p:spPr>
          <a:xfrm>
            <a:off x="8260690" y="3829507"/>
            <a:ext cx="705002" cy="286207"/>
          </a:xfrm>
          <a:prstGeom prst="roundRect">
            <a:avLst>
              <a:gd name="adj" fmla="val 85197"/>
            </a:avLst>
          </a:prstGeom>
          <a:solidFill>
            <a:srgbClr val="FDF4FF"/>
          </a:solidFill>
          <a:ln w="12700">
            <a:solidFill>
              <a:srgbClr val="F5D0FE"/>
            </a:solidFill>
            <a:prstDash val="solid"/>
          </a:ln>
        </p:spPr>
      </p:sp>
      <p:sp>
        <p:nvSpPr>
          <p:cNvPr id="37" name="Text 25"/>
          <p:cNvSpPr txBox="1"/>
          <p:nvPr/>
        </p:nvSpPr>
        <p:spPr>
          <a:xfrm>
            <a:off x="8260690" y="3829507"/>
            <a:ext cx="78181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9333E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共创</a:t>
            </a:r>
            <a:endParaRPr lang="en-US" sz="1200" dirty="0"/>
          </a:p>
        </p:txBody>
      </p:sp>
      <p:sp>
        <p:nvSpPr>
          <p:cNvPr id="38" name="Text 26"/>
          <p:cNvSpPr txBox="1"/>
          <p:nvPr/>
        </p:nvSpPr>
        <p:spPr>
          <a:xfrm>
            <a:off x="6905549" y="4190695"/>
            <a:ext cx="3934663" cy="7434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如果一个课程有 7 个小时，内容太长导致 AI 处理不了、宕机的话，就让 AI 先把课程的原始主持稿拆分成 20 个文档，进行加工处理后再合成一个文档。</a:t>
            </a:r>
            <a:endParaRPr lang="en-US" sz="1200" dirty="0"/>
          </a:p>
        </p:txBody>
      </p:sp>
      <p:pic>
        <p:nvPicPr>
          <p:cNvPr id="39" name="Image 10" descr="preencoded.png"/>
          <p:cNvPicPr>
            <a:picLocks noChangeAspect="1"/>
          </p:cNvPicPr>
          <p:nvPr/>
        </p:nvPicPr>
        <p:blipFill>
          <a:blip r:embed="rId11"/>
          <a:srcRect l="-399" r="-399"/>
          <a:stretch>
            <a:fillRect/>
          </a:stretch>
        </p:blipFill>
        <p:spPr>
          <a:xfrm>
            <a:off x="771754" y="961949"/>
            <a:ext cx="57607" cy="5505602"/>
          </a:xfrm>
          <a:prstGeom prst="rect">
            <a:avLst/>
          </a:prstGeom>
        </p:spPr>
      </p:pic>
      <p:sp>
        <p:nvSpPr>
          <p:cNvPr id="40" name="Shape 27"/>
          <p:cNvSpPr/>
          <p:nvPr/>
        </p:nvSpPr>
        <p:spPr>
          <a:xfrm>
            <a:off x="761695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1" name="Shape 28"/>
          <p:cNvSpPr/>
          <p:nvPr/>
        </p:nvSpPr>
        <p:spPr>
          <a:xfrm>
            <a:off x="895198" y="6572707"/>
            <a:ext cx="57607" cy="57607"/>
          </a:xfrm>
          <a:prstGeom prst="ellipse">
            <a:avLst/>
          </a:prstGeom>
          <a:solidFill>
            <a:srgbClr val="2563EB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2" name="Shape 29"/>
          <p:cNvSpPr/>
          <p:nvPr/>
        </p:nvSpPr>
        <p:spPr>
          <a:xfrm>
            <a:off x="1028700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3" name="Text 30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 l="-9" r="-9"/>
          <a:stretch>
            <a:fillRect/>
          </a:stretch>
        </p:blipFill>
        <p:spPr>
          <a:xfrm>
            <a:off x="8858707" y="1276502"/>
            <a:ext cx="2572207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187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381305"/>
            <a:ext cx="1581912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Prompt Engineering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09905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案例三：打磨教练提示词的工作流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952805"/>
            <a:ext cx="10668305" cy="55248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228954" y="1266444"/>
            <a:ext cx="9925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将优质的方法论转化为可落地的 AI 提示词，实现理论到实践的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人机共创闭环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sp>
        <p:nvSpPr>
          <p:cNvPr id="13" name="Shape 7"/>
          <p:cNvSpPr/>
          <p:nvPr/>
        </p:nvSpPr>
        <p:spPr>
          <a:xfrm>
            <a:off x="1228954" y="2542946"/>
            <a:ext cx="4677156" cy="1257300"/>
          </a:xfrm>
          <a:prstGeom prst="roundRect">
            <a:avLst>
              <a:gd name="adj" fmla="val 13223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 l="-22" r="-22"/>
          <a:stretch>
            <a:fillRect/>
          </a:stretch>
        </p:blipFill>
        <p:spPr>
          <a:xfrm>
            <a:off x="1429207" y="2743200"/>
            <a:ext cx="414223" cy="457200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4538" y="2876702"/>
            <a:ext cx="142646" cy="190195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1995221" y="2771546"/>
            <a:ext cx="9518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1. 获得灵感</a:t>
            </a:r>
            <a:endParaRPr lang="en-US" sz="1200" dirty="0"/>
          </a:p>
        </p:txBody>
      </p:sp>
      <p:sp>
        <p:nvSpPr>
          <p:cNvPr id="17" name="Shape 9"/>
          <p:cNvSpPr/>
          <p:nvPr/>
        </p:nvSpPr>
        <p:spPr>
          <a:xfrm>
            <a:off x="2893162" y="2743200"/>
            <a:ext cx="857707" cy="286207"/>
          </a:xfrm>
          <a:prstGeom prst="roundRect">
            <a:avLst>
              <a:gd name="adj" fmla="val 85197"/>
            </a:avLst>
          </a:prstGeom>
          <a:solidFill>
            <a:srgbClr val="F1F5F9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0"/>
          <p:cNvSpPr txBox="1"/>
          <p:nvPr/>
        </p:nvSpPr>
        <p:spPr>
          <a:xfrm>
            <a:off x="2893162" y="2743200"/>
            <a:ext cx="93360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25400" rIns="1016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475569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人类负责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1995221" y="3105302"/>
            <a:ext cx="3791102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看万维钢老师的书，提到苏格拉底提问法，获得方法论启发。</a:t>
            </a:r>
            <a:endParaRPr lang="en-US" sz="1200" dirty="0"/>
          </a:p>
        </p:txBody>
      </p:sp>
      <p:sp>
        <p:nvSpPr>
          <p:cNvPr id="20" name="Shape 12"/>
          <p:cNvSpPr/>
          <p:nvPr/>
        </p:nvSpPr>
        <p:spPr>
          <a:xfrm>
            <a:off x="1228954" y="4181551"/>
            <a:ext cx="4677156" cy="1257300"/>
          </a:xfrm>
          <a:prstGeom prst="roundRect">
            <a:avLst>
              <a:gd name="adj" fmla="val 13223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 l="-26" r="-26"/>
          <a:stretch>
            <a:fillRect/>
          </a:stretch>
        </p:blipFill>
        <p:spPr>
          <a:xfrm>
            <a:off x="1429207" y="4381805"/>
            <a:ext cx="389534" cy="457200"/>
          </a:xfrm>
          <a:prstGeom prst="rect">
            <a:avLst/>
          </a:prstGeom>
        </p:spPr>
      </p:pic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4188" y="4515307"/>
            <a:ext cx="237744" cy="190195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1970532" y="4410151"/>
            <a:ext cx="9518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3. 测试反馈</a:t>
            </a:r>
            <a:endParaRPr lang="en-US" sz="1200" dirty="0"/>
          </a:p>
        </p:txBody>
      </p:sp>
      <p:sp>
        <p:nvSpPr>
          <p:cNvPr id="24" name="Shape 14"/>
          <p:cNvSpPr/>
          <p:nvPr/>
        </p:nvSpPr>
        <p:spPr>
          <a:xfrm>
            <a:off x="2868473" y="4381805"/>
            <a:ext cx="857707" cy="286207"/>
          </a:xfrm>
          <a:prstGeom prst="roundRect">
            <a:avLst>
              <a:gd name="adj" fmla="val 85197"/>
            </a:avLst>
          </a:prstGeom>
          <a:solidFill>
            <a:srgbClr val="F1F5F9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15"/>
          <p:cNvSpPr txBox="1"/>
          <p:nvPr/>
        </p:nvSpPr>
        <p:spPr>
          <a:xfrm>
            <a:off x="2868473" y="4381805"/>
            <a:ext cx="93360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25400" rIns="1016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475569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人类主导</a:t>
            </a:r>
            <a:endParaRPr lang="en-US" sz="1200" dirty="0"/>
          </a:p>
        </p:txBody>
      </p:sp>
      <p:sp>
        <p:nvSpPr>
          <p:cNvPr id="26" name="Text 16"/>
          <p:cNvSpPr txBox="1"/>
          <p:nvPr/>
        </p:nvSpPr>
        <p:spPr>
          <a:xfrm>
            <a:off x="1970532" y="4743907"/>
            <a:ext cx="3820363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在私董会线下课程中实际使用苏格拉底提示词，并获得很好反馈。</a:t>
            </a:r>
            <a:endParaRPr lang="en-US" sz="1200" dirty="0"/>
          </a:p>
        </p:txBody>
      </p:sp>
      <p:sp>
        <p:nvSpPr>
          <p:cNvPr id="27" name="Shape 17"/>
          <p:cNvSpPr/>
          <p:nvPr/>
        </p:nvSpPr>
        <p:spPr>
          <a:xfrm>
            <a:off x="6286500" y="2542946"/>
            <a:ext cx="4677156" cy="1257300"/>
          </a:xfrm>
          <a:prstGeom prst="roundRect">
            <a:avLst>
              <a:gd name="adj" fmla="val 13223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28" name="Shape 18"/>
          <p:cNvSpPr/>
          <p:nvPr/>
        </p:nvSpPr>
        <p:spPr>
          <a:xfrm>
            <a:off x="6286500" y="4181551"/>
            <a:ext cx="4677156" cy="1257300"/>
          </a:xfrm>
          <a:prstGeom prst="roundRect">
            <a:avLst>
              <a:gd name="adj" fmla="val 13223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578194" y="2876702"/>
            <a:ext cx="237744" cy="190195"/>
          </a:xfrm>
          <a:prstGeom prst="rect">
            <a:avLst/>
          </a:prstGeom>
        </p:spPr>
      </p:pic>
      <p:sp>
        <p:nvSpPr>
          <p:cNvPr id="30" name="Text 19"/>
          <p:cNvSpPr txBox="1"/>
          <p:nvPr/>
        </p:nvSpPr>
        <p:spPr>
          <a:xfrm>
            <a:off x="7060997" y="2771546"/>
            <a:ext cx="1442009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2. 生成教练提示词</a:t>
            </a:r>
            <a:endParaRPr lang="en-US" sz="1200" dirty="0"/>
          </a:p>
        </p:txBody>
      </p:sp>
      <p:sp>
        <p:nvSpPr>
          <p:cNvPr id="31" name="Shape 20"/>
          <p:cNvSpPr/>
          <p:nvPr/>
        </p:nvSpPr>
        <p:spPr>
          <a:xfrm>
            <a:off x="8416138" y="2743200"/>
            <a:ext cx="743407" cy="286207"/>
          </a:xfrm>
          <a:prstGeom prst="roundRect">
            <a:avLst>
              <a:gd name="adj" fmla="val 85197"/>
            </a:avLst>
          </a:prstGeom>
          <a:solidFill>
            <a:srgbClr val="FDF4FF"/>
          </a:solidFill>
          <a:ln w="12700">
            <a:solidFill>
              <a:srgbClr val="F5D0FE"/>
            </a:solidFill>
            <a:prstDash val="solid"/>
          </a:ln>
        </p:spPr>
      </p:sp>
      <p:sp>
        <p:nvSpPr>
          <p:cNvPr id="32" name="Text 21"/>
          <p:cNvSpPr txBox="1"/>
          <p:nvPr/>
        </p:nvSpPr>
        <p:spPr>
          <a:xfrm>
            <a:off x="8416138" y="2743200"/>
            <a:ext cx="81930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25400" rIns="1016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9333E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共创</a:t>
            </a:r>
            <a:endParaRPr lang="en-US" sz="1200" dirty="0"/>
          </a:p>
        </p:txBody>
      </p:sp>
      <p:sp>
        <p:nvSpPr>
          <p:cNvPr id="33" name="Text 22"/>
          <p:cNvSpPr txBox="1"/>
          <p:nvPr/>
        </p:nvSpPr>
        <p:spPr>
          <a:xfrm>
            <a:off x="7060997" y="3105302"/>
            <a:ext cx="3781958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结合方法论，与 AI 探讨并生成第一版结构化的教练提示词。</a:t>
            </a:r>
            <a:endParaRPr lang="en-US" sz="1200" dirty="0"/>
          </a:p>
        </p:txBody>
      </p:sp>
      <p:pic>
        <p:nvPicPr>
          <p:cNvPr id="34" name="Image 9" descr="preencoded.png"/>
          <p:cNvPicPr>
            <a:picLocks noChangeAspect="1"/>
          </p:cNvPicPr>
          <p:nvPr/>
        </p:nvPicPr>
        <p:blipFill>
          <a:blip r:embed="rId10"/>
          <a:srcRect l="-7143" r="-7143"/>
          <a:stretch>
            <a:fillRect/>
          </a:stretch>
        </p:blipFill>
        <p:spPr>
          <a:xfrm>
            <a:off x="6588252" y="4515307"/>
            <a:ext cx="190195" cy="190195"/>
          </a:xfrm>
          <a:prstGeom prst="rect">
            <a:avLst/>
          </a:prstGeom>
        </p:spPr>
      </p:pic>
      <p:sp>
        <p:nvSpPr>
          <p:cNvPr id="35" name="Text 23"/>
          <p:cNvSpPr txBox="1"/>
          <p:nvPr/>
        </p:nvSpPr>
        <p:spPr>
          <a:xfrm>
            <a:off x="7033565" y="4410151"/>
            <a:ext cx="9518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4. 生产更多</a:t>
            </a:r>
            <a:endParaRPr lang="en-US" sz="1200" dirty="0"/>
          </a:p>
        </p:txBody>
      </p:sp>
      <p:sp>
        <p:nvSpPr>
          <p:cNvPr id="36" name="Shape 24"/>
          <p:cNvSpPr/>
          <p:nvPr/>
        </p:nvSpPr>
        <p:spPr>
          <a:xfrm>
            <a:off x="7931506" y="4381805"/>
            <a:ext cx="743407" cy="286207"/>
          </a:xfrm>
          <a:prstGeom prst="roundRect">
            <a:avLst>
              <a:gd name="adj" fmla="val 85197"/>
            </a:avLst>
          </a:prstGeom>
          <a:solidFill>
            <a:srgbClr val="FDF4FF"/>
          </a:solidFill>
          <a:ln w="12700">
            <a:solidFill>
              <a:srgbClr val="F5D0FE"/>
            </a:solidFill>
            <a:prstDash val="solid"/>
          </a:ln>
        </p:spPr>
      </p:sp>
      <p:sp>
        <p:nvSpPr>
          <p:cNvPr id="37" name="Text 25"/>
          <p:cNvSpPr txBox="1"/>
          <p:nvPr/>
        </p:nvSpPr>
        <p:spPr>
          <a:xfrm>
            <a:off x="7931506" y="4381805"/>
            <a:ext cx="81930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25400" rIns="101600" bIns="25400" rtlCol="0" anchor="ctr"/>
          <a:lstStyle/>
          <a:p>
            <a:pPr marL="0" indent="0" algn="l">
              <a:buNone/>
            </a:pPr>
            <a:r>
              <a:rPr lang="en-US" sz="1200" b="1" kern="0" spc="60" dirty="0">
                <a:solidFill>
                  <a:srgbClr val="9333E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共创</a:t>
            </a:r>
            <a:endParaRPr lang="en-US" sz="1200" dirty="0"/>
          </a:p>
        </p:txBody>
      </p:sp>
      <p:sp>
        <p:nvSpPr>
          <p:cNvPr id="38" name="Text 26"/>
          <p:cNvSpPr txBox="1"/>
          <p:nvPr/>
        </p:nvSpPr>
        <p:spPr>
          <a:xfrm>
            <a:off x="7033565" y="4743907"/>
            <a:ext cx="3810305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验证有效后，利用 AI 批量生产和扩展更多同类型的提示词资产。</a:t>
            </a:r>
            <a:endParaRPr lang="en-US" sz="1200" dirty="0"/>
          </a:p>
        </p:txBody>
      </p:sp>
      <p:pic>
        <p:nvPicPr>
          <p:cNvPr id="39" name="Image 10" descr="preencoded.png"/>
          <p:cNvPicPr>
            <a:picLocks noChangeAspect="1"/>
          </p:cNvPicPr>
          <p:nvPr/>
        </p:nvPicPr>
        <p:blipFill>
          <a:blip r:embed="rId11"/>
          <a:srcRect l="-399" r="-399"/>
          <a:stretch>
            <a:fillRect/>
          </a:stretch>
        </p:blipFill>
        <p:spPr>
          <a:xfrm>
            <a:off x="771754" y="961949"/>
            <a:ext cx="57607" cy="5505602"/>
          </a:xfrm>
          <a:prstGeom prst="rect">
            <a:avLst/>
          </a:prstGeom>
        </p:spPr>
      </p:pic>
      <p:sp>
        <p:nvSpPr>
          <p:cNvPr id="40" name="Shape 27"/>
          <p:cNvSpPr/>
          <p:nvPr/>
        </p:nvSpPr>
        <p:spPr>
          <a:xfrm>
            <a:off x="761695" y="6572707"/>
            <a:ext cx="57607" cy="57607"/>
          </a:xfrm>
          <a:prstGeom prst="ellipse">
            <a:avLst/>
          </a:prstGeom>
          <a:solidFill>
            <a:srgbClr val="2563EB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1" name="Shape 28"/>
          <p:cNvSpPr/>
          <p:nvPr/>
        </p:nvSpPr>
        <p:spPr>
          <a:xfrm>
            <a:off x="895198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2" name="Shape 29"/>
          <p:cNvSpPr/>
          <p:nvPr/>
        </p:nvSpPr>
        <p:spPr>
          <a:xfrm>
            <a:off x="1028700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3" name="Text 30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 t="-7" b="-7"/>
          <a:stretch>
            <a:fillRect/>
          </a:stretch>
        </p:blipFill>
        <p:spPr>
          <a:xfrm>
            <a:off x="9096451" y="1591056"/>
            <a:ext cx="2333549" cy="2667305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666598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609905"/>
            <a:ext cx="1181405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Principle 01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914400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原则一：</a:t>
            </a:r>
            <a:r>
              <a:rPr lang="zh-CN" alt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边行动边</a:t>
            </a:r>
            <a:r>
              <a:rPr lang="zh-CN" alt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总结</a:t>
            </a:r>
            <a:endParaRPr lang="zh-CN" altLang="en-US" sz="1200" b="1" kern="0" spc="-30" dirty="0">
              <a:solidFill>
                <a:srgbClr val="1D1D1F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PingFang SC" panose="020B0400000000000000" pitchFamily="34" charset="-12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2" b="-2"/>
          <a:stretch>
            <a:fillRect/>
          </a:stretch>
        </p:blipFill>
        <p:spPr>
          <a:xfrm>
            <a:off x="761695" y="1410005"/>
            <a:ext cx="10668305" cy="483900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380744" y="2333549"/>
            <a:ext cx="75895" cy="685800"/>
          </a:xfrm>
          <a:prstGeom prst="rect">
            <a:avLst/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</p:sp>
      <p:sp>
        <p:nvSpPr>
          <p:cNvPr id="13" name="Text 7"/>
          <p:cNvSpPr txBox="1"/>
          <p:nvPr/>
        </p:nvSpPr>
        <p:spPr>
          <a:xfrm>
            <a:off x="1837944" y="2409444"/>
            <a:ext cx="9163202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不要想清楚再开始，</a:t>
            </a:r>
            <a:endParaRPr lang="en-US" sz="1200" dirty="0"/>
          </a:p>
        </p:txBody>
      </p:sp>
      <p:sp>
        <p:nvSpPr>
          <p:cNvPr id="14" name="Text 8"/>
          <p:cNvSpPr txBox="1"/>
          <p:nvPr/>
        </p:nvSpPr>
        <p:spPr>
          <a:xfrm>
            <a:off x="1837944" y="2752344"/>
            <a:ext cx="9163202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边做边总结。</a:t>
            </a:r>
            <a:endParaRPr lang="en-US" sz="1200" dirty="0"/>
          </a:p>
        </p:txBody>
      </p:sp>
      <p:sp>
        <p:nvSpPr>
          <p:cNvPr id="15" name="Shape 9"/>
          <p:cNvSpPr/>
          <p:nvPr/>
        </p:nvSpPr>
        <p:spPr>
          <a:xfrm>
            <a:off x="1380744" y="3629254"/>
            <a:ext cx="9430207" cy="1695298"/>
          </a:xfrm>
          <a:prstGeom prst="roundRect">
            <a:avLst>
              <a:gd name="adj" fmla="val 14545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72107" y="4019702"/>
            <a:ext cx="914400" cy="914400"/>
          </a:xfrm>
          <a:prstGeom prst="rect">
            <a:avLst/>
          </a:prstGeom>
        </p:spPr>
      </p:pic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rcRect l="-57" r="-57"/>
          <a:stretch>
            <a:fillRect/>
          </a:stretch>
        </p:blipFill>
        <p:spPr>
          <a:xfrm>
            <a:off x="2029054" y="4248302"/>
            <a:ext cx="400507" cy="457200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2991002" y="4181551"/>
            <a:ext cx="2150669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具身认知：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2991002" y="4524451"/>
            <a:ext cx="218998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身体是思考过程的一部分，动作塑造理解，环境影响认知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7"/>
          <a:srcRect t="-202" b="-202"/>
          <a:stretch>
            <a:fillRect/>
          </a:stretch>
        </p:blipFill>
        <p:spPr>
          <a:xfrm>
            <a:off x="771754" y="1419149"/>
            <a:ext cx="75895" cy="4819802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761695" y="6495898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Shape 13"/>
          <p:cNvSpPr/>
          <p:nvPr/>
        </p:nvSpPr>
        <p:spPr>
          <a:xfrm>
            <a:off x="895198" y="6495898"/>
            <a:ext cx="152705" cy="57607"/>
          </a:xfrm>
          <a:prstGeom prst="roundRect">
            <a:avLst>
              <a:gd name="adj" fmla="val 1587307"/>
            </a:avLst>
          </a:prstGeom>
          <a:solidFill>
            <a:srgbClr val="2563EB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Shape 14"/>
          <p:cNvSpPr/>
          <p:nvPr/>
        </p:nvSpPr>
        <p:spPr>
          <a:xfrm>
            <a:off x="1123798" y="6495898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Text 15"/>
          <p:cNvSpPr txBox="1"/>
          <p:nvPr/>
        </p:nvSpPr>
        <p:spPr>
          <a:xfrm>
            <a:off x="11262665" y="6324905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/>
          <a:stretch>
            <a:fillRect/>
          </a:stretch>
        </p:blipFill>
        <p:spPr>
          <a:xfrm>
            <a:off x="9715500" y="1466698"/>
            <a:ext cx="1714500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457200"/>
            <a:ext cx="101315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Principle 01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85800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站</a:t>
            </a:r>
            <a:r>
              <a:rPr lang="zh-CN" alt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在岸上</a:t>
            </a:r>
            <a:r>
              <a:rPr lang="zh-CN" alt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永远无法学会</a:t>
            </a:r>
            <a:r>
              <a:rPr lang="zh-CN" alt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游泳</a:t>
            </a:r>
            <a:endParaRPr lang="zh-CN" altLang="en-US" sz="1200" b="1" kern="0" spc="-30" dirty="0">
              <a:solidFill>
                <a:srgbClr val="1D1D1F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PingFang SC" panose="020B0400000000000000" pitchFamily="34" charset="-12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1104595"/>
            <a:ext cx="10668305" cy="52962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228954" y="1495044"/>
            <a:ext cx="9925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建立有效的工作流无法单凭想象，它是一个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在实践中不断迭代的持续过程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。不要等待完美的方案，先跑通第一个闭环。 </a:t>
            </a:r>
            <a:endParaRPr lang="en-US" sz="1200" dirty="0"/>
          </a:p>
        </p:txBody>
      </p:sp>
      <p:sp>
        <p:nvSpPr>
          <p:cNvPr id="13" name="Shape 7"/>
          <p:cNvSpPr/>
          <p:nvPr/>
        </p:nvSpPr>
        <p:spPr>
          <a:xfrm>
            <a:off x="1228954" y="2048256"/>
            <a:ext cx="9734702" cy="1466698"/>
          </a:xfrm>
          <a:prstGeom prst="roundRect">
            <a:avLst>
              <a:gd name="adj" fmla="val 12955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 l="-28" r="-28"/>
          <a:stretch>
            <a:fillRect/>
          </a:stretch>
        </p:blipFill>
        <p:spPr>
          <a:xfrm>
            <a:off x="1543507" y="2361895"/>
            <a:ext cx="385877" cy="60990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2885" y="2523744"/>
            <a:ext cx="286207" cy="286207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2157070" y="2361895"/>
            <a:ext cx="8686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个人案例：公众号写作工作流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157070" y="2704795"/>
            <a:ext cx="8572500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3</a:t>
            </a:r>
            <a:r>
              <a:rPr lang="zh-CN" alt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个月时间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，我才真正把公众号写作的工作流彻底打磨清楚。这印证了“具身认知”的道理：很多事情</a:t>
            </a:r>
            <a:r>
              <a:rPr lang="en-US" sz="120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不是想清楚了才去做，而是越做才越清楚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。在不断的“行动-反馈-修正”中，AI 才能越来越懂你的意图。 </a:t>
            </a:r>
            <a:endParaRPr lang="en-US" sz="1200" dirty="0"/>
          </a:p>
        </p:txBody>
      </p:sp>
      <p:sp>
        <p:nvSpPr>
          <p:cNvPr id="18" name="Shape 10"/>
          <p:cNvSpPr/>
          <p:nvPr/>
        </p:nvSpPr>
        <p:spPr>
          <a:xfrm>
            <a:off x="1228954" y="4848149"/>
            <a:ext cx="9734702" cy="1162202"/>
          </a:xfrm>
          <a:prstGeom prst="roundRect">
            <a:avLst>
              <a:gd name="adj" fmla="val 20637"/>
            </a:avLst>
          </a:prstGeom>
          <a:noFill/>
          <a:ln w="12700">
            <a:solidFill>
              <a:srgbClr val="DBEAFE"/>
            </a:solidFill>
            <a:prstDash val="solid"/>
          </a:ln>
        </p:spPr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7">
            <a:alphaModFix amt="50000"/>
          </a:blip>
          <a:srcRect l="-743" r="-743"/>
          <a:stretch>
            <a:fillRect/>
          </a:stretch>
        </p:blipFill>
        <p:spPr>
          <a:xfrm>
            <a:off x="1466698" y="5009998"/>
            <a:ext cx="304495" cy="342900"/>
          </a:xfrm>
          <a:prstGeom prst="rect">
            <a:avLst/>
          </a:prstGeom>
        </p:spPr>
      </p:pic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8">
            <a:alphaModFix amt="50000"/>
          </a:blip>
          <a:srcRect l="-743" r="-743"/>
          <a:stretch>
            <a:fillRect/>
          </a:stretch>
        </p:blipFill>
        <p:spPr>
          <a:xfrm>
            <a:off x="10420502" y="5505602"/>
            <a:ext cx="304495" cy="342900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4960620" y="5315407"/>
            <a:ext cx="227411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1E40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你想得越清楚，AI 就做得越好。</a:t>
            </a:r>
            <a:endParaRPr lang="en-US" sz="120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9"/>
          <a:srcRect l="-399" r="-399"/>
          <a:stretch>
            <a:fillRect/>
          </a:stretch>
        </p:blipFill>
        <p:spPr>
          <a:xfrm>
            <a:off x="771754" y="1114654"/>
            <a:ext cx="57607" cy="5277002"/>
          </a:xfrm>
          <a:prstGeom prst="rect">
            <a:avLst/>
          </a:prstGeom>
        </p:spPr>
      </p:pic>
      <p:sp>
        <p:nvSpPr>
          <p:cNvPr id="23" name="Shape 12"/>
          <p:cNvSpPr/>
          <p:nvPr/>
        </p:nvSpPr>
        <p:spPr>
          <a:xfrm>
            <a:off x="761695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Shape 13"/>
          <p:cNvSpPr/>
          <p:nvPr/>
        </p:nvSpPr>
        <p:spPr>
          <a:xfrm>
            <a:off x="895198" y="6572707"/>
            <a:ext cx="57607" cy="57607"/>
          </a:xfrm>
          <a:prstGeom prst="ellipse">
            <a:avLst/>
          </a:prstGeom>
          <a:solidFill>
            <a:srgbClr val="2563EB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Shape 14"/>
          <p:cNvSpPr/>
          <p:nvPr/>
        </p:nvSpPr>
        <p:spPr>
          <a:xfrm>
            <a:off x="1028700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Text 15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/>
          <a:stretch>
            <a:fillRect/>
          </a:stretch>
        </p:blipFill>
        <p:spPr>
          <a:xfrm>
            <a:off x="9144000" y="1276502"/>
            <a:ext cx="2286000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187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381305"/>
            <a:ext cx="876910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Case Study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09905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个人案例：公众号写作工作流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952805"/>
            <a:ext cx="10668305" cy="552480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228954" y="1419149"/>
            <a:ext cx="38405" cy="495605"/>
          </a:xfrm>
          <a:prstGeom prst="rect">
            <a:avLst/>
          </a:prstGeom>
          <a:solidFill>
            <a:srgbClr val="BFDBFE"/>
          </a:solidFill>
          <a:ln w="12700">
            <a:solidFill>
              <a:srgbClr val="BFDBFE">
                <a:alpha val="0"/>
              </a:srgbClr>
            </a:solidFill>
            <a:prstDash val="solid"/>
          </a:ln>
        </p:spPr>
      </p:sp>
      <p:sp>
        <p:nvSpPr>
          <p:cNvPr id="13" name="Text 7"/>
          <p:cNvSpPr txBox="1"/>
          <p:nvPr/>
        </p:nvSpPr>
        <p:spPr>
          <a:xfrm>
            <a:off x="1495958" y="1419149"/>
            <a:ext cx="9544507" cy="4956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直到最近，我才真正把公众号写作的工作流彻底打磨清楚。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这证明了：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很多事情是越做才越清楚的。</a:t>
            </a:r>
            <a:endParaRPr lang="en-US" sz="1200" dirty="0"/>
          </a:p>
        </p:txBody>
      </p:sp>
      <p:sp>
        <p:nvSpPr>
          <p:cNvPr id="14" name="Shape 8"/>
          <p:cNvSpPr/>
          <p:nvPr/>
        </p:nvSpPr>
        <p:spPr>
          <a:xfrm>
            <a:off x="1380744" y="3504895"/>
            <a:ext cx="914400" cy="914400"/>
          </a:xfrm>
          <a:prstGeom prst="roundRect">
            <a:avLst>
              <a:gd name="adj" fmla="val 33333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6951" y="3791102"/>
            <a:ext cx="342900" cy="3429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1686154" y="4647895"/>
            <a:ext cx="3913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写作</a:t>
            </a:r>
            <a:endParaRPr lang="en-US" sz="1200" dirty="0"/>
          </a:p>
        </p:txBody>
      </p:sp>
      <p:sp>
        <p:nvSpPr>
          <p:cNvPr id="17" name="Shape 10"/>
          <p:cNvSpPr/>
          <p:nvPr/>
        </p:nvSpPr>
        <p:spPr>
          <a:xfrm>
            <a:off x="3510382" y="3504895"/>
            <a:ext cx="914400" cy="914400"/>
          </a:xfrm>
          <a:prstGeom prst="roundRect">
            <a:avLst>
              <a:gd name="adj" fmla="val 33333"/>
            </a:avLst>
          </a:prstGeom>
          <a:solidFill>
            <a:srgbClr val="EEF2FF"/>
          </a:solidFill>
          <a:ln w="12700">
            <a:solidFill>
              <a:srgbClr val="E0E7FF"/>
            </a:solidFill>
            <a:prstDash val="solid"/>
          </a:ln>
        </p:spPr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6"/>
          <a:srcRect l="-607" r="-607"/>
          <a:stretch>
            <a:fillRect/>
          </a:stretch>
        </p:blipFill>
        <p:spPr>
          <a:xfrm>
            <a:off x="3771900" y="3791102"/>
            <a:ext cx="390449" cy="342900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3814877" y="4647895"/>
            <a:ext cx="3913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编辑</a:t>
            </a:r>
            <a:endParaRPr lang="en-US" sz="1200" dirty="0"/>
          </a:p>
        </p:txBody>
      </p:sp>
      <p:sp>
        <p:nvSpPr>
          <p:cNvPr id="20" name="Shape 12"/>
          <p:cNvSpPr/>
          <p:nvPr/>
        </p:nvSpPr>
        <p:spPr>
          <a:xfrm>
            <a:off x="5639105" y="3504895"/>
            <a:ext cx="914400" cy="914400"/>
          </a:xfrm>
          <a:prstGeom prst="roundRect">
            <a:avLst>
              <a:gd name="adj" fmla="val 33333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24398" y="3791102"/>
            <a:ext cx="342900" cy="342900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5943600" y="4647895"/>
            <a:ext cx="3913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配图</a:t>
            </a:r>
            <a:endParaRPr lang="en-US" sz="1200" dirty="0"/>
          </a:p>
        </p:txBody>
      </p:sp>
      <p:sp>
        <p:nvSpPr>
          <p:cNvPr id="23" name="Shape 14"/>
          <p:cNvSpPr/>
          <p:nvPr/>
        </p:nvSpPr>
        <p:spPr>
          <a:xfrm>
            <a:off x="7767828" y="3504895"/>
            <a:ext cx="914400" cy="914400"/>
          </a:xfrm>
          <a:prstGeom prst="roundRect">
            <a:avLst>
              <a:gd name="adj" fmla="val 33333"/>
            </a:avLst>
          </a:prstGeom>
          <a:solidFill>
            <a:srgbClr val="F5F3FF"/>
          </a:solidFill>
          <a:ln w="12700">
            <a:solidFill>
              <a:srgbClr val="EDE9FE"/>
            </a:solidFill>
            <a:prstDash val="solid"/>
          </a:ln>
        </p:spPr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53121" y="3791102"/>
            <a:ext cx="342900" cy="342900"/>
          </a:xfrm>
          <a:prstGeom prst="rect">
            <a:avLst/>
          </a:prstGeom>
        </p:spPr>
      </p:pic>
      <p:sp>
        <p:nvSpPr>
          <p:cNvPr id="25" name="Text 15"/>
          <p:cNvSpPr txBox="1"/>
          <p:nvPr/>
        </p:nvSpPr>
        <p:spPr>
          <a:xfrm>
            <a:off x="8072323" y="4647895"/>
            <a:ext cx="3913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排版</a:t>
            </a:r>
            <a:endParaRPr lang="en-US" sz="1200" dirty="0"/>
          </a:p>
        </p:txBody>
      </p:sp>
      <p:sp>
        <p:nvSpPr>
          <p:cNvPr id="26" name="Shape 16"/>
          <p:cNvSpPr/>
          <p:nvPr/>
        </p:nvSpPr>
        <p:spPr>
          <a:xfrm>
            <a:off x="9896551" y="3504895"/>
            <a:ext cx="914400" cy="914400"/>
          </a:xfrm>
          <a:prstGeom prst="roundRect">
            <a:avLst>
              <a:gd name="adj" fmla="val 33333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181844" y="3791102"/>
            <a:ext cx="342900" cy="342900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10201046" y="4647895"/>
            <a:ext cx="3913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发布</a:t>
            </a:r>
            <a:endParaRPr lang="en-US" sz="120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0"/>
          <a:srcRect l="-607" r="-607"/>
          <a:stretch>
            <a:fillRect/>
          </a:stretch>
        </p:blipFill>
        <p:spPr>
          <a:xfrm>
            <a:off x="2812694" y="4042562"/>
            <a:ext cx="181051" cy="286207"/>
          </a:xfrm>
          <a:prstGeom prst="rect">
            <a:avLst/>
          </a:prstGeom>
        </p:spPr>
      </p:pic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0"/>
          <a:srcRect l="-607" r="-607"/>
          <a:stretch>
            <a:fillRect/>
          </a:stretch>
        </p:blipFill>
        <p:spPr>
          <a:xfrm>
            <a:off x="4941418" y="4042562"/>
            <a:ext cx="181051" cy="286207"/>
          </a:xfrm>
          <a:prstGeom prst="rect">
            <a:avLst/>
          </a:prstGeom>
        </p:spPr>
      </p:pic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0"/>
          <a:srcRect l="-607" r="-607"/>
          <a:stretch>
            <a:fillRect/>
          </a:stretch>
        </p:blipFill>
        <p:spPr>
          <a:xfrm>
            <a:off x="7070141" y="4042562"/>
            <a:ext cx="181051" cy="286207"/>
          </a:xfrm>
          <a:prstGeom prst="rect">
            <a:avLst/>
          </a:prstGeom>
        </p:spPr>
      </p:pic>
      <p:pic>
        <p:nvPicPr>
          <p:cNvPr id="32" name="Image 12" descr="preencoded.png"/>
          <p:cNvPicPr>
            <a:picLocks noChangeAspect="1"/>
          </p:cNvPicPr>
          <p:nvPr/>
        </p:nvPicPr>
        <p:blipFill>
          <a:blip r:embed="rId10"/>
          <a:srcRect l="-607" r="-607"/>
          <a:stretch>
            <a:fillRect/>
          </a:stretch>
        </p:blipFill>
        <p:spPr>
          <a:xfrm>
            <a:off x="9198864" y="4042562"/>
            <a:ext cx="181051" cy="286207"/>
          </a:xfrm>
          <a:prstGeom prst="rect">
            <a:avLst/>
          </a:prstGeom>
        </p:spPr>
      </p:pic>
      <p:pic>
        <p:nvPicPr>
          <p:cNvPr id="33" name="Image 13" descr="preencoded.png"/>
          <p:cNvPicPr>
            <a:picLocks noChangeAspect="1"/>
          </p:cNvPicPr>
          <p:nvPr/>
        </p:nvPicPr>
        <p:blipFill>
          <a:blip r:embed="rId11"/>
          <a:srcRect l="-399" r="-399"/>
          <a:stretch>
            <a:fillRect/>
          </a:stretch>
        </p:blipFill>
        <p:spPr>
          <a:xfrm>
            <a:off x="771754" y="961949"/>
            <a:ext cx="57607" cy="5505602"/>
          </a:xfrm>
          <a:prstGeom prst="rect">
            <a:avLst/>
          </a:prstGeom>
        </p:spPr>
      </p:pic>
      <p:sp>
        <p:nvSpPr>
          <p:cNvPr id="34" name="Shape 18"/>
          <p:cNvSpPr/>
          <p:nvPr/>
        </p:nvSpPr>
        <p:spPr>
          <a:xfrm>
            <a:off x="761695" y="6572707"/>
            <a:ext cx="57607" cy="57607"/>
          </a:xfrm>
          <a:prstGeom prst="ellipse">
            <a:avLst/>
          </a:prstGeom>
          <a:solidFill>
            <a:srgbClr val="2563EB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5" name="Shape 19"/>
          <p:cNvSpPr/>
          <p:nvPr/>
        </p:nvSpPr>
        <p:spPr>
          <a:xfrm>
            <a:off x="895198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Shape 20"/>
          <p:cNvSpPr/>
          <p:nvPr/>
        </p:nvSpPr>
        <p:spPr>
          <a:xfrm>
            <a:off x="1028700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7" name="Text 21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/>
          <a:stretch>
            <a:fillRect/>
          </a:stretch>
        </p:blipFill>
        <p:spPr>
          <a:xfrm>
            <a:off x="9144000" y="1276502"/>
            <a:ext cx="2286000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187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381305"/>
            <a:ext cx="1714500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Workflow Breakdown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09905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公众号写作工作流：详细拆解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952805"/>
            <a:ext cx="10668305" cy="552480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228954" y="1266444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24051" y="1362456"/>
            <a:ext cx="190195" cy="190195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1762049" y="1343254"/>
            <a:ext cx="9518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1. 写作环节</a:t>
            </a:r>
            <a:endParaRPr lang="en-US" sz="1200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6"/>
          <a:srcRect l="-1282" r="-1282"/>
          <a:stretch>
            <a:fillRect/>
          </a:stretch>
        </p:blipFill>
        <p:spPr>
          <a:xfrm>
            <a:off x="6405372" y="1362456"/>
            <a:ext cx="219456" cy="190195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6858000" y="1343254"/>
            <a:ext cx="9518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2. 编辑环节</a:t>
            </a:r>
            <a:endParaRPr lang="en-US" sz="1200" dirty="0"/>
          </a:p>
        </p:txBody>
      </p:sp>
      <p:sp>
        <p:nvSpPr>
          <p:cNvPr id="17" name="Shape 9"/>
          <p:cNvSpPr/>
          <p:nvPr/>
        </p:nvSpPr>
        <p:spPr>
          <a:xfrm>
            <a:off x="6324905" y="1876349"/>
            <a:ext cx="4638751" cy="629107"/>
          </a:xfrm>
          <a:prstGeom prst="roundRect">
            <a:avLst>
              <a:gd name="adj" fmla="val 52854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7"/>
          <a:srcRect t="-842" b="-842"/>
          <a:stretch>
            <a:fillRect/>
          </a:stretch>
        </p:blipFill>
        <p:spPr>
          <a:xfrm>
            <a:off x="6524244" y="2104949"/>
            <a:ext cx="190195" cy="171907"/>
          </a:xfrm>
          <a:prstGeom prst="rect">
            <a:avLst/>
          </a:prstGeom>
        </p:spPr>
      </p:pic>
      <p:sp>
        <p:nvSpPr>
          <p:cNvPr id="19" name="Text 10"/>
          <p:cNvSpPr txBox="1"/>
          <p:nvPr/>
        </p:nvSpPr>
        <p:spPr>
          <a:xfrm>
            <a:off x="6829654" y="2076602"/>
            <a:ext cx="98663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删除 AI 痕迹</a:t>
            </a:r>
            <a:endParaRPr lang="en-US" sz="1200" dirty="0"/>
          </a:p>
        </p:txBody>
      </p:sp>
      <p:sp>
        <p:nvSpPr>
          <p:cNvPr id="20" name="Shape 11"/>
          <p:cNvSpPr/>
          <p:nvPr/>
        </p:nvSpPr>
        <p:spPr>
          <a:xfrm>
            <a:off x="6324905" y="2695651"/>
            <a:ext cx="4638751" cy="3467405"/>
          </a:xfrm>
          <a:prstGeom prst="roundRect">
            <a:avLst>
              <a:gd name="adj" fmla="val 1739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8"/>
          <a:srcRect l="-760" r="-760"/>
          <a:stretch>
            <a:fillRect/>
          </a:stretch>
        </p:blipFill>
        <p:spPr>
          <a:xfrm>
            <a:off x="6562649" y="2962656"/>
            <a:ext cx="152705" cy="171907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6829654" y="2933395"/>
            <a:ext cx="1986077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进行对抗式编辑，提出建议</a:t>
            </a:r>
            <a:endParaRPr lang="en-US" sz="1200" dirty="0"/>
          </a:p>
        </p:txBody>
      </p:sp>
      <p:sp>
        <p:nvSpPr>
          <p:cNvPr id="23" name="Shape 13"/>
          <p:cNvSpPr/>
          <p:nvPr/>
        </p:nvSpPr>
        <p:spPr>
          <a:xfrm>
            <a:off x="6562649" y="3314700"/>
            <a:ext cx="4162349" cy="2609698"/>
          </a:xfrm>
          <a:prstGeom prst="roundRect">
            <a:avLst>
              <a:gd name="adj" fmla="val 2046"/>
            </a:avLst>
          </a:prstGeom>
          <a:solidFill>
            <a:srgbClr val="FFFFFF">
              <a:alpha val="60000"/>
            </a:srgbClr>
          </a:solidFill>
          <a:ln w="12700">
            <a:solidFill>
              <a:srgbClr val="E5E7EB"/>
            </a:solidFill>
            <a:prstDash val="solid"/>
          </a:ln>
        </p:spPr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9"/>
          <a:srcRect l="-2571" r="-2571"/>
          <a:stretch>
            <a:fillRect/>
          </a:stretch>
        </p:blipFill>
        <p:spPr>
          <a:xfrm>
            <a:off x="6825082" y="3590849"/>
            <a:ext cx="105156" cy="114300"/>
          </a:xfrm>
          <a:prstGeom prst="rect">
            <a:avLst/>
          </a:prstGeom>
        </p:spPr>
      </p:pic>
      <p:sp>
        <p:nvSpPr>
          <p:cNvPr id="25" name="Text 14"/>
          <p:cNvSpPr txBox="1"/>
          <p:nvPr/>
        </p:nvSpPr>
        <p:spPr>
          <a:xfrm>
            <a:off x="7105802" y="3514954"/>
            <a:ext cx="27916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吸引力</a:t>
            </a:r>
            <a:endParaRPr lang="en-US" sz="1200" dirty="0"/>
          </a:p>
        </p:txBody>
      </p:sp>
      <p:sp>
        <p:nvSpPr>
          <p:cNvPr id="26" name="Text 15"/>
          <p:cNvSpPr txBox="1"/>
          <p:nvPr/>
        </p:nvSpPr>
        <p:spPr>
          <a:xfrm>
            <a:off x="7105802" y="3781044"/>
            <a:ext cx="2791663" cy="2103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内容是否吸引人，能否抓住读者眼球？</a:t>
            </a:r>
            <a:endParaRPr lang="en-US" sz="1200" dirty="0"/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0"/>
          <a:srcRect l="-2571" r="-2571"/>
          <a:stretch>
            <a:fillRect/>
          </a:stretch>
        </p:blipFill>
        <p:spPr>
          <a:xfrm>
            <a:off x="6817766" y="4219956"/>
            <a:ext cx="105156" cy="114300"/>
          </a:xfrm>
          <a:prstGeom prst="rect">
            <a:avLst/>
          </a:prstGeom>
        </p:spPr>
      </p:pic>
      <p:sp>
        <p:nvSpPr>
          <p:cNvPr id="28" name="Text 16"/>
          <p:cNvSpPr txBox="1"/>
          <p:nvPr/>
        </p:nvSpPr>
        <p:spPr>
          <a:xfrm>
            <a:off x="7092086" y="4143146"/>
            <a:ext cx="36292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传播力要素</a:t>
            </a:r>
            <a:endParaRPr lang="en-US" sz="1200" dirty="0"/>
          </a:p>
        </p:txBody>
      </p:sp>
      <p:sp>
        <p:nvSpPr>
          <p:cNvPr id="29" name="Text 17"/>
          <p:cNvSpPr txBox="1"/>
          <p:nvPr/>
        </p:nvSpPr>
        <p:spPr>
          <a:xfrm>
            <a:off x="7092086" y="4410151"/>
            <a:ext cx="3514954" cy="4197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文章是否包含故事、情绪、金句、细节、场景等要素？</a:t>
            </a:r>
            <a:endParaRPr lang="en-US" sz="1200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819595" y="5057546"/>
            <a:ext cx="114300" cy="114300"/>
          </a:xfrm>
          <a:prstGeom prst="rect">
            <a:avLst/>
          </a:prstGeom>
        </p:spPr>
      </p:pic>
      <p:sp>
        <p:nvSpPr>
          <p:cNvPr id="31" name="Text 18"/>
          <p:cNvSpPr txBox="1"/>
          <p:nvPr/>
        </p:nvSpPr>
        <p:spPr>
          <a:xfrm>
            <a:off x="7105802" y="4981651"/>
            <a:ext cx="30961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真实性</a:t>
            </a:r>
            <a:endParaRPr lang="en-US" sz="1200" dirty="0"/>
          </a:p>
        </p:txBody>
      </p:sp>
      <p:sp>
        <p:nvSpPr>
          <p:cNvPr id="32" name="Text 19"/>
          <p:cNvSpPr txBox="1"/>
          <p:nvPr/>
        </p:nvSpPr>
        <p:spPr>
          <a:xfrm>
            <a:off x="7105802" y="5248656"/>
            <a:ext cx="3096158" cy="2103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文章是否符合事实，避免刻意编造或捏造？</a:t>
            </a:r>
            <a:endParaRPr lang="en-US" sz="1200" dirty="0"/>
          </a:p>
        </p:txBody>
      </p:sp>
      <p:sp>
        <p:nvSpPr>
          <p:cNvPr id="33" name="Shape 20"/>
          <p:cNvSpPr/>
          <p:nvPr/>
        </p:nvSpPr>
        <p:spPr>
          <a:xfrm>
            <a:off x="1304849" y="1952244"/>
            <a:ext cx="4562856" cy="705002"/>
          </a:xfrm>
          <a:prstGeom prst="roundRect">
            <a:avLst>
              <a:gd name="adj" fmla="val 42065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4" name="Image 11" descr="preencoded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80744" y="2076602"/>
            <a:ext cx="457200" cy="457200"/>
          </a:xfrm>
          <a:prstGeom prst="rect">
            <a:avLst/>
          </a:prstGeom>
        </p:spPr>
      </p:pic>
      <p:sp>
        <p:nvSpPr>
          <p:cNvPr id="35" name="Text 21"/>
          <p:cNvSpPr/>
          <p:nvPr/>
        </p:nvSpPr>
        <p:spPr>
          <a:xfrm>
            <a:off x="1352398" y="2076602"/>
            <a:ext cx="514807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</a:t>
            </a:r>
            <a:endParaRPr lang="en-US" sz="1300" dirty="0"/>
          </a:p>
        </p:txBody>
      </p:sp>
      <p:sp>
        <p:nvSpPr>
          <p:cNvPr id="36" name="Shape 22"/>
          <p:cNvSpPr/>
          <p:nvPr/>
        </p:nvSpPr>
        <p:spPr>
          <a:xfrm>
            <a:off x="2029054" y="2029054"/>
            <a:ext cx="3762756" cy="552298"/>
          </a:xfrm>
          <a:prstGeom prst="roundRect">
            <a:avLst>
              <a:gd name="adj" fmla="val 68509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37" name="Text 23"/>
          <p:cNvSpPr txBox="1"/>
          <p:nvPr/>
        </p:nvSpPr>
        <p:spPr>
          <a:xfrm>
            <a:off x="2190902" y="2190902"/>
            <a:ext cx="36292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积累素材</a:t>
            </a:r>
            <a:endParaRPr lang="en-US" sz="1200" dirty="0"/>
          </a:p>
        </p:txBody>
      </p:sp>
      <p:sp>
        <p:nvSpPr>
          <p:cNvPr id="38" name="Shape 24"/>
          <p:cNvSpPr/>
          <p:nvPr/>
        </p:nvSpPr>
        <p:spPr>
          <a:xfrm>
            <a:off x="1304849" y="2885846"/>
            <a:ext cx="4562856" cy="705002"/>
          </a:xfrm>
          <a:prstGeom prst="roundRect">
            <a:avLst>
              <a:gd name="adj" fmla="val 42065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9" name="Image 12" descr="preencoded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80744" y="3010205"/>
            <a:ext cx="457200" cy="457200"/>
          </a:xfrm>
          <a:prstGeom prst="rect">
            <a:avLst/>
          </a:prstGeom>
        </p:spPr>
      </p:pic>
      <p:sp>
        <p:nvSpPr>
          <p:cNvPr id="40" name="Text 25"/>
          <p:cNvSpPr/>
          <p:nvPr/>
        </p:nvSpPr>
        <p:spPr>
          <a:xfrm>
            <a:off x="1352398" y="3010205"/>
            <a:ext cx="514807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</a:t>
            </a:r>
            <a:endParaRPr lang="en-US" sz="1300" dirty="0"/>
          </a:p>
        </p:txBody>
      </p:sp>
      <p:sp>
        <p:nvSpPr>
          <p:cNvPr id="41" name="Shape 26"/>
          <p:cNvSpPr/>
          <p:nvPr/>
        </p:nvSpPr>
        <p:spPr>
          <a:xfrm>
            <a:off x="2029054" y="2962656"/>
            <a:ext cx="3762756" cy="552298"/>
          </a:xfrm>
          <a:prstGeom prst="roundRect">
            <a:avLst>
              <a:gd name="adj" fmla="val 68509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42" name="Text 27"/>
          <p:cNvSpPr txBox="1"/>
          <p:nvPr/>
        </p:nvSpPr>
        <p:spPr>
          <a:xfrm>
            <a:off x="2190902" y="3124505"/>
            <a:ext cx="36292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产生灵感</a:t>
            </a:r>
            <a:endParaRPr lang="en-US" sz="1200" dirty="0"/>
          </a:p>
        </p:txBody>
      </p:sp>
      <p:sp>
        <p:nvSpPr>
          <p:cNvPr id="43" name="Shape 28"/>
          <p:cNvSpPr/>
          <p:nvPr/>
        </p:nvSpPr>
        <p:spPr>
          <a:xfrm>
            <a:off x="1304849" y="3819449"/>
            <a:ext cx="4562856" cy="705002"/>
          </a:xfrm>
          <a:prstGeom prst="roundRect">
            <a:avLst>
              <a:gd name="adj" fmla="val 42065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4" name="Image 13" descr="preencoded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80744" y="3943807"/>
            <a:ext cx="457200" cy="457200"/>
          </a:xfrm>
          <a:prstGeom prst="rect">
            <a:avLst/>
          </a:prstGeom>
        </p:spPr>
      </p:pic>
      <p:sp>
        <p:nvSpPr>
          <p:cNvPr id="45" name="Text 29"/>
          <p:cNvSpPr/>
          <p:nvPr/>
        </p:nvSpPr>
        <p:spPr>
          <a:xfrm>
            <a:off x="1352398" y="3943807"/>
            <a:ext cx="514807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</a:t>
            </a:r>
            <a:endParaRPr lang="en-US" sz="1300" dirty="0"/>
          </a:p>
        </p:txBody>
      </p:sp>
      <p:sp>
        <p:nvSpPr>
          <p:cNvPr id="46" name="Shape 30"/>
          <p:cNvSpPr/>
          <p:nvPr/>
        </p:nvSpPr>
        <p:spPr>
          <a:xfrm>
            <a:off x="2029054" y="3895344"/>
            <a:ext cx="3762756" cy="552298"/>
          </a:xfrm>
          <a:prstGeom prst="roundRect">
            <a:avLst>
              <a:gd name="adj" fmla="val 68509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47" name="Text 31"/>
          <p:cNvSpPr txBox="1"/>
          <p:nvPr/>
        </p:nvSpPr>
        <p:spPr>
          <a:xfrm>
            <a:off x="2190902" y="4058107"/>
            <a:ext cx="36292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确定选题</a:t>
            </a:r>
            <a:endParaRPr lang="en-US" sz="1200" dirty="0"/>
          </a:p>
        </p:txBody>
      </p:sp>
      <p:sp>
        <p:nvSpPr>
          <p:cNvPr id="48" name="Shape 32"/>
          <p:cNvSpPr/>
          <p:nvPr/>
        </p:nvSpPr>
        <p:spPr>
          <a:xfrm>
            <a:off x="1304849" y="4753051"/>
            <a:ext cx="4562856" cy="705002"/>
          </a:xfrm>
          <a:prstGeom prst="roundRect">
            <a:avLst>
              <a:gd name="adj" fmla="val 42065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9" name="Image 14" descr="preencoded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80744" y="4876495"/>
            <a:ext cx="457200" cy="457200"/>
          </a:xfrm>
          <a:prstGeom prst="rect">
            <a:avLst/>
          </a:prstGeom>
        </p:spPr>
      </p:pic>
      <p:sp>
        <p:nvSpPr>
          <p:cNvPr id="50" name="Text 33"/>
          <p:cNvSpPr/>
          <p:nvPr/>
        </p:nvSpPr>
        <p:spPr>
          <a:xfrm>
            <a:off x="1352398" y="4876495"/>
            <a:ext cx="514807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4</a:t>
            </a:r>
            <a:endParaRPr lang="en-US" sz="1300" dirty="0"/>
          </a:p>
        </p:txBody>
      </p:sp>
      <p:sp>
        <p:nvSpPr>
          <p:cNvPr id="51" name="Shape 34"/>
          <p:cNvSpPr/>
          <p:nvPr/>
        </p:nvSpPr>
        <p:spPr>
          <a:xfrm>
            <a:off x="2029054" y="4828946"/>
            <a:ext cx="3762756" cy="552298"/>
          </a:xfrm>
          <a:prstGeom prst="roundRect">
            <a:avLst>
              <a:gd name="adj" fmla="val 68509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52" name="Text 35"/>
          <p:cNvSpPr txBox="1"/>
          <p:nvPr/>
        </p:nvSpPr>
        <p:spPr>
          <a:xfrm>
            <a:off x="2190902" y="4990795"/>
            <a:ext cx="36292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撰写文章</a:t>
            </a:r>
            <a:endParaRPr lang="en-US" sz="1200" dirty="0"/>
          </a:p>
        </p:txBody>
      </p:sp>
      <p:pic>
        <p:nvPicPr>
          <p:cNvPr id="53" name="Image 15" descr="preencoded.png"/>
          <p:cNvPicPr>
            <a:picLocks noChangeAspect="1"/>
          </p:cNvPicPr>
          <p:nvPr/>
        </p:nvPicPr>
        <p:blipFill>
          <a:blip r:embed="rId13"/>
          <a:srcRect l="-399" r="-399"/>
          <a:stretch>
            <a:fillRect/>
          </a:stretch>
        </p:blipFill>
        <p:spPr>
          <a:xfrm>
            <a:off x="771754" y="961949"/>
            <a:ext cx="57607" cy="5505602"/>
          </a:xfrm>
          <a:prstGeom prst="rect">
            <a:avLst/>
          </a:prstGeom>
        </p:spPr>
      </p:pic>
      <p:sp>
        <p:nvSpPr>
          <p:cNvPr id="54" name="Shape 36"/>
          <p:cNvSpPr/>
          <p:nvPr/>
        </p:nvSpPr>
        <p:spPr>
          <a:xfrm>
            <a:off x="761695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5" name="Shape 37"/>
          <p:cNvSpPr/>
          <p:nvPr/>
        </p:nvSpPr>
        <p:spPr>
          <a:xfrm>
            <a:off x="895198" y="6572707"/>
            <a:ext cx="57607" cy="57607"/>
          </a:xfrm>
          <a:prstGeom prst="ellipse">
            <a:avLst/>
          </a:prstGeom>
          <a:solidFill>
            <a:srgbClr val="2563EB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6" name="Shape 38"/>
          <p:cNvSpPr/>
          <p:nvPr/>
        </p:nvSpPr>
        <p:spPr>
          <a:xfrm>
            <a:off x="1028700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7" name="Text 39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/>
          <a:stretch>
            <a:fillRect/>
          </a:stretch>
        </p:blipFill>
        <p:spPr>
          <a:xfrm>
            <a:off x="9144000" y="1276502"/>
            <a:ext cx="2286000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457200"/>
            <a:ext cx="101315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PRINCIPLE 02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85800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原则二：提供充分的背景信息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1104595"/>
            <a:ext cx="10668305" cy="529620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228954" y="1858061"/>
            <a:ext cx="9734702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13" name="Text 7"/>
          <p:cNvSpPr txBox="1"/>
          <p:nvPr/>
        </p:nvSpPr>
        <p:spPr>
          <a:xfrm>
            <a:off x="1228954" y="1419149"/>
            <a:ext cx="9925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在分配任务给 AI 前，先提供充分的背景信息。背景信息主要包括以下三个要点：</a:t>
            </a:r>
            <a:endParaRPr lang="en-US" sz="12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 t="-20" b="-20"/>
          <a:stretch>
            <a:fillRect/>
          </a:stretch>
        </p:blipFill>
        <p:spPr>
          <a:xfrm>
            <a:off x="1228954" y="2271370"/>
            <a:ext cx="9734702" cy="1086307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1466698" y="2510028"/>
            <a:ext cx="609905" cy="609905"/>
          </a:xfrm>
          <a:prstGeom prst="roundRect">
            <a:avLst>
              <a:gd name="adj" fmla="val 56222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57807" y="2700223"/>
            <a:ext cx="228600" cy="228600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2305202" y="2566721"/>
            <a:ext cx="17629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1. 目标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2305202" y="2833726"/>
            <a:ext cx="182148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明确你想达到什么结果。</a:t>
            </a:r>
            <a:endParaRPr lang="en-US" sz="12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5"/>
          <a:srcRect t="-20" b="-20"/>
          <a:stretch>
            <a:fillRect/>
          </a:stretch>
        </p:blipFill>
        <p:spPr>
          <a:xfrm>
            <a:off x="1228954" y="3586277"/>
            <a:ext cx="9734702" cy="1086307"/>
          </a:xfrm>
          <a:prstGeom prst="rect">
            <a:avLst/>
          </a:prstGeom>
        </p:spPr>
      </p:pic>
      <p:sp>
        <p:nvSpPr>
          <p:cNvPr id="20" name="Shape 11"/>
          <p:cNvSpPr/>
          <p:nvPr/>
        </p:nvSpPr>
        <p:spPr>
          <a:xfrm>
            <a:off x="1466698" y="3824021"/>
            <a:ext cx="609905" cy="609905"/>
          </a:xfrm>
          <a:prstGeom prst="roundRect">
            <a:avLst>
              <a:gd name="adj" fmla="val 56222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7"/>
          <a:srcRect l="-57" r="-57"/>
          <a:stretch>
            <a:fillRect/>
          </a:stretch>
        </p:blipFill>
        <p:spPr>
          <a:xfrm>
            <a:off x="1671523" y="4015130"/>
            <a:ext cx="200254" cy="228600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2305202" y="3881628"/>
            <a:ext cx="270479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2. 角色</a:t>
            </a:r>
            <a:endParaRPr lang="en-US" sz="1200" dirty="0"/>
          </a:p>
        </p:txBody>
      </p:sp>
      <p:sp>
        <p:nvSpPr>
          <p:cNvPr id="23" name="Text 13"/>
          <p:cNvSpPr txBox="1"/>
          <p:nvPr/>
        </p:nvSpPr>
        <p:spPr>
          <a:xfrm>
            <a:off x="2305202" y="4147718"/>
            <a:ext cx="27916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用压缩的、精准的方式传递大量信息。</a:t>
            </a:r>
            <a:endParaRPr lang="en-US" sz="12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5"/>
          <a:srcRect t="-20" b="-20"/>
          <a:stretch>
            <a:fillRect/>
          </a:stretch>
        </p:blipFill>
        <p:spPr>
          <a:xfrm>
            <a:off x="1228954" y="4900270"/>
            <a:ext cx="9734702" cy="1086307"/>
          </a:xfrm>
          <a:prstGeom prst="rect">
            <a:avLst/>
          </a:prstGeom>
        </p:spPr>
      </p:pic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8"/>
          <a:srcRect l="-133" r="-133"/>
          <a:stretch>
            <a:fillRect/>
          </a:stretch>
        </p:blipFill>
        <p:spPr>
          <a:xfrm>
            <a:off x="1686154" y="5329123"/>
            <a:ext cx="171907" cy="228600"/>
          </a:xfrm>
          <a:prstGeom prst="rect">
            <a:avLst/>
          </a:prstGeom>
        </p:spPr>
      </p:pic>
      <p:sp>
        <p:nvSpPr>
          <p:cNvPr id="26" name="Text 14"/>
          <p:cNvSpPr txBox="1"/>
          <p:nvPr/>
        </p:nvSpPr>
        <p:spPr>
          <a:xfrm>
            <a:off x="2305202" y="5195621"/>
            <a:ext cx="19623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3. 案例</a:t>
            </a:r>
            <a:endParaRPr lang="en-US" sz="1200" dirty="0"/>
          </a:p>
        </p:txBody>
      </p:sp>
      <p:sp>
        <p:nvSpPr>
          <p:cNvPr id="27" name="Text 15"/>
          <p:cNvSpPr txBox="1"/>
          <p:nvPr/>
        </p:nvSpPr>
        <p:spPr>
          <a:xfrm>
            <a:off x="2305202" y="5462626"/>
            <a:ext cx="2071116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提供参考示例帮助 AI 理解。</a:t>
            </a:r>
            <a:endParaRPr lang="en-US" sz="1200" dirty="0"/>
          </a:p>
        </p:txBody>
      </p:sp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9"/>
          <a:srcRect l="-399" r="-399"/>
          <a:stretch>
            <a:fillRect/>
          </a:stretch>
        </p:blipFill>
        <p:spPr>
          <a:xfrm>
            <a:off x="771754" y="1114654"/>
            <a:ext cx="57607" cy="5277002"/>
          </a:xfrm>
          <a:prstGeom prst="rect">
            <a:avLst/>
          </a:prstGeom>
        </p:spPr>
      </p:pic>
      <p:sp>
        <p:nvSpPr>
          <p:cNvPr id="29" name="Text 16"/>
          <p:cNvSpPr txBox="1"/>
          <p:nvPr/>
        </p:nvSpPr>
        <p:spPr>
          <a:xfrm>
            <a:off x="761695" y="6439205"/>
            <a:ext cx="238658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00000">
                    <a:alpha val="30000"/>
                  </a:srgbClr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18</a:t>
            </a:r>
            <a:endParaRPr lang="en-US" sz="1000" dirty="0"/>
          </a:p>
        </p:txBody>
      </p:sp>
      <p:sp>
        <p:nvSpPr>
          <p:cNvPr id="30" name="Text 17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1218895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8382305" y="3447288"/>
            <a:ext cx="4762195" cy="4762195"/>
          </a:xfrm>
          <a:prstGeom prst="ellipse">
            <a:avLst/>
          </a:prstGeom>
          <a:noFill/>
          <a:ln w="12700">
            <a:solidFill>
              <a:srgbClr val="6366F1">
                <a:alpha val="10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/>
          <a:stretch>
            <a:fillRect/>
          </a:stretch>
        </p:blipFill>
        <p:spPr>
          <a:xfrm>
            <a:off x="8382305" y="2314346"/>
            <a:ext cx="3047695" cy="304769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 t="-375" b="-375"/>
          <a:stretch>
            <a:fillRect/>
          </a:stretch>
        </p:blipFill>
        <p:spPr>
          <a:xfrm>
            <a:off x="761695" y="2514600"/>
            <a:ext cx="609905" cy="57607"/>
          </a:xfrm>
          <a:prstGeom prst="rect">
            <a:avLst/>
          </a:prstGeom>
        </p:spPr>
      </p:pic>
      <p:sp>
        <p:nvSpPr>
          <p:cNvPr id="11" name="Text 4"/>
          <p:cNvSpPr txBox="1"/>
          <p:nvPr/>
        </p:nvSpPr>
        <p:spPr>
          <a:xfrm>
            <a:off x="761695" y="2800807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背景信息 1/3：</a:t>
            </a: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明确目标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61695" y="3143707"/>
            <a:ext cx="10858500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每次跟 AI 互动，把你的目标和需求描述清楚。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761695" y="3543300"/>
            <a:ext cx="10744200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你想</a:t>
            </a: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做快</a:t>
            </a: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（60分能用）？还是</a:t>
            </a: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做好</a:t>
            </a: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（争取90分）？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目标不同，工作流设计完全不同。 </a:t>
            </a:r>
            <a:endParaRPr lang="en-US" sz="1200" dirty="0"/>
          </a:p>
        </p:txBody>
      </p:sp>
      <p:sp>
        <p:nvSpPr>
          <p:cNvPr id="14" name="Shape 7"/>
          <p:cNvSpPr/>
          <p:nvPr/>
        </p:nvSpPr>
        <p:spPr>
          <a:xfrm>
            <a:off x="761695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Text 8"/>
          <p:cNvSpPr txBox="1"/>
          <p:nvPr/>
        </p:nvSpPr>
        <p:spPr>
          <a:xfrm>
            <a:off x="952805" y="457200"/>
            <a:ext cx="101315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Principle 02</a:t>
            </a:r>
            <a:endParaRPr lang="en-US" sz="900" dirty="0"/>
          </a:p>
        </p:txBody>
      </p:sp>
      <p:sp>
        <p:nvSpPr>
          <p:cNvPr id="16" name="Text 9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/>
          <a:stretch>
            <a:fillRect/>
          </a:stretch>
        </p:blipFill>
        <p:spPr>
          <a:xfrm>
            <a:off x="9715500" y="1276502"/>
            <a:ext cx="1714500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187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381305"/>
            <a:ext cx="101315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PRINCIPLE 02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09905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背景信息 2/3：提供角色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952805"/>
            <a:ext cx="10668305" cy="55248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228954" y="3353105"/>
            <a:ext cx="9925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提供角色，是用</a:t>
            </a:r>
            <a:r>
              <a:rPr lang="en-US" sz="1200" b="1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压缩的、精准的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方式传递大量信息。 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1228954" y="3829507"/>
            <a:ext cx="9925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通过角色设定，可以让 AI 快速理解语境、风格和专业度要求，从而省去大量繁琐的描述。</a:t>
            </a:r>
            <a:endParaRPr lang="en-US" sz="12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 l="-399" r="-399"/>
          <a:stretch>
            <a:fillRect/>
          </a:stretch>
        </p:blipFill>
        <p:spPr>
          <a:xfrm>
            <a:off x="771754" y="961949"/>
            <a:ext cx="57607" cy="5505602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761695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Shape 9"/>
          <p:cNvSpPr/>
          <p:nvPr/>
        </p:nvSpPr>
        <p:spPr>
          <a:xfrm>
            <a:off x="895198" y="6572707"/>
            <a:ext cx="57607" cy="57607"/>
          </a:xfrm>
          <a:prstGeom prst="ellipse">
            <a:avLst/>
          </a:prstGeom>
          <a:solidFill>
            <a:srgbClr val="2563EB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Shape 10"/>
          <p:cNvSpPr/>
          <p:nvPr/>
        </p:nvSpPr>
        <p:spPr>
          <a:xfrm>
            <a:off x="1028700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Text 11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1218895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8382305" y="3495751"/>
            <a:ext cx="4762195" cy="4772254"/>
          </a:xfrm>
          <a:prstGeom prst="roundRect">
            <a:avLst>
              <a:gd name="adj" fmla="val 19201"/>
            </a:avLst>
          </a:prstGeom>
          <a:noFill/>
          <a:ln w="12700">
            <a:solidFill>
              <a:srgbClr val="6366F1">
                <a:alpha val="10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/>
          <a:stretch>
            <a:fillRect/>
          </a:stretch>
        </p:blipFill>
        <p:spPr>
          <a:xfrm>
            <a:off x="7239305" y="1752905"/>
            <a:ext cx="3810305" cy="38103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 t="-375" b="-375"/>
          <a:stretch>
            <a:fillRect/>
          </a:stretch>
        </p:blipFill>
        <p:spPr>
          <a:xfrm>
            <a:off x="1218895" y="3057754"/>
            <a:ext cx="609905" cy="57607"/>
          </a:xfrm>
          <a:prstGeom prst="rect">
            <a:avLst/>
          </a:prstGeom>
        </p:spPr>
      </p:pic>
      <p:sp>
        <p:nvSpPr>
          <p:cNvPr id="11" name="Text 4"/>
          <p:cNvSpPr txBox="1"/>
          <p:nvPr/>
        </p:nvSpPr>
        <p:spPr>
          <a:xfrm>
            <a:off x="1218895" y="3419856"/>
            <a:ext cx="9829800" cy="3813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AI 帮你干活，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为什么</a:t>
            </a: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总是不满意</a:t>
            </a: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？ </a:t>
            </a:r>
            <a:endParaRPr lang="en-US" sz="1200" dirty="0"/>
          </a:p>
        </p:txBody>
      </p:sp>
      <p:sp>
        <p:nvSpPr>
          <p:cNvPr id="12" name="Shape 5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6"/>
          <p:cNvSpPr txBox="1"/>
          <p:nvPr/>
        </p:nvSpPr>
        <p:spPr>
          <a:xfrm>
            <a:off x="647395" y="457200"/>
            <a:ext cx="771754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Question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 l="-9" r="-9"/>
          <a:stretch>
            <a:fillRect/>
          </a:stretch>
        </p:blipFill>
        <p:spPr>
          <a:xfrm>
            <a:off x="8858707" y="1276502"/>
            <a:ext cx="2572207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1879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381305"/>
            <a:ext cx="101315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Principle 02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09905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背景信息 3/3：提供案例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952805"/>
            <a:ext cx="10668305" cy="5524805"/>
          </a:xfrm>
          <a:prstGeom prst="rect">
            <a:avLst/>
          </a:prstGeom>
        </p:spPr>
      </p:pic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5"/>
          <a:srcRect l="-399" r="-399"/>
          <a:stretch>
            <a:fillRect/>
          </a:stretch>
        </p:blipFill>
        <p:spPr>
          <a:xfrm>
            <a:off x="771754" y="961949"/>
            <a:ext cx="57607" cy="5505602"/>
          </a:xfrm>
          <a:prstGeom prst="rect">
            <a:avLst/>
          </a:prstGeom>
        </p:spPr>
      </p:pic>
      <p:sp>
        <p:nvSpPr>
          <p:cNvPr id="26" name="Shape 13"/>
          <p:cNvSpPr/>
          <p:nvPr/>
        </p:nvSpPr>
        <p:spPr>
          <a:xfrm>
            <a:off x="761695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Shape 14"/>
          <p:cNvSpPr/>
          <p:nvPr/>
        </p:nvSpPr>
        <p:spPr>
          <a:xfrm>
            <a:off x="895198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8" name="Shape 15"/>
          <p:cNvSpPr/>
          <p:nvPr/>
        </p:nvSpPr>
        <p:spPr>
          <a:xfrm>
            <a:off x="1028700" y="6572707"/>
            <a:ext cx="57607" cy="57607"/>
          </a:xfrm>
          <a:prstGeom prst="ellipse">
            <a:avLst/>
          </a:prstGeom>
          <a:solidFill>
            <a:srgbClr val="2563EB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9" name="Text 16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  <p:pic>
        <p:nvPicPr>
          <p:cNvPr id="30" name="图片 29" descr="258b97ddcab6068884990fe12da0fa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310" y="2051685"/>
            <a:ext cx="3389630" cy="3760470"/>
          </a:xfrm>
          <a:prstGeom prst="rect">
            <a:avLst/>
          </a:prstGeom>
        </p:spPr>
      </p:pic>
      <p:pic>
        <p:nvPicPr>
          <p:cNvPr id="31" name="图片 30" descr="76069ab174e653903c4ced0ca512f80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940" y="2148205"/>
            <a:ext cx="6162675" cy="27387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1218895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8382305" y="3487522"/>
            <a:ext cx="4762195" cy="4762195"/>
          </a:xfrm>
          <a:prstGeom prst="ellipse">
            <a:avLst/>
          </a:prstGeom>
          <a:noFill/>
          <a:ln w="12700">
            <a:solidFill>
              <a:srgbClr val="6366F1">
                <a:alpha val="10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4" b="-4"/>
          <a:stretch>
            <a:fillRect/>
          </a:stretch>
        </p:blipFill>
        <p:spPr>
          <a:xfrm>
            <a:off x="8191195" y="1752905"/>
            <a:ext cx="2857500" cy="38103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 t="-375" b="-375"/>
          <a:stretch>
            <a:fillRect/>
          </a:stretch>
        </p:blipFill>
        <p:spPr>
          <a:xfrm>
            <a:off x="1218895" y="3057754"/>
            <a:ext cx="609905" cy="57607"/>
          </a:xfrm>
          <a:prstGeom prst="rect">
            <a:avLst/>
          </a:prstGeom>
        </p:spPr>
      </p:pic>
      <p:sp>
        <p:nvSpPr>
          <p:cNvPr id="11" name="Text 4"/>
          <p:cNvSpPr txBox="1"/>
          <p:nvPr/>
        </p:nvSpPr>
        <p:spPr>
          <a:xfrm>
            <a:off x="1218895" y="3419856"/>
            <a:ext cx="9829800" cy="3813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原则三：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像孩子一样折腾</a:t>
            </a:r>
            <a:endParaRPr lang="en-US" sz="1200" dirty="0"/>
          </a:p>
        </p:txBody>
      </p:sp>
      <p:sp>
        <p:nvSpPr>
          <p:cNvPr id="12" name="Shape 5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6"/>
          <p:cNvSpPr txBox="1"/>
          <p:nvPr/>
        </p:nvSpPr>
        <p:spPr>
          <a:xfrm>
            <a:off x="647395" y="457200"/>
            <a:ext cx="101315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Principle 03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 l="-2" r="-2"/>
          <a:stretch>
            <a:fillRect/>
          </a:stretch>
        </p:blipFill>
        <p:spPr>
          <a:xfrm>
            <a:off x="381305" y="-1904695"/>
            <a:ext cx="11430000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619195" y="1143000"/>
            <a:ext cx="9525305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 l="-55" r="-55"/>
          <a:stretch>
            <a:fillRect/>
          </a:stretch>
        </p:blipFill>
        <p:spPr>
          <a:xfrm>
            <a:off x="9153144" y="3546043"/>
            <a:ext cx="2085746" cy="2381098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4077970" y="2209800"/>
            <a:ext cx="3683000" cy="2438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kern="0" spc="3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赤子之心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b="1" kern="0" spc="30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不怕犯错</a:t>
            </a:r>
            <a:endParaRPr lang="en-US" sz="6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rcRect l="-299" r="-299"/>
          <a:stretch>
            <a:fillRect/>
          </a:stretch>
        </p:blipFill>
        <p:spPr>
          <a:xfrm>
            <a:off x="457200" y="457200"/>
            <a:ext cx="19202" cy="15270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552298" y="457200"/>
            <a:ext cx="101315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Principle 03</a:t>
            </a:r>
            <a:endParaRPr lang="en-US" sz="900" dirty="0"/>
          </a:p>
        </p:txBody>
      </p:sp>
      <p:sp>
        <p:nvSpPr>
          <p:cNvPr id="12" name="Text 6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 l="-2" r="-2"/>
          <a:stretch>
            <a:fillRect/>
          </a:stretch>
        </p:blipFill>
        <p:spPr>
          <a:xfrm>
            <a:off x="381305" y="-1904695"/>
            <a:ext cx="11430000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619195" y="1143000"/>
            <a:ext cx="9525305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 l="-55" r="-55"/>
          <a:stretch>
            <a:fillRect/>
          </a:stretch>
        </p:blipFill>
        <p:spPr>
          <a:xfrm>
            <a:off x="9153144" y="3546043"/>
            <a:ext cx="2085746" cy="2381098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958291" y="2361895"/>
            <a:ext cx="10277856" cy="21342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kern="0" spc="12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一边害怕</a:t>
            </a:r>
            <a:r>
              <a:rPr lang="en-US" sz="6000" b="1" kern="0" spc="12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一眼望到头</a:t>
            </a:r>
            <a:r>
              <a:rPr lang="en-US" sz="6000" b="1" kern="0" spc="12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的生活，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b="1" kern="0" spc="12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一边在新趋势面前</a:t>
            </a:r>
            <a:r>
              <a:rPr lang="en-US" sz="6000" b="1" kern="0" spc="12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畏手畏脚</a:t>
            </a:r>
            <a:r>
              <a:rPr lang="en-US" sz="6000" b="1" kern="0" spc="12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6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rcRect l="-299" r="-299"/>
          <a:stretch>
            <a:fillRect/>
          </a:stretch>
        </p:blipFill>
        <p:spPr>
          <a:xfrm>
            <a:off x="457200" y="457200"/>
            <a:ext cx="19202" cy="15270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552298" y="457200"/>
            <a:ext cx="101315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Principle 03</a:t>
            </a:r>
            <a:endParaRPr lang="en-US" sz="900" dirty="0"/>
          </a:p>
        </p:txBody>
      </p:sp>
      <p:sp>
        <p:nvSpPr>
          <p:cNvPr id="12" name="Text 6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1218895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8382305" y="3454603"/>
            <a:ext cx="4762195" cy="4762195"/>
          </a:xfrm>
          <a:prstGeom prst="ellipse">
            <a:avLst/>
          </a:prstGeom>
          <a:noFill/>
          <a:ln w="12700">
            <a:solidFill>
              <a:srgbClr val="6366F1">
                <a:alpha val="10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/>
          <a:stretch>
            <a:fillRect/>
          </a:stretch>
        </p:blipFill>
        <p:spPr>
          <a:xfrm>
            <a:off x="7239305" y="1752905"/>
            <a:ext cx="3810305" cy="38103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 t="-375" b="-375"/>
          <a:stretch>
            <a:fillRect/>
          </a:stretch>
        </p:blipFill>
        <p:spPr>
          <a:xfrm>
            <a:off x="609905" y="2505456"/>
            <a:ext cx="609905" cy="57607"/>
          </a:xfrm>
          <a:prstGeom prst="rect">
            <a:avLst/>
          </a:prstGeom>
        </p:spPr>
      </p:pic>
      <p:sp>
        <p:nvSpPr>
          <p:cNvPr id="11" name="Text 4"/>
          <p:cNvSpPr txBox="1"/>
          <p:nvPr/>
        </p:nvSpPr>
        <p:spPr>
          <a:xfrm>
            <a:off x="609905" y="2866644"/>
            <a:ext cx="1116391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折腾新事物是</a:t>
            </a: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非对称机会</a:t>
            </a: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： </a:t>
            </a:r>
            <a:endParaRPr lang="en-US" sz="1200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4400" y="3666744"/>
            <a:ext cx="152705" cy="152705"/>
          </a:xfrm>
          <a:prstGeom prst="rect">
            <a:avLst/>
          </a:prstGeom>
        </p:spPr>
      </p:pic>
      <p:sp>
        <p:nvSpPr>
          <p:cNvPr id="13" name="Text 5"/>
          <p:cNvSpPr txBox="1"/>
          <p:nvPr/>
        </p:nvSpPr>
        <p:spPr>
          <a:xfrm>
            <a:off x="1371600" y="3666744"/>
            <a:ext cx="695858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风险有限</a:t>
            </a:r>
            <a:endParaRPr lang="en-US" sz="1200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14400" y="4200754"/>
            <a:ext cx="152705" cy="152705"/>
          </a:xfrm>
          <a:prstGeom prst="rect">
            <a:avLst/>
          </a:prstGeom>
        </p:spPr>
      </p:pic>
      <p:sp>
        <p:nvSpPr>
          <p:cNvPr id="15" name="Text 6"/>
          <p:cNvSpPr txBox="1"/>
          <p:nvPr/>
        </p:nvSpPr>
        <p:spPr>
          <a:xfrm>
            <a:off x="1371600" y="4200754"/>
            <a:ext cx="848563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收益无上限</a:t>
            </a:r>
            <a:endParaRPr lang="en-US" sz="1200" dirty="0"/>
          </a:p>
        </p:txBody>
      </p:sp>
      <p:sp>
        <p:nvSpPr>
          <p:cNvPr id="16" name="Shape 7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8"/>
          <p:cNvSpPr txBox="1"/>
          <p:nvPr/>
        </p:nvSpPr>
        <p:spPr>
          <a:xfrm>
            <a:off x="647395" y="457200"/>
            <a:ext cx="101315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Principle 03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/>
          <a:stretch>
            <a:fillRect/>
          </a:stretch>
        </p:blipFill>
        <p:spPr>
          <a:xfrm>
            <a:off x="9144000" y="1276502"/>
            <a:ext cx="2286000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457200"/>
            <a:ext cx="101315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Principle 03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85800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不要省钱（进阶策略）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l="-3" r="-3"/>
          <a:stretch>
            <a:fillRect/>
          </a:stretch>
        </p:blipFill>
        <p:spPr>
          <a:xfrm>
            <a:off x="761695" y="1104595"/>
            <a:ext cx="10668305" cy="5743346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228954" y="1971446"/>
            <a:ext cx="9734702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13" name="Text 7"/>
          <p:cNvSpPr txBox="1"/>
          <p:nvPr/>
        </p:nvSpPr>
        <p:spPr>
          <a:xfrm>
            <a:off x="1228954" y="1495044"/>
            <a:ext cx="9925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面对具有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高门槛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和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高复利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的任务，不要在工具上节省成本，因为人类的注意力与时间远比模型订阅费昂贵。 </a:t>
            </a:r>
            <a:endParaRPr lang="en-US" sz="1200" dirty="0"/>
          </a:p>
        </p:txBody>
      </p:sp>
      <p:sp>
        <p:nvSpPr>
          <p:cNvPr id="14" name="Shape 8"/>
          <p:cNvSpPr/>
          <p:nvPr/>
        </p:nvSpPr>
        <p:spPr>
          <a:xfrm>
            <a:off x="1228954" y="2286000"/>
            <a:ext cx="9734702" cy="1276502"/>
          </a:xfrm>
          <a:prstGeom prst="roundRect">
            <a:avLst>
              <a:gd name="adj" fmla="val 17106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 l="-13" r="-13"/>
          <a:stretch>
            <a:fillRect/>
          </a:stretch>
        </p:blipFill>
        <p:spPr>
          <a:xfrm>
            <a:off x="1466698" y="2523744"/>
            <a:ext cx="426110" cy="533095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5453" y="2676449"/>
            <a:ext cx="228600" cy="228600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2121408" y="2523744"/>
            <a:ext cx="88011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特别是高难度工作 —— 写作与策划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2121408" y="2829154"/>
            <a:ext cx="8686800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长文写作、深度复盘与商业策划，极其考验 AI 的逻辑推理和上下文连贯性。性能较弱的模型容易产生车轱辘话或逻辑断层，反而大幅增加人类的修改与纠错成本。</a:t>
            </a:r>
            <a:endParaRPr lang="en-US" sz="1200" dirty="0"/>
          </a:p>
        </p:txBody>
      </p:sp>
      <p:sp>
        <p:nvSpPr>
          <p:cNvPr id="19" name="Shape 11"/>
          <p:cNvSpPr/>
          <p:nvPr/>
        </p:nvSpPr>
        <p:spPr>
          <a:xfrm>
            <a:off x="1228954" y="3791102"/>
            <a:ext cx="9734702" cy="1276502"/>
          </a:xfrm>
          <a:prstGeom prst="roundRect">
            <a:avLst>
              <a:gd name="adj" fmla="val 17106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7"/>
          <a:srcRect l="-12" r="-12"/>
          <a:stretch>
            <a:fillRect/>
          </a:stretch>
        </p:blipFill>
        <p:spPr>
          <a:xfrm>
            <a:off x="1466698" y="4028846"/>
            <a:ext cx="457200" cy="533095"/>
          </a:xfrm>
          <a:prstGeom prst="rect">
            <a:avLst/>
          </a:prstGeom>
        </p:spPr>
      </p:pic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8"/>
          <a:srcRect l="-80" r="-80"/>
          <a:stretch>
            <a:fillRect/>
          </a:stretch>
        </p:blipFill>
        <p:spPr>
          <a:xfrm>
            <a:off x="1552651" y="4181551"/>
            <a:ext cx="286207" cy="228600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2152498" y="4028846"/>
            <a:ext cx="876361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特别是高难度工作 —— 编程与开发</a:t>
            </a:r>
            <a:endParaRPr lang="en-US" sz="1200" dirty="0"/>
          </a:p>
        </p:txBody>
      </p:sp>
      <p:sp>
        <p:nvSpPr>
          <p:cNvPr id="23" name="Text 13"/>
          <p:cNvSpPr txBox="1"/>
          <p:nvPr/>
        </p:nvSpPr>
        <p:spPr>
          <a:xfrm>
            <a:off x="2152498" y="4334256"/>
            <a:ext cx="8649310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代码生成需要极高的严谨性与准确度。顶级模型在架构设计、语法细节和错误排查方面具有压倒性优势，能让你专注于业务逻辑，成倍节约排错时间。</a:t>
            </a:r>
            <a:endParaRPr lang="en-US" sz="1200" dirty="0"/>
          </a:p>
        </p:txBody>
      </p:sp>
      <p:sp>
        <p:nvSpPr>
          <p:cNvPr id="24" name="Shape 14"/>
          <p:cNvSpPr/>
          <p:nvPr/>
        </p:nvSpPr>
        <p:spPr>
          <a:xfrm>
            <a:off x="1228954" y="5447995"/>
            <a:ext cx="9734702" cy="1009498"/>
          </a:xfrm>
          <a:prstGeom prst="roundRect">
            <a:avLst>
              <a:gd name="adj" fmla="val 27345"/>
            </a:avLst>
          </a:prstGeom>
          <a:noFill/>
          <a:ln w="12700">
            <a:solidFill>
              <a:srgbClr val="DBEAFE"/>
            </a:solidFill>
            <a:prstDash val="solid"/>
          </a:ln>
        </p:spPr>
      </p:sp>
      <p:sp>
        <p:nvSpPr>
          <p:cNvPr id="25" name="Shape 15"/>
          <p:cNvSpPr/>
          <p:nvPr/>
        </p:nvSpPr>
        <p:spPr>
          <a:xfrm>
            <a:off x="1238098" y="5458054"/>
            <a:ext cx="9715500" cy="990295"/>
          </a:xfrm>
          <a:prstGeom prst="roundRect">
            <a:avLst>
              <a:gd name="adj" fmla="val 28411"/>
            </a:avLst>
          </a:prstGeom>
          <a:solidFill>
            <a:srgbClr val="EFF6FF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66698" y="5686654"/>
            <a:ext cx="533095" cy="533095"/>
          </a:xfrm>
          <a:prstGeom prst="rect">
            <a:avLst/>
          </a:prstGeom>
        </p:spPr>
      </p:pic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0"/>
          <a:srcRect t="-45" b="-45"/>
          <a:stretch>
            <a:fillRect/>
          </a:stretch>
        </p:blipFill>
        <p:spPr>
          <a:xfrm>
            <a:off x="1604772" y="5838444"/>
            <a:ext cx="256946" cy="228600"/>
          </a:xfrm>
          <a:prstGeom prst="rect">
            <a:avLst/>
          </a:prstGeom>
        </p:spPr>
      </p:pic>
      <p:sp>
        <p:nvSpPr>
          <p:cNvPr id="28" name="Text 16"/>
          <p:cNvSpPr txBox="1"/>
          <p:nvPr/>
        </p:nvSpPr>
        <p:spPr>
          <a:xfrm>
            <a:off x="2229307" y="5705856"/>
            <a:ext cx="216987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120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Core Mindset</a:t>
            </a:r>
            <a:endParaRPr lang="en-US" sz="1200" dirty="0"/>
          </a:p>
        </p:txBody>
      </p:sp>
      <p:sp>
        <p:nvSpPr>
          <p:cNvPr id="29" name="Text 17"/>
          <p:cNvSpPr txBox="1"/>
          <p:nvPr/>
        </p:nvSpPr>
        <p:spPr>
          <a:xfrm>
            <a:off x="2229307" y="5971946"/>
            <a:ext cx="225308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E3A8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用最好的模型，做最重要的事。</a:t>
            </a:r>
            <a:endParaRPr lang="en-US" sz="1200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1"/>
          <a:srcRect l="-403" r="-403"/>
          <a:stretch>
            <a:fillRect/>
          </a:stretch>
        </p:blipFill>
        <p:spPr>
          <a:xfrm>
            <a:off x="771754" y="1114654"/>
            <a:ext cx="57607" cy="5724144"/>
          </a:xfrm>
          <a:prstGeom prst="rect">
            <a:avLst/>
          </a:prstGeom>
        </p:spPr>
      </p:pic>
      <p:sp>
        <p:nvSpPr>
          <p:cNvPr id="31" name="Text 18"/>
          <p:cNvSpPr txBox="1"/>
          <p:nvPr/>
        </p:nvSpPr>
        <p:spPr>
          <a:xfrm>
            <a:off x="108054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  <p:sp>
        <p:nvSpPr>
          <p:cNvPr id="32" name="Text 19"/>
          <p:cNvSpPr txBox="1"/>
          <p:nvPr/>
        </p:nvSpPr>
        <p:spPr>
          <a:xfrm>
            <a:off x="761695" y="6439205"/>
            <a:ext cx="210312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D1D1F">
                    <a:alpha val="30000"/>
                  </a:srgbClr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23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1218895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8382305" y="3493922"/>
            <a:ext cx="4762195" cy="4772254"/>
          </a:xfrm>
          <a:prstGeom prst="roundRect">
            <a:avLst>
              <a:gd name="adj" fmla="val 19201"/>
            </a:avLst>
          </a:prstGeom>
          <a:noFill/>
          <a:ln w="12700">
            <a:solidFill>
              <a:srgbClr val="6366F1">
                <a:alpha val="10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/>
          <a:stretch>
            <a:fillRect/>
          </a:stretch>
        </p:blipFill>
        <p:spPr>
          <a:xfrm>
            <a:off x="7619695" y="1923898"/>
            <a:ext cx="3429000" cy="3429000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 t="-375" b="-375"/>
          <a:stretch>
            <a:fillRect/>
          </a:stretch>
        </p:blipFill>
        <p:spPr>
          <a:xfrm>
            <a:off x="1218895" y="2409444"/>
            <a:ext cx="609905" cy="57607"/>
          </a:xfrm>
          <a:prstGeom prst="rect">
            <a:avLst/>
          </a:prstGeom>
        </p:spPr>
      </p:pic>
      <p:sp>
        <p:nvSpPr>
          <p:cNvPr id="11" name="Text 4"/>
          <p:cNvSpPr txBox="1"/>
          <p:nvPr/>
        </p:nvSpPr>
        <p:spPr>
          <a:xfrm>
            <a:off x="1218895" y="2695651"/>
            <a:ext cx="99441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打磨工作流的</a:t>
            </a: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三个原则</a:t>
            </a:r>
            <a:endParaRPr lang="en-US" sz="1200" dirty="0"/>
          </a:p>
        </p:txBody>
      </p:sp>
      <p:sp>
        <p:nvSpPr>
          <p:cNvPr id="12" name="Shape 5"/>
          <p:cNvSpPr/>
          <p:nvPr/>
        </p:nvSpPr>
        <p:spPr>
          <a:xfrm>
            <a:off x="1218895" y="3648456"/>
            <a:ext cx="533095" cy="533095"/>
          </a:xfrm>
          <a:prstGeom prst="roundRect">
            <a:avLst>
              <a:gd name="adj" fmla="val 98015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13" name="Text 6"/>
          <p:cNvSpPr txBox="1"/>
          <p:nvPr/>
        </p:nvSpPr>
        <p:spPr>
          <a:xfrm>
            <a:off x="1416406" y="3762756"/>
            <a:ext cx="219456" cy="3054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</a:t>
            </a:r>
            <a:endParaRPr lang="en-US" sz="1800" dirty="0"/>
          </a:p>
        </p:txBody>
      </p:sp>
      <p:sp>
        <p:nvSpPr>
          <p:cNvPr id="14" name="Text 7"/>
          <p:cNvSpPr txBox="1"/>
          <p:nvPr/>
        </p:nvSpPr>
        <p:spPr>
          <a:xfrm>
            <a:off x="1943100" y="3800475"/>
            <a:ext cx="1085850" cy="22034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边行动</a:t>
            </a:r>
            <a:r>
              <a:rPr lang="zh-CN" alt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边总结</a:t>
            </a:r>
            <a:endParaRPr lang="zh-CN" altLang="en-US" sz="1200" b="1" kern="0" spc="-30" dirty="0">
              <a:solidFill>
                <a:srgbClr val="1D1D1F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PingFang SC" panose="020B0400000000000000" pitchFamily="34" charset="-12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6"/>
          <a:srcRect t="-375" b="-375"/>
          <a:stretch>
            <a:fillRect/>
          </a:stretch>
        </p:blipFill>
        <p:spPr>
          <a:xfrm>
            <a:off x="1218895" y="4410151"/>
            <a:ext cx="609905" cy="38405"/>
          </a:xfrm>
          <a:prstGeom prst="rect">
            <a:avLst/>
          </a:prstGeom>
        </p:spPr>
      </p:pic>
      <p:sp>
        <p:nvSpPr>
          <p:cNvPr id="16" name="Shape 8"/>
          <p:cNvSpPr/>
          <p:nvPr/>
        </p:nvSpPr>
        <p:spPr>
          <a:xfrm>
            <a:off x="4623206" y="3648456"/>
            <a:ext cx="533095" cy="533095"/>
          </a:xfrm>
          <a:prstGeom prst="roundRect">
            <a:avLst>
              <a:gd name="adj" fmla="val 98015"/>
            </a:avLst>
          </a:prstGeom>
          <a:solidFill>
            <a:srgbClr val="EEF2FF"/>
          </a:solidFill>
          <a:ln w="12700">
            <a:solidFill>
              <a:srgbClr val="E0E7FF"/>
            </a:solidFill>
            <a:prstDash val="solid"/>
          </a:ln>
        </p:spPr>
      </p:sp>
      <p:sp>
        <p:nvSpPr>
          <p:cNvPr id="17" name="Text 9"/>
          <p:cNvSpPr txBox="1"/>
          <p:nvPr/>
        </p:nvSpPr>
        <p:spPr>
          <a:xfrm>
            <a:off x="4819802" y="3762756"/>
            <a:ext cx="219456" cy="3054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</a:t>
            </a:r>
            <a:endParaRPr lang="en-US" sz="1800" dirty="0"/>
          </a:p>
        </p:txBody>
      </p:sp>
      <p:sp>
        <p:nvSpPr>
          <p:cNvPr id="18" name="Text 10"/>
          <p:cNvSpPr txBox="1"/>
          <p:nvPr/>
        </p:nvSpPr>
        <p:spPr>
          <a:xfrm>
            <a:off x="5346497" y="3800246"/>
            <a:ext cx="972007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明确背景信息</a:t>
            </a:r>
            <a:endParaRPr lang="en-US" sz="12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7"/>
          <a:srcRect t="-375" b="-375"/>
          <a:stretch>
            <a:fillRect/>
          </a:stretch>
        </p:blipFill>
        <p:spPr>
          <a:xfrm>
            <a:off x="4623206" y="4410151"/>
            <a:ext cx="609905" cy="38405"/>
          </a:xfrm>
          <a:prstGeom prst="rect">
            <a:avLst/>
          </a:prstGeom>
        </p:spPr>
      </p:pic>
      <p:sp>
        <p:nvSpPr>
          <p:cNvPr id="20" name="Shape 11"/>
          <p:cNvSpPr/>
          <p:nvPr/>
        </p:nvSpPr>
        <p:spPr>
          <a:xfrm>
            <a:off x="8026603" y="3648456"/>
            <a:ext cx="533095" cy="533095"/>
          </a:xfrm>
          <a:prstGeom prst="roundRect">
            <a:avLst>
              <a:gd name="adj" fmla="val 98015"/>
            </a:avLst>
          </a:prstGeom>
          <a:solidFill>
            <a:srgbClr val="F5F3FF"/>
          </a:solidFill>
          <a:ln w="12700">
            <a:solidFill>
              <a:srgbClr val="EDE9FE"/>
            </a:solidFill>
            <a:prstDash val="solid"/>
          </a:ln>
        </p:spPr>
      </p:sp>
      <p:sp>
        <p:nvSpPr>
          <p:cNvPr id="21" name="Text 12"/>
          <p:cNvSpPr txBox="1"/>
          <p:nvPr/>
        </p:nvSpPr>
        <p:spPr>
          <a:xfrm>
            <a:off x="8223199" y="3762756"/>
            <a:ext cx="219456" cy="3054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7C3AED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</a:t>
            </a:r>
            <a:endParaRPr lang="en-US" sz="1800" dirty="0"/>
          </a:p>
        </p:txBody>
      </p:sp>
      <p:sp>
        <p:nvSpPr>
          <p:cNvPr id="22" name="Text 13"/>
          <p:cNvSpPr txBox="1"/>
          <p:nvPr/>
        </p:nvSpPr>
        <p:spPr>
          <a:xfrm>
            <a:off x="8749894" y="3800246"/>
            <a:ext cx="1132027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像孩子一样折腾</a:t>
            </a:r>
            <a:endParaRPr lang="en-US" sz="12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8"/>
          <a:srcRect t="-375" b="-375"/>
          <a:stretch>
            <a:fillRect/>
          </a:stretch>
        </p:blipFill>
        <p:spPr>
          <a:xfrm>
            <a:off x="8026603" y="4410151"/>
            <a:ext cx="609905" cy="38405"/>
          </a:xfrm>
          <a:prstGeom prst="rect">
            <a:avLst/>
          </a:prstGeom>
        </p:spPr>
      </p:pic>
      <p:sp>
        <p:nvSpPr>
          <p:cNvPr id="24" name="Shape 14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Text 15"/>
          <p:cNvSpPr txBox="1"/>
          <p:nvPr/>
        </p:nvSpPr>
        <p:spPr>
          <a:xfrm>
            <a:off x="647395" y="457200"/>
            <a:ext cx="1086307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Methodology</a:t>
            </a:r>
            <a:endParaRPr lang="en-US" sz="900" dirty="0"/>
          </a:p>
        </p:txBody>
      </p:sp>
      <p:sp>
        <p:nvSpPr>
          <p:cNvPr id="26" name="Text 16"/>
          <p:cNvSpPr txBox="1"/>
          <p:nvPr/>
        </p:nvSpPr>
        <p:spPr>
          <a:xfrm>
            <a:off x="10479024" y="6400800"/>
            <a:ext cx="25786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15</a:t>
            </a:r>
            <a:endParaRPr lang="en-US" sz="1200" dirty="0"/>
          </a:p>
        </p:txBody>
      </p:sp>
      <p:sp>
        <p:nvSpPr>
          <p:cNvPr id="27" name="Text 17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1218895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8382305" y="3483864"/>
            <a:ext cx="4762195" cy="4762195"/>
          </a:xfrm>
          <a:prstGeom prst="ellipse">
            <a:avLst/>
          </a:prstGeom>
          <a:noFill/>
          <a:ln w="12700">
            <a:solidFill>
              <a:srgbClr val="6366F1">
                <a:alpha val="10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2" b="-2"/>
          <a:stretch>
            <a:fillRect/>
          </a:stretch>
        </p:blipFill>
        <p:spPr>
          <a:xfrm>
            <a:off x="7715707" y="1752905"/>
            <a:ext cx="3333902" cy="38103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 t="-375" b="-375"/>
          <a:stretch>
            <a:fillRect/>
          </a:stretch>
        </p:blipFill>
        <p:spPr>
          <a:xfrm>
            <a:off x="1218895" y="3152851"/>
            <a:ext cx="609905" cy="57607"/>
          </a:xfrm>
          <a:prstGeom prst="rect">
            <a:avLst/>
          </a:prstGeom>
        </p:spPr>
      </p:pic>
      <p:sp>
        <p:nvSpPr>
          <p:cNvPr id="11" name="Text 4"/>
          <p:cNvSpPr txBox="1"/>
          <p:nvPr/>
        </p:nvSpPr>
        <p:spPr>
          <a:xfrm>
            <a:off x="1218895" y="3514954"/>
            <a:ext cx="99441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现在</a:t>
            </a: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轮到你</a:t>
            </a: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了 </a:t>
            </a:r>
            <a:endParaRPr lang="en-US" sz="1200" dirty="0"/>
          </a:p>
        </p:txBody>
      </p:sp>
      <p:sp>
        <p:nvSpPr>
          <p:cNvPr id="12" name="Shape 5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6"/>
          <p:cNvSpPr txBox="1"/>
          <p:nvPr/>
        </p:nvSpPr>
        <p:spPr>
          <a:xfrm>
            <a:off x="647395" y="457200"/>
            <a:ext cx="943661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Interactive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/>
          <a:stretch>
            <a:fillRect/>
          </a:stretch>
        </p:blipFill>
        <p:spPr>
          <a:xfrm>
            <a:off x="9144000" y="1276502"/>
            <a:ext cx="2286000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457200"/>
            <a:ext cx="1099109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Practice Time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85800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互动练习：拆解你自己的工作流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1104595"/>
            <a:ext cx="10668305" cy="529620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228954" y="1858061"/>
            <a:ext cx="9734702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13" name="Text 7"/>
          <p:cNvSpPr txBox="1"/>
          <p:nvPr/>
        </p:nvSpPr>
        <p:spPr>
          <a:xfrm>
            <a:off x="1228954" y="1419149"/>
            <a:ext cx="9925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选一件你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每周都在做的重复性工作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，按以下结构进行拆解： </a:t>
            </a:r>
            <a:endParaRPr lang="en-US" sz="1200" dirty="0"/>
          </a:p>
        </p:txBody>
      </p:sp>
      <p:sp>
        <p:nvSpPr>
          <p:cNvPr id="14" name="Shape 8"/>
          <p:cNvSpPr/>
          <p:nvPr/>
        </p:nvSpPr>
        <p:spPr>
          <a:xfrm>
            <a:off x="1228954" y="2095805"/>
            <a:ext cx="4677156" cy="1190549"/>
          </a:xfrm>
          <a:prstGeom prst="roundRect">
            <a:avLst>
              <a:gd name="adj" fmla="val 19662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9207" y="2295144"/>
            <a:ext cx="457200" cy="457200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1795" y="2428646"/>
            <a:ext cx="190195" cy="190195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2038198" y="2295144"/>
            <a:ext cx="30961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1. </a:t>
            </a:r>
            <a:r>
              <a:rPr lang="zh-CN" alt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工作</a:t>
            </a:r>
            <a:r>
              <a:rPr lang="zh-CN" alt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梳理</a:t>
            </a:r>
            <a:endParaRPr lang="zh-CN" altLang="en-US" sz="1200" b="1" dirty="0">
              <a:solidFill>
                <a:srgbClr val="1D1D1F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PingFang SC" panose="020B0400000000000000" pitchFamily="34" charset="-120"/>
            </a:endParaRPr>
          </a:p>
        </p:txBody>
      </p:sp>
      <p:sp>
        <p:nvSpPr>
          <p:cNvPr id="18" name="Text 10"/>
          <p:cNvSpPr txBox="1"/>
          <p:nvPr/>
        </p:nvSpPr>
        <p:spPr>
          <a:xfrm>
            <a:off x="2038350" y="2600325"/>
            <a:ext cx="336804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当下哪件事最适合交给</a:t>
            </a:r>
            <a:r>
              <a:rPr lang="en-US" altLang="zh-CN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</a:t>
            </a:r>
            <a:r>
              <a:rPr lang="zh-CN" alt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来</a:t>
            </a:r>
            <a:r>
              <a:rPr lang="zh-CN" alt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共创？</a:t>
            </a:r>
            <a:endParaRPr lang="zh-CN" altLang="en-US" sz="1200" dirty="0">
              <a:solidFill>
                <a:srgbClr val="6E6E73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PingFang SC" panose="020B0400000000000000" pitchFamily="34" charset="-120"/>
            </a:endParaRPr>
          </a:p>
        </p:txBody>
      </p:sp>
      <p:sp>
        <p:nvSpPr>
          <p:cNvPr id="19" name="Shape 11"/>
          <p:cNvSpPr/>
          <p:nvPr/>
        </p:nvSpPr>
        <p:spPr>
          <a:xfrm>
            <a:off x="6286500" y="2095805"/>
            <a:ext cx="4677156" cy="1190549"/>
          </a:xfrm>
          <a:prstGeom prst="roundRect">
            <a:avLst>
              <a:gd name="adj" fmla="val 19662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86754" y="2295144"/>
            <a:ext cx="457200" cy="457200"/>
          </a:xfrm>
          <a:prstGeom prst="rect">
            <a:avLst/>
          </a:prstGeom>
        </p:spPr>
      </p:pic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20256" y="2428646"/>
            <a:ext cx="190195" cy="190195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7095744" y="2295144"/>
            <a:ext cx="2551176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2. 当前做法</a:t>
            </a:r>
            <a:endParaRPr lang="en-US" sz="1200" dirty="0"/>
          </a:p>
        </p:txBody>
      </p:sp>
      <p:sp>
        <p:nvSpPr>
          <p:cNvPr id="23" name="Text 13"/>
          <p:cNvSpPr txBox="1"/>
          <p:nvPr/>
        </p:nvSpPr>
        <p:spPr>
          <a:xfrm>
            <a:off x="7095744" y="2600554"/>
            <a:ext cx="2551176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现在你是怎么做的？（列出3-5步）</a:t>
            </a:r>
            <a:endParaRPr lang="en-US" sz="1200" dirty="0"/>
          </a:p>
        </p:txBody>
      </p:sp>
      <p:sp>
        <p:nvSpPr>
          <p:cNvPr id="24" name="Shape 14"/>
          <p:cNvSpPr/>
          <p:nvPr/>
        </p:nvSpPr>
        <p:spPr>
          <a:xfrm>
            <a:off x="1228954" y="3514954"/>
            <a:ext cx="4677156" cy="1190549"/>
          </a:xfrm>
          <a:prstGeom prst="roundRect">
            <a:avLst>
              <a:gd name="adj" fmla="val 19662"/>
            </a:avLst>
          </a:prstGeom>
          <a:noFill/>
          <a:ln w="12700">
            <a:solidFill>
              <a:srgbClr val="DBEAFE"/>
            </a:solidFill>
            <a:prstDash val="solid"/>
          </a:ln>
        </p:spPr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29207" y="3715207"/>
            <a:ext cx="457200" cy="457200"/>
          </a:xfrm>
          <a:prstGeom prst="rect">
            <a:avLst/>
          </a:prstGeom>
        </p:spPr>
      </p:pic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8021" y="3847795"/>
            <a:ext cx="237744" cy="190195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2038198" y="3715207"/>
            <a:ext cx="284378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40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3. AI 介入点</a:t>
            </a:r>
            <a:endParaRPr lang="en-US" sz="1200" dirty="0"/>
          </a:p>
        </p:txBody>
      </p:sp>
      <p:sp>
        <p:nvSpPr>
          <p:cNvPr id="28" name="Text 16"/>
          <p:cNvSpPr txBox="1"/>
          <p:nvPr/>
        </p:nvSpPr>
        <p:spPr>
          <a:xfrm>
            <a:off x="2038198" y="4019702"/>
            <a:ext cx="2924251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分析当前工作流，哪些步骤可以交给AI？</a:t>
            </a:r>
            <a:endParaRPr lang="en-US" sz="1200" dirty="0"/>
          </a:p>
        </p:txBody>
      </p:sp>
      <p:sp>
        <p:nvSpPr>
          <p:cNvPr id="29" name="Shape 17"/>
          <p:cNvSpPr/>
          <p:nvPr/>
        </p:nvSpPr>
        <p:spPr>
          <a:xfrm>
            <a:off x="6286500" y="3514954"/>
            <a:ext cx="4677156" cy="1190549"/>
          </a:xfrm>
          <a:prstGeom prst="roundRect">
            <a:avLst>
              <a:gd name="adj" fmla="val 19662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86754" y="3715207"/>
            <a:ext cx="457200" cy="457200"/>
          </a:xfrm>
          <a:prstGeom prst="rect">
            <a:avLst/>
          </a:prstGeom>
        </p:spPr>
      </p:pic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644030" y="3847795"/>
            <a:ext cx="142646" cy="190195"/>
          </a:xfrm>
          <a:prstGeom prst="rect">
            <a:avLst/>
          </a:prstGeom>
        </p:spPr>
      </p:pic>
      <p:sp>
        <p:nvSpPr>
          <p:cNvPr id="32" name="Text 18"/>
          <p:cNvSpPr txBox="1"/>
          <p:nvPr/>
        </p:nvSpPr>
        <p:spPr>
          <a:xfrm>
            <a:off x="7095744" y="3715207"/>
            <a:ext cx="322966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4. 提供</a:t>
            </a:r>
            <a:r>
              <a:rPr lang="zh-CN" alt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背景</a:t>
            </a:r>
            <a:r>
              <a:rPr lang="zh-CN" alt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信息</a:t>
            </a:r>
            <a:endParaRPr lang="zh-CN" altLang="en-US" sz="1200" b="1" dirty="0">
              <a:solidFill>
                <a:srgbClr val="1D1D1F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PingFang SC" panose="020B0400000000000000" pitchFamily="34" charset="-120"/>
            </a:endParaRPr>
          </a:p>
        </p:txBody>
      </p:sp>
      <p:sp>
        <p:nvSpPr>
          <p:cNvPr id="33" name="Text 19"/>
          <p:cNvSpPr txBox="1"/>
          <p:nvPr/>
        </p:nvSpPr>
        <p:spPr>
          <a:xfrm>
            <a:off x="7095744" y="4019702"/>
            <a:ext cx="3229661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目标是什么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？</a:t>
            </a:r>
            <a:r>
              <a:rPr lang="zh-CN" alt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有没有案例？希望他扮演什么</a:t>
            </a:r>
            <a:r>
              <a:rPr lang="zh-CN" alt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角色？</a:t>
            </a:r>
            <a:endParaRPr lang="zh-CN" altLang="en-US" sz="1200" dirty="0">
              <a:solidFill>
                <a:srgbClr val="6E6E73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PingFang SC" panose="020B0400000000000000" pitchFamily="34" charset="-120"/>
            </a:endParaRPr>
          </a:p>
        </p:txBody>
      </p:sp>
      <p:sp>
        <p:nvSpPr>
          <p:cNvPr id="34" name="Shape 20"/>
          <p:cNvSpPr/>
          <p:nvPr/>
        </p:nvSpPr>
        <p:spPr>
          <a:xfrm>
            <a:off x="1228954" y="4934102"/>
            <a:ext cx="9734702" cy="1152144"/>
          </a:xfrm>
          <a:prstGeom prst="roundRect">
            <a:avLst>
              <a:gd name="adj" fmla="val 20989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9207" y="5281574"/>
            <a:ext cx="457200" cy="457200"/>
          </a:xfrm>
          <a:prstGeom prst="rect">
            <a:avLst/>
          </a:prstGeom>
        </p:spPr>
      </p:pic>
      <p:pic>
        <p:nvPicPr>
          <p:cNvPr id="36" name="Image 13" descr="preencoded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604772" y="5415077"/>
            <a:ext cx="142646" cy="190195"/>
          </a:xfrm>
          <a:prstGeom prst="rect">
            <a:avLst/>
          </a:prstGeom>
        </p:spPr>
      </p:pic>
      <p:sp>
        <p:nvSpPr>
          <p:cNvPr id="37" name="Text 21"/>
          <p:cNvSpPr txBox="1"/>
          <p:nvPr/>
        </p:nvSpPr>
        <p:spPr>
          <a:xfrm>
            <a:off x="2038198" y="5253228"/>
            <a:ext cx="47722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5. 试着跟 AI 走一遍这个流程</a:t>
            </a:r>
            <a:endParaRPr lang="en-US" sz="1200" dirty="0"/>
          </a:p>
        </p:txBody>
      </p:sp>
      <p:sp>
        <p:nvSpPr>
          <p:cNvPr id="38" name="Text 22"/>
          <p:cNvSpPr txBox="1"/>
          <p:nvPr/>
        </p:nvSpPr>
        <p:spPr>
          <a:xfrm>
            <a:off x="2038198" y="5519318"/>
            <a:ext cx="4772254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将准备好的上下文和拆解的步骤带入大模型，进行实际操作与验证。</a:t>
            </a:r>
            <a:endParaRPr lang="en-US" sz="1200" dirty="0"/>
          </a:p>
        </p:txBody>
      </p:sp>
      <p:pic>
        <p:nvPicPr>
          <p:cNvPr id="39" name="Image 14" descr="preencoded.png"/>
          <p:cNvPicPr>
            <a:picLocks noChangeAspect="1"/>
          </p:cNvPicPr>
          <p:nvPr/>
        </p:nvPicPr>
        <p:blipFill>
          <a:blip r:embed="rId12"/>
          <a:srcRect l="-399" r="-399"/>
          <a:stretch>
            <a:fillRect/>
          </a:stretch>
        </p:blipFill>
        <p:spPr>
          <a:xfrm>
            <a:off x="771754" y="1114654"/>
            <a:ext cx="57607" cy="5277002"/>
          </a:xfrm>
          <a:prstGeom prst="rect">
            <a:avLst/>
          </a:prstGeom>
        </p:spPr>
      </p:pic>
      <p:sp>
        <p:nvSpPr>
          <p:cNvPr id="40" name="Text 23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/>
          <a:stretch>
            <a:fillRect/>
          </a:stretch>
        </p:blipFill>
        <p:spPr>
          <a:xfrm>
            <a:off x="9144000" y="1276502"/>
            <a:ext cx="2286000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457200"/>
            <a:ext cx="1696212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Interactive Exercise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85800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互动练习（可选）：用 AI 优化一段文字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1104595"/>
            <a:ext cx="10668305" cy="5915254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228954" y="1858061"/>
            <a:ext cx="9734702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13" name="Text 7"/>
          <p:cNvSpPr txBox="1"/>
          <p:nvPr/>
        </p:nvSpPr>
        <p:spPr>
          <a:xfrm>
            <a:off x="1228954" y="1419149"/>
            <a:ext cx="9925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准备一段你真实写过的文字（如：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工作邮件、活动方案、项目复盘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），通过简单的AB测试，亲身体会结构化输入的价值。 </a:t>
            </a:r>
            <a:endParaRPr lang="en-US" sz="1200" dirty="0"/>
          </a:p>
        </p:txBody>
      </p:sp>
      <p:sp>
        <p:nvSpPr>
          <p:cNvPr id="14" name="Shape 8"/>
          <p:cNvSpPr/>
          <p:nvPr/>
        </p:nvSpPr>
        <p:spPr>
          <a:xfrm>
            <a:off x="1228954" y="2095805"/>
            <a:ext cx="9734702" cy="1257300"/>
          </a:xfrm>
          <a:prstGeom prst="roundRect">
            <a:avLst>
              <a:gd name="adj" fmla="val 17631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9207" y="2295144"/>
            <a:ext cx="533095" cy="533095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 t="-45" b="-45"/>
          <a:stretch>
            <a:fillRect/>
          </a:stretch>
        </p:blipFill>
        <p:spPr>
          <a:xfrm>
            <a:off x="1567282" y="2447849"/>
            <a:ext cx="256946" cy="228600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2190902" y="2333549"/>
            <a:ext cx="8686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1. 先让 AI 直接改（许愿模式）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2190902" y="2638044"/>
            <a:ext cx="8649310" cy="5148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把文字发给 AI，只给一个极其简单的指令：“帮我优化这段文字”。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观察并记录此时 AI 输出的内容效果与风格。</a:t>
            </a:r>
            <a:endParaRPr lang="en-US" sz="1200" dirty="0"/>
          </a:p>
        </p:txBody>
      </p:sp>
      <p:sp>
        <p:nvSpPr>
          <p:cNvPr id="19" name="Shape 11"/>
          <p:cNvSpPr/>
          <p:nvPr/>
        </p:nvSpPr>
        <p:spPr>
          <a:xfrm>
            <a:off x="1228954" y="5467198"/>
            <a:ext cx="9734702" cy="1238098"/>
          </a:xfrm>
          <a:prstGeom prst="roundRect">
            <a:avLst>
              <a:gd name="adj" fmla="val 18180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20" name="Shape 12"/>
          <p:cNvSpPr/>
          <p:nvPr/>
        </p:nvSpPr>
        <p:spPr>
          <a:xfrm>
            <a:off x="1429207" y="5667451"/>
            <a:ext cx="466344" cy="533095"/>
          </a:xfrm>
          <a:prstGeom prst="roundRect">
            <a:avLst>
              <a:gd name="adj" fmla="val 96038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47165" y="5820156"/>
            <a:ext cx="228600" cy="228600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2123237" y="5705856"/>
            <a:ext cx="88395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3. 对比两次输出，体会“工作流”的威力</a:t>
            </a:r>
            <a:endParaRPr lang="en-US" sz="1200" dirty="0"/>
          </a:p>
        </p:txBody>
      </p:sp>
      <p:sp>
        <p:nvSpPr>
          <p:cNvPr id="23" name="Text 14"/>
          <p:cNvSpPr txBox="1"/>
          <p:nvPr/>
        </p:nvSpPr>
        <p:spPr>
          <a:xfrm>
            <a:off x="2123237" y="6010351"/>
            <a:ext cx="8725205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仔细对比两次的结果。你会直观地感受到：你不拆解任务、不提供约束，AI 就只能按概率“瞎猜”；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你给定的框架越清晰，AI 的产出就越精准可用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8"/>
          <a:srcRect l="-33" r="-33"/>
          <a:stretch>
            <a:fillRect/>
          </a:stretch>
        </p:blipFill>
        <p:spPr>
          <a:xfrm>
            <a:off x="1990877" y="2962656"/>
            <a:ext cx="171907" cy="152705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1228954" y="3543300"/>
            <a:ext cx="9734702" cy="1733702"/>
          </a:xfrm>
          <a:prstGeom prst="roundRect">
            <a:avLst>
              <a:gd name="adj" fmla="val 9273"/>
            </a:avLst>
          </a:prstGeom>
          <a:noFill/>
          <a:ln w="12700">
            <a:solidFill>
              <a:srgbClr val="BFDBFE"/>
            </a:solidFill>
            <a:prstDash val="solid"/>
          </a:ln>
        </p:spPr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29207" y="3743554"/>
            <a:ext cx="533095" cy="533095"/>
          </a:xfrm>
          <a:prstGeom prst="rect">
            <a:avLst/>
          </a:prstGeom>
        </p:spPr>
      </p:pic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0"/>
          <a:srcRect t="-45" b="-45"/>
          <a:stretch>
            <a:fillRect/>
          </a:stretch>
        </p:blipFill>
        <p:spPr>
          <a:xfrm>
            <a:off x="1567282" y="3895344"/>
            <a:ext cx="256946" cy="228600"/>
          </a:xfrm>
          <a:prstGeom prst="rect">
            <a:avLst/>
          </a:prstGeom>
        </p:spPr>
      </p:pic>
      <p:sp>
        <p:nvSpPr>
          <p:cNvPr id="28" name="Text 16"/>
          <p:cNvSpPr txBox="1"/>
          <p:nvPr/>
        </p:nvSpPr>
        <p:spPr>
          <a:xfrm>
            <a:off x="2190902" y="3781044"/>
            <a:ext cx="876361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40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2. 再给 AI 提供背景信息（协作模式）</a:t>
            </a:r>
            <a:endParaRPr lang="en-US" sz="1200" dirty="0"/>
          </a:p>
        </p:txBody>
      </p:sp>
      <p:sp>
        <p:nvSpPr>
          <p:cNvPr id="29" name="Text 17"/>
          <p:cNvSpPr txBox="1"/>
          <p:nvPr/>
        </p:nvSpPr>
        <p:spPr>
          <a:xfrm>
            <a:off x="2190902" y="4086454"/>
            <a:ext cx="8649310" cy="9912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开启新的对话，运用工作流思维，清晰地界定需求：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· 给目标：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明确你想达到什么结果（例：“你希望客户收到邮件后愿意回复，对我们的产品产生兴趣”）。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· 给角色：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设定 AI 的工作角色（例：“你是一位擅长商务沟通的助手”）。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· 给案例：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提供参考示例（例：“参考我之前发的那封成功约到会议的邮件”）。 </a:t>
            </a:r>
            <a:endParaRPr lang="en-US" sz="1200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1"/>
          <a:srcRect l="-399" r="-399"/>
          <a:stretch>
            <a:fillRect/>
          </a:stretch>
        </p:blipFill>
        <p:spPr>
          <a:xfrm>
            <a:off x="771754" y="1114654"/>
            <a:ext cx="57607" cy="5896051"/>
          </a:xfrm>
          <a:prstGeom prst="rect">
            <a:avLst/>
          </a:prstGeom>
        </p:spPr>
      </p:pic>
      <p:sp>
        <p:nvSpPr>
          <p:cNvPr id="31" name="Shape 18"/>
          <p:cNvSpPr/>
          <p:nvPr/>
        </p:nvSpPr>
        <p:spPr>
          <a:xfrm>
            <a:off x="761695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2" name="Shape 19"/>
          <p:cNvSpPr/>
          <p:nvPr/>
        </p:nvSpPr>
        <p:spPr>
          <a:xfrm>
            <a:off x="895198" y="6572707"/>
            <a:ext cx="57607" cy="57607"/>
          </a:xfrm>
          <a:prstGeom prst="ellipse">
            <a:avLst/>
          </a:prstGeom>
          <a:solidFill>
            <a:srgbClr val="9CA3A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Shape 20"/>
          <p:cNvSpPr/>
          <p:nvPr/>
        </p:nvSpPr>
        <p:spPr>
          <a:xfrm>
            <a:off x="1028700" y="6572707"/>
            <a:ext cx="57607" cy="57607"/>
          </a:xfrm>
          <a:prstGeom prst="ellipse">
            <a:avLst/>
          </a:prstGeom>
          <a:solidFill>
            <a:srgbClr val="2563EB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4" name="Text 21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381305" y="-2857500"/>
            <a:ext cx="11430000" cy="11430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81305" y="3047695"/>
            <a:ext cx="11430000" cy="761969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 t="-28" b="-28"/>
          <a:stretch>
            <a:fillRect/>
          </a:stretch>
        </p:blipFill>
        <p:spPr>
          <a:xfrm>
            <a:off x="6096305" y="4753966"/>
            <a:ext cx="4819802" cy="4286707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2918765" y="2575865"/>
            <a:ext cx="6363310" cy="1714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你以为在 </a:t>
            </a:r>
            <a:r>
              <a:rPr lang="zh-CN" alt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和</a:t>
            </a: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共创，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其实你只是在</a:t>
            </a:r>
            <a:r>
              <a:rPr lang="en-US" sz="4800" b="1" kern="0" spc="-96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许愿</a:t>
            </a: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4800" dirty="0"/>
          </a:p>
        </p:txBody>
      </p:sp>
      <p:sp>
        <p:nvSpPr>
          <p:cNvPr id="8" name="Shape 3"/>
          <p:cNvSpPr/>
          <p:nvPr/>
        </p:nvSpPr>
        <p:spPr>
          <a:xfrm>
            <a:off x="5560466" y="657454"/>
            <a:ext cx="57607" cy="57607"/>
          </a:xfrm>
          <a:prstGeom prst="ellipse">
            <a:avLst/>
          </a:prstGeom>
          <a:solidFill>
            <a:srgbClr val="3B82F6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5693969" y="609905"/>
            <a:ext cx="886054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40AF">
                    <a:alpha val="50000"/>
                  </a:srgbClr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Core Insight</a:t>
            </a:r>
            <a:endParaRPr lang="en-US" sz="900" dirty="0"/>
          </a:p>
        </p:txBody>
      </p:sp>
      <p:sp>
        <p:nvSpPr>
          <p:cNvPr id="10" name="Shape 5"/>
          <p:cNvSpPr/>
          <p:nvPr/>
        </p:nvSpPr>
        <p:spPr>
          <a:xfrm>
            <a:off x="6574536" y="657454"/>
            <a:ext cx="57607" cy="57607"/>
          </a:xfrm>
          <a:prstGeom prst="ellipse">
            <a:avLst/>
          </a:prstGeom>
          <a:solidFill>
            <a:srgbClr val="3B82F6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6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6476695" y="-1904695"/>
            <a:ext cx="7619695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143000"/>
            <a:ext cx="8572500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19202" cy="19202"/>
          </a:xfrm>
          <a:prstGeom prst="ellipse">
            <a:avLst/>
          </a:prstGeom>
          <a:noFill/>
          <a:ln w="12700">
            <a:solidFill>
              <a:srgbClr val="0071E3">
                <a:alpha val="6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/>
          <a:stretch>
            <a:fillRect/>
          </a:stretch>
        </p:blipFill>
        <p:spPr>
          <a:xfrm>
            <a:off x="9715500" y="1276502"/>
            <a:ext cx="1714500" cy="22860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457200"/>
            <a:ext cx="724205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Summary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85800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本课核心回顾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1" b="-1"/>
          <a:stretch>
            <a:fillRect/>
          </a:stretch>
        </p:blipFill>
        <p:spPr>
          <a:xfrm>
            <a:off x="761695" y="1104595"/>
            <a:ext cx="10668305" cy="529620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228954" y="1971446"/>
            <a:ext cx="9734702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13" name="Text 7"/>
          <p:cNvSpPr txBox="1"/>
          <p:nvPr/>
        </p:nvSpPr>
        <p:spPr>
          <a:xfrm>
            <a:off x="1228954" y="1495044"/>
            <a:ext cx="992581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建立并打磨专属的工作流，是完成从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“许愿者”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到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“AI共创者”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转变的核心路径。 </a:t>
            </a:r>
            <a:endParaRPr lang="en-US" sz="1200" dirty="0"/>
          </a:p>
        </p:txBody>
      </p:sp>
      <p:sp>
        <p:nvSpPr>
          <p:cNvPr id="14" name="Shape 8"/>
          <p:cNvSpPr/>
          <p:nvPr/>
        </p:nvSpPr>
        <p:spPr>
          <a:xfrm>
            <a:off x="6324905" y="2286000"/>
            <a:ext cx="4638751" cy="1591056"/>
          </a:xfrm>
          <a:prstGeom prst="roundRect">
            <a:avLst>
              <a:gd name="adj" fmla="val 11012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62649" y="2523744"/>
            <a:ext cx="533095" cy="533095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 l="-57" r="-57"/>
          <a:stretch>
            <a:fillRect/>
          </a:stretch>
        </p:blipFill>
        <p:spPr>
          <a:xfrm>
            <a:off x="6729070" y="2676449"/>
            <a:ext cx="200254" cy="228600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7286854" y="2802636"/>
            <a:ext cx="26389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2. 两大资产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86854" y="3107131"/>
            <a:ext cx="273314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构建个人护城河：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语料库 + 工作流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sp>
        <p:nvSpPr>
          <p:cNvPr id="19" name="Shape 11"/>
          <p:cNvSpPr/>
          <p:nvPr/>
        </p:nvSpPr>
        <p:spPr>
          <a:xfrm>
            <a:off x="1228954" y="4176979"/>
            <a:ext cx="4638751" cy="1837944"/>
          </a:xfrm>
          <a:prstGeom prst="roundRect">
            <a:avLst>
              <a:gd name="adj" fmla="val 8249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7"/>
          <a:srcRect l="-45" r="-45"/>
          <a:stretch>
            <a:fillRect/>
          </a:stretch>
        </p:blipFill>
        <p:spPr>
          <a:xfrm>
            <a:off x="1466698" y="4414723"/>
            <a:ext cx="444398" cy="533095"/>
          </a:xfrm>
          <a:prstGeom prst="rect">
            <a:avLst/>
          </a:prstGeom>
        </p:spPr>
      </p:pic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74597" y="4567428"/>
            <a:ext cx="228600" cy="228600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2101291" y="4693615"/>
            <a:ext cx="372435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3. 三个原则</a:t>
            </a:r>
            <a:endParaRPr lang="en-US" sz="1200" dirty="0"/>
          </a:p>
        </p:txBody>
      </p:sp>
      <p:sp>
        <p:nvSpPr>
          <p:cNvPr id="23" name="Text 13"/>
          <p:cNvSpPr txBox="1"/>
          <p:nvPr/>
        </p:nvSpPr>
        <p:spPr>
          <a:xfrm>
            <a:off x="2101291" y="4998110"/>
            <a:ext cx="3610051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打磨工作流心法：</a:t>
            </a:r>
            <a:r>
              <a:rPr lang="en-US" sz="120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边行动边总结、明确背景信息、像孩子一样折腾。 </a:t>
            </a:r>
            <a:endParaRPr lang="en-US" sz="1200" dirty="0">
              <a:solidFill>
                <a:srgbClr val="1D1D1F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PingFang SC" panose="020B0400000000000000" pitchFamily="34" charset="-120"/>
            </a:endParaRPr>
          </a:p>
        </p:txBody>
      </p:sp>
      <p:sp>
        <p:nvSpPr>
          <p:cNvPr id="24" name="Shape 14"/>
          <p:cNvSpPr/>
          <p:nvPr/>
        </p:nvSpPr>
        <p:spPr>
          <a:xfrm>
            <a:off x="1228954" y="2286000"/>
            <a:ext cx="4638751" cy="1591056"/>
          </a:xfrm>
          <a:prstGeom prst="roundRect">
            <a:avLst>
              <a:gd name="adj" fmla="val 11012"/>
            </a:avLst>
          </a:prstGeom>
          <a:noFill/>
          <a:ln w="12700">
            <a:solidFill>
              <a:srgbClr val="DBEAFE"/>
            </a:solidFill>
            <a:prstDash val="solid"/>
          </a:ln>
        </p:spPr>
      </p:sp>
      <p:sp>
        <p:nvSpPr>
          <p:cNvPr id="25" name="Shape 15"/>
          <p:cNvSpPr/>
          <p:nvPr/>
        </p:nvSpPr>
        <p:spPr>
          <a:xfrm>
            <a:off x="6324905" y="4176979"/>
            <a:ext cx="4638751" cy="1837944"/>
          </a:xfrm>
          <a:prstGeom prst="roundRect">
            <a:avLst>
              <a:gd name="adj" fmla="val 8249"/>
            </a:avLst>
          </a:prstGeom>
          <a:noFill/>
          <a:ln w="12700">
            <a:solidFill>
              <a:srgbClr val="DBEAFE"/>
            </a:solidFill>
            <a:prstDash val="solid"/>
          </a:ln>
        </p:spPr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66698" y="2523744"/>
            <a:ext cx="533095" cy="533095"/>
          </a:xfrm>
          <a:prstGeom prst="rect">
            <a:avLst/>
          </a:prstGeom>
        </p:spPr>
      </p:pic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0"/>
          <a:srcRect l="-133" r="-133"/>
          <a:stretch>
            <a:fillRect/>
          </a:stretch>
        </p:blipFill>
        <p:spPr>
          <a:xfrm>
            <a:off x="1647749" y="2676449"/>
            <a:ext cx="171907" cy="228600"/>
          </a:xfrm>
          <a:prstGeom prst="rect">
            <a:avLst/>
          </a:prstGeom>
        </p:spPr>
      </p:pic>
      <p:sp>
        <p:nvSpPr>
          <p:cNvPr id="28" name="Text 16"/>
          <p:cNvSpPr txBox="1"/>
          <p:nvPr/>
        </p:nvSpPr>
        <p:spPr>
          <a:xfrm>
            <a:off x="2190902" y="2802636"/>
            <a:ext cx="249997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40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1. 核心认知</a:t>
            </a:r>
            <a:endParaRPr lang="en-US" sz="1200" dirty="0"/>
          </a:p>
        </p:txBody>
      </p:sp>
      <p:sp>
        <p:nvSpPr>
          <p:cNvPr id="29" name="Text 17"/>
          <p:cNvSpPr txBox="1"/>
          <p:nvPr/>
        </p:nvSpPr>
        <p:spPr>
          <a:xfrm>
            <a:off x="2190902" y="3107131"/>
            <a:ext cx="2581351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AI 不是许愿池，</a:t>
            </a:r>
            <a:r>
              <a:rPr lang="en-US" sz="1200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工作流才是关键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562649" y="4414723"/>
            <a:ext cx="533095" cy="533095"/>
          </a:xfrm>
          <a:prstGeom prst="rect">
            <a:avLst/>
          </a:prstGeom>
        </p:spPr>
      </p:pic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1"/>
          <a:srcRect t="-45" b="-45"/>
          <a:stretch>
            <a:fillRect/>
          </a:stretch>
        </p:blipFill>
        <p:spPr>
          <a:xfrm>
            <a:off x="6700723" y="4567428"/>
            <a:ext cx="256946" cy="228600"/>
          </a:xfrm>
          <a:prstGeom prst="rect">
            <a:avLst/>
          </a:prstGeom>
        </p:spPr>
      </p:pic>
      <p:sp>
        <p:nvSpPr>
          <p:cNvPr id="32" name="Text 18"/>
          <p:cNvSpPr txBox="1"/>
          <p:nvPr/>
        </p:nvSpPr>
        <p:spPr>
          <a:xfrm>
            <a:off x="7286854" y="4817059"/>
            <a:ext cx="32488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40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4. 长期复利</a:t>
            </a:r>
            <a:endParaRPr lang="en-US" sz="1200" dirty="0"/>
          </a:p>
        </p:txBody>
      </p:sp>
      <p:sp>
        <p:nvSpPr>
          <p:cNvPr id="33" name="Text 19"/>
          <p:cNvSpPr txBox="1"/>
          <p:nvPr/>
        </p:nvSpPr>
        <p:spPr>
          <a:xfrm>
            <a:off x="7286854" y="5122469"/>
            <a:ext cx="3248863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建立系统思维，</a:t>
            </a:r>
            <a:r>
              <a:rPr lang="en-US" sz="1200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工作流越早打磨，复利越大</a:t>
            </a:r>
            <a:r>
              <a:rPr lang="en-US" sz="120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pic>
        <p:nvPicPr>
          <p:cNvPr id="34" name="Image 12" descr="preencoded.png"/>
          <p:cNvPicPr>
            <a:picLocks noChangeAspect="1"/>
          </p:cNvPicPr>
          <p:nvPr/>
        </p:nvPicPr>
        <p:blipFill>
          <a:blip r:embed="rId12"/>
          <a:srcRect l="-399" r="-399"/>
          <a:stretch>
            <a:fillRect/>
          </a:stretch>
        </p:blipFill>
        <p:spPr>
          <a:xfrm>
            <a:off x="771754" y="1114654"/>
            <a:ext cx="57607" cy="5277002"/>
          </a:xfrm>
          <a:prstGeom prst="rect">
            <a:avLst/>
          </a:prstGeom>
        </p:spPr>
      </p:pic>
      <p:sp>
        <p:nvSpPr>
          <p:cNvPr id="35" name="Text 20"/>
          <p:cNvSpPr txBox="1"/>
          <p:nvPr/>
        </p:nvSpPr>
        <p:spPr>
          <a:xfrm>
            <a:off x="761695" y="6476695"/>
            <a:ext cx="219456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>
                    <a:alpha val="30000"/>
                  </a:srgbClr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27</a:t>
            </a:r>
            <a:endParaRPr lang="en-US" sz="900" dirty="0"/>
          </a:p>
        </p:txBody>
      </p:sp>
      <p:sp>
        <p:nvSpPr>
          <p:cNvPr id="36" name="Text 21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 l="-2" r="-2"/>
          <a:stretch>
            <a:fillRect/>
          </a:stretch>
        </p:blipFill>
        <p:spPr>
          <a:xfrm>
            <a:off x="381305" y="-1904695"/>
            <a:ext cx="11430000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619195" y="1143000"/>
            <a:ext cx="9525305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 l="-77" r="-77"/>
          <a:stretch>
            <a:fillRect/>
          </a:stretch>
        </p:blipFill>
        <p:spPr>
          <a:xfrm>
            <a:off x="8257946" y="3546043"/>
            <a:ext cx="2980944" cy="238109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-401" b="-401"/>
          <a:stretch>
            <a:fillRect/>
          </a:stretch>
        </p:blipFill>
        <p:spPr>
          <a:xfrm>
            <a:off x="0" y="6819595"/>
            <a:ext cx="12191695" cy="384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0895" y="1897380"/>
            <a:ext cx="609905" cy="609905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rcRect l="-133" r="-133"/>
          <a:stretch>
            <a:fillRect/>
          </a:stretch>
        </p:blipFill>
        <p:spPr>
          <a:xfrm>
            <a:off x="6010351" y="2087575"/>
            <a:ext cx="171907" cy="228600"/>
          </a:xfrm>
          <a:prstGeom prst="rect">
            <a:avLst/>
          </a:prstGeom>
        </p:spPr>
      </p:pic>
      <p:sp>
        <p:nvSpPr>
          <p:cNvPr id="13" name="Shape 5"/>
          <p:cNvSpPr/>
          <p:nvPr/>
        </p:nvSpPr>
        <p:spPr>
          <a:xfrm>
            <a:off x="5737860" y="4827118"/>
            <a:ext cx="38405" cy="38405"/>
          </a:xfrm>
          <a:prstGeom prst="ellipse">
            <a:avLst/>
          </a:prstGeom>
          <a:solidFill>
            <a:srgbClr val="D1D5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7"/>
          <p:cNvSpPr txBox="1"/>
          <p:nvPr/>
        </p:nvSpPr>
        <p:spPr>
          <a:xfrm>
            <a:off x="2841955" y="2887675"/>
            <a:ext cx="6515100" cy="1390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你打磨工作流次数越多，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你</a:t>
            </a:r>
            <a:r>
              <a:rPr lang="zh-CN" alt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对工作就想得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越</a:t>
            </a:r>
            <a:r>
              <a:rPr lang="en-US" sz="4200" b="1" kern="0" spc="-42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清晰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4200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7"/>
          <a:srcRect l="-299" r="-299"/>
          <a:stretch>
            <a:fillRect/>
          </a:stretch>
        </p:blipFill>
        <p:spPr>
          <a:xfrm>
            <a:off x="457200" y="457200"/>
            <a:ext cx="19202" cy="152705"/>
          </a:xfrm>
          <a:prstGeom prst="rect">
            <a:avLst/>
          </a:prstGeom>
        </p:spPr>
      </p:pic>
      <p:sp>
        <p:nvSpPr>
          <p:cNvPr id="19" name="Text 8"/>
          <p:cNvSpPr txBox="1"/>
          <p:nvPr/>
        </p:nvSpPr>
        <p:spPr>
          <a:xfrm>
            <a:off x="552298" y="457200"/>
            <a:ext cx="943661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Conclusion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 l="-2" r="-2"/>
          <a:stretch>
            <a:fillRect/>
          </a:stretch>
        </p:blipFill>
        <p:spPr>
          <a:xfrm>
            <a:off x="381305" y="-1904695"/>
            <a:ext cx="11430000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619195" y="1143000"/>
            <a:ext cx="9525305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 l="-77" r="-77"/>
          <a:stretch>
            <a:fillRect/>
          </a:stretch>
        </p:blipFill>
        <p:spPr>
          <a:xfrm>
            <a:off x="8257946" y="3546043"/>
            <a:ext cx="2980944" cy="238109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-401" b="-401"/>
          <a:stretch>
            <a:fillRect/>
          </a:stretch>
        </p:blipFill>
        <p:spPr>
          <a:xfrm>
            <a:off x="0" y="6819595"/>
            <a:ext cx="12191695" cy="384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0895" y="1897380"/>
            <a:ext cx="609905" cy="609905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rcRect l="-133" r="-133"/>
          <a:stretch>
            <a:fillRect/>
          </a:stretch>
        </p:blipFill>
        <p:spPr>
          <a:xfrm>
            <a:off x="6010351" y="2087575"/>
            <a:ext cx="171907" cy="228600"/>
          </a:xfrm>
          <a:prstGeom prst="rect">
            <a:avLst/>
          </a:prstGeom>
        </p:spPr>
      </p:pic>
      <p:sp>
        <p:nvSpPr>
          <p:cNvPr id="13" name="Shape 5"/>
          <p:cNvSpPr/>
          <p:nvPr/>
        </p:nvSpPr>
        <p:spPr>
          <a:xfrm>
            <a:off x="5737860" y="4827118"/>
            <a:ext cx="38405" cy="38405"/>
          </a:xfrm>
          <a:prstGeom prst="ellipse">
            <a:avLst/>
          </a:prstGeom>
          <a:solidFill>
            <a:srgbClr val="D1D5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7"/>
          <p:cNvSpPr txBox="1"/>
          <p:nvPr/>
        </p:nvSpPr>
        <p:spPr>
          <a:xfrm>
            <a:off x="2378710" y="2887980"/>
            <a:ext cx="7353300" cy="1390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</a:t>
            </a:r>
            <a:r>
              <a:rPr lang="zh-CN" alt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美好事物都是先在大脑</a:t>
            </a:r>
            <a:r>
              <a:rPr lang="zh-CN" alt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中创造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，</a:t>
            </a:r>
            <a:endParaRPr lang="en-US" sz="4200" dirty="0"/>
          </a:p>
          <a:p>
            <a:pPr marL="0" indent="0" algn="ctr">
              <a:buNone/>
            </a:pPr>
            <a:r>
              <a:rPr lang="zh-CN" alt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然后在现实世界</a:t>
            </a:r>
            <a:r>
              <a:rPr lang="zh-CN" alt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重新创造一遍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4200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7"/>
          <a:srcRect l="-299" r="-299"/>
          <a:stretch>
            <a:fillRect/>
          </a:stretch>
        </p:blipFill>
        <p:spPr>
          <a:xfrm>
            <a:off x="457200" y="457200"/>
            <a:ext cx="19202" cy="152705"/>
          </a:xfrm>
          <a:prstGeom prst="rect">
            <a:avLst/>
          </a:prstGeom>
        </p:spPr>
      </p:pic>
      <p:sp>
        <p:nvSpPr>
          <p:cNvPr id="19" name="Text 8"/>
          <p:cNvSpPr txBox="1"/>
          <p:nvPr/>
        </p:nvSpPr>
        <p:spPr>
          <a:xfrm>
            <a:off x="552298" y="457200"/>
            <a:ext cx="943661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Conclusion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 l="-2" r="-2"/>
          <a:stretch>
            <a:fillRect/>
          </a:stretch>
        </p:blipFill>
        <p:spPr>
          <a:xfrm>
            <a:off x="381305" y="-1904695"/>
            <a:ext cx="11430000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619195" y="1143000"/>
            <a:ext cx="9525305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>
            <a:alphaModFix amt="2000"/>
          </a:blip>
          <a:srcRect l="-77" r="-77"/>
          <a:stretch>
            <a:fillRect/>
          </a:stretch>
        </p:blipFill>
        <p:spPr>
          <a:xfrm>
            <a:off x="8257946" y="3546043"/>
            <a:ext cx="2980944" cy="238109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-401" b="-401"/>
          <a:stretch>
            <a:fillRect/>
          </a:stretch>
        </p:blipFill>
        <p:spPr>
          <a:xfrm>
            <a:off x="0" y="6819595"/>
            <a:ext cx="12191695" cy="384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0895" y="1897380"/>
            <a:ext cx="609905" cy="609905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rcRect l="-133" r="-133"/>
          <a:stretch>
            <a:fillRect/>
          </a:stretch>
        </p:blipFill>
        <p:spPr>
          <a:xfrm>
            <a:off x="6010351" y="2087575"/>
            <a:ext cx="171907" cy="228600"/>
          </a:xfrm>
          <a:prstGeom prst="rect">
            <a:avLst/>
          </a:prstGeom>
        </p:spPr>
      </p:pic>
      <p:sp>
        <p:nvSpPr>
          <p:cNvPr id="13" name="Shape 5"/>
          <p:cNvSpPr/>
          <p:nvPr/>
        </p:nvSpPr>
        <p:spPr>
          <a:xfrm>
            <a:off x="5737860" y="4827118"/>
            <a:ext cx="38405" cy="38405"/>
          </a:xfrm>
          <a:prstGeom prst="ellipse">
            <a:avLst/>
          </a:prstGeom>
          <a:solidFill>
            <a:srgbClr val="D1D5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7"/>
          <p:cNvSpPr txBox="1"/>
          <p:nvPr/>
        </p:nvSpPr>
        <p:spPr>
          <a:xfrm>
            <a:off x="2841955" y="2887675"/>
            <a:ext cx="6515100" cy="139080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把工作流封装起来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，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</a:t>
            </a:r>
            <a:r>
              <a:rPr lang="zh-CN" alt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你就创造了一个产品</a:t>
            </a:r>
            <a:r>
              <a:rPr lang="en-US" sz="4200" b="1" kern="0" spc="-4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4200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7"/>
          <a:srcRect l="-299" r="-299"/>
          <a:stretch>
            <a:fillRect/>
          </a:stretch>
        </p:blipFill>
        <p:spPr>
          <a:xfrm>
            <a:off x="457200" y="457200"/>
            <a:ext cx="19202" cy="152705"/>
          </a:xfrm>
          <a:prstGeom prst="rect">
            <a:avLst/>
          </a:prstGeom>
        </p:spPr>
      </p:pic>
      <p:sp>
        <p:nvSpPr>
          <p:cNvPr id="19" name="Text 8"/>
          <p:cNvSpPr txBox="1"/>
          <p:nvPr/>
        </p:nvSpPr>
        <p:spPr>
          <a:xfrm>
            <a:off x="552298" y="457200"/>
            <a:ext cx="943661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Conclusion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381305" y="-2857500"/>
            <a:ext cx="11430000" cy="11430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81305" y="3047695"/>
            <a:ext cx="11430000" cy="761969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 t="-135" b="-135"/>
          <a:stretch>
            <a:fillRect/>
          </a:stretch>
        </p:blipFill>
        <p:spPr>
          <a:xfrm>
            <a:off x="6096305" y="4747565"/>
            <a:ext cx="4819802" cy="4295851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5790895" y="3589020"/>
            <a:ext cx="6958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认知复利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90895" y="4046220"/>
            <a:ext cx="6958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技能复利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0895" y="4503420"/>
            <a:ext cx="6958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信任复利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22960" y="2125980"/>
            <a:ext cx="10048240" cy="8578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建立自己的工作流，</a:t>
            </a:r>
            <a:r>
              <a:rPr lang="zh-CN" alt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构建</a:t>
            </a:r>
            <a:r>
              <a:rPr lang="en-US" sz="4800" b="1" kern="0" spc="-96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一生复利</a:t>
            </a: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4800" dirty="0"/>
          </a:p>
        </p:txBody>
      </p:sp>
      <p:sp>
        <p:nvSpPr>
          <p:cNvPr id="11" name="Shape 6"/>
          <p:cNvSpPr/>
          <p:nvPr/>
        </p:nvSpPr>
        <p:spPr>
          <a:xfrm>
            <a:off x="5560466" y="657454"/>
            <a:ext cx="57607" cy="57607"/>
          </a:xfrm>
          <a:prstGeom prst="ellipse">
            <a:avLst/>
          </a:prstGeom>
          <a:solidFill>
            <a:srgbClr val="3B82F6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7"/>
          <p:cNvSpPr txBox="1"/>
          <p:nvPr/>
        </p:nvSpPr>
        <p:spPr>
          <a:xfrm>
            <a:off x="5693969" y="609905"/>
            <a:ext cx="886054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40AF">
                    <a:alpha val="50000"/>
                  </a:srgbClr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Core Insight</a:t>
            </a:r>
            <a:endParaRPr lang="en-US" sz="900" dirty="0"/>
          </a:p>
        </p:txBody>
      </p:sp>
      <p:sp>
        <p:nvSpPr>
          <p:cNvPr id="13" name="Shape 8"/>
          <p:cNvSpPr/>
          <p:nvPr/>
        </p:nvSpPr>
        <p:spPr>
          <a:xfrm>
            <a:off x="6574536" y="657454"/>
            <a:ext cx="57607" cy="57607"/>
          </a:xfrm>
          <a:prstGeom prst="ellipse">
            <a:avLst/>
          </a:prstGeom>
          <a:solidFill>
            <a:srgbClr val="3B82F6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9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 l="-2" r="-2"/>
          <a:stretch>
            <a:fillRect/>
          </a:stretch>
        </p:blipFill>
        <p:spPr>
          <a:xfrm>
            <a:off x="381305" y="-1904695"/>
            <a:ext cx="11430000" cy="76196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619195" y="1143000"/>
            <a:ext cx="9525305" cy="8572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09598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238805" y="571500"/>
            <a:ext cx="5715000" cy="5715000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 t="-43" b="-43"/>
          <a:stretch>
            <a:fillRect/>
          </a:stretch>
        </p:blipFill>
        <p:spPr>
          <a:xfrm>
            <a:off x="8563356" y="3546043"/>
            <a:ext cx="2676449" cy="2381098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2279599" y="2697480"/>
            <a:ext cx="7639812" cy="14676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kern="0" spc="7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对人生来说，最重要的资产是语料库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b="1" kern="0" spc="72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对事业来说，最重要的资产是</a:t>
            </a:r>
            <a:r>
              <a:rPr lang="en-US" sz="3600" b="1" kern="0" spc="72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工作流</a:t>
            </a:r>
            <a:endParaRPr lang="en-US" sz="3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rcRect l="-299" r="-299"/>
          <a:stretch>
            <a:fillRect/>
          </a:stretch>
        </p:blipFill>
        <p:spPr>
          <a:xfrm>
            <a:off x="457200" y="457200"/>
            <a:ext cx="19202" cy="15270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552298" y="457200"/>
            <a:ext cx="886054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Core Asset</a:t>
            </a:r>
            <a:endParaRPr lang="en-US" sz="900" dirty="0"/>
          </a:p>
        </p:txBody>
      </p:sp>
      <p:sp>
        <p:nvSpPr>
          <p:cNvPr id="12" name="Text 6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80000"/>
          </a:blip>
          <a:srcRect/>
          <a:stretch>
            <a:fillRect/>
          </a:stretch>
        </p:blipFill>
        <p:spPr>
          <a:xfrm>
            <a:off x="552480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1904695" y="190195"/>
            <a:ext cx="9525305" cy="952530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38405" cy="38405"/>
          </a:xfrm>
          <a:prstGeom prst="ellipse">
            <a:avLst/>
          </a:prstGeom>
          <a:noFill/>
          <a:ln w="25400">
            <a:solidFill>
              <a:srgbClr val="0071E3">
                <a:alpha val="500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10000"/>
          </a:blip>
          <a:srcRect/>
          <a:stretch>
            <a:fillRect/>
          </a:stretch>
        </p:blipFill>
        <p:spPr>
          <a:xfrm>
            <a:off x="0" y="47549"/>
            <a:ext cx="914400" cy="9144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61695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952805" y="457200"/>
            <a:ext cx="962863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Action Plan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685800"/>
            <a:ext cx="1085850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复盘要求与激励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l="-1" r="-1"/>
          <a:stretch>
            <a:fillRect/>
          </a:stretch>
        </p:blipFill>
        <p:spPr>
          <a:xfrm>
            <a:off x="761695" y="1104595"/>
            <a:ext cx="10668305" cy="5143500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152144" y="1419149"/>
            <a:ext cx="400507" cy="400507"/>
          </a:xfrm>
          <a:prstGeom prst="roundRect">
            <a:avLst>
              <a:gd name="adj" fmla="val 108719"/>
            </a:avLst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 t="-842" b="-842"/>
          <a:stretch>
            <a:fillRect/>
          </a:stretch>
        </p:blipFill>
        <p:spPr>
          <a:xfrm>
            <a:off x="1257300" y="1533449"/>
            <a:ext cx="190195" cy="171907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1705356" y="1457554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完成练习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1705356" y="1723644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请从本次课程的 2个互动练习当中，至少选择 </a:t>
            </a:r>
            <a:r>
              <a:rPr lang="en-US" sz="1200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1 个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完成。 </a:t>
            </a:r>
            <a:endParaRPr lang="en-US" sz="1200" dirty="0"/>
          </a:p>
        </p:txBody>
      </p:sp>
      <p:sp>
        <p:nvSpPr>
          <p:cNvPr id="16" name="Shape 9"/>
          <p:cNvSpPr/>
          <p:nvPr/>
        </p:nvSpPr>
        <p:spPr>
          <a:xfrm>
            <a:off x="1152144" y="2143354"/>
            <a:ext cx="400507" cy="400507"/>
          </a:xfrm>
          <a:prstGeom prst="roundRect">
            <a:avLst>
              <a:gd name="adj" fmla="val 108719"/>
            </a:avLst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66444" y="2257654"/>
            <a:ext cx="171907" cy="171907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1705356" y="2180844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撰写复盘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1705356" y="2447849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把听课感受 + 练习感受，写成超过 </a:t>
            </a:r>
            <a:r>
              <a:rPr lang="en-US" sz="1200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300 字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的复盘，在班主任提供的作业链接里发布。 </a:t>
            </a:r>
            <a:endParaRPr lang="en-US" sz="1200" dirty="0"/>
          </a:p>
        </p:txBody>
      </p:sp>
      <p:sp>
        <p:nvSpPr>
          <p:cNvPr id="20" name="Shape 12"/>
          <p:cNvSpPr/>
          <p:nvPr/>
        </p:nvSpPr>
        <p:spPr>
          <a:xfrm>
            <a:off x="1152144" y="2866644"/>
            <a:ext cx="400507" cy="400507"/>
          </a:xfrm>
          <a:prstGeom prst="roundRect">
            <a:avLst>
              <a:gd name="adj" fmla="val 108719"/>
            </a:avLst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7"/>
          <a:srcRect l="-760" r="-760"/>
          <a:stretch>
            <a:fillRect/>
          </a:stretch>
        </p:blipFill>
        <p:spPr>
          <a:xfrm>
            <a:off x="1276502" y="2980944"/>
            <a:ext cx="152705" cy="171907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705356" y="2905049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作业分享</a:t>
            </a:r>
            <a:endParaRPr lang="en-US" sz="1200" dirty="0"/>
          </a:p>
        </p:txBody>
      </p:sp>
      <p:sp>
        <p:nvSpPr>
          <p:cNvPr id="23" name="Text 14"/>
          <p:cNvSpPr txBox="1"/>
          <p:nvPr/>
        </p:nvSpPr>
        <p:spPr>
          <a:xfrm>
            <a:off x="1705356" y="3172054"/>
            <a:ext cx="95253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把完成后的作业链接转发到课程群里，与同学</a:t>
            </a:r>
            <a:r>
              <a:rPr lang="zh-CN" alt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相互启发</a:t>
            </a:r>
            <a:r>
              <a:rPr lang="en-US" sz="1200" dirty="0">
                <a:solidFill>
                  <a:srgbClr val="86868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</a:t>
            </a:r>
            <a:endParaRPr lang="en-US" sz="1200" dirty="0"/>
          </a:p>
        </p:txBody>
      </p:sp>
      <p:sp>
        <p:nvSpPr>
          <p:cNvPr id="24" name="Shape 15"/>
          <p:cNvSpPr/>
          <p:nvPr/>
        </p:nvSpPr>
        <p:spPr>
          <a:xfrm>
            <a:off x="1152144" y="3933749"/>
            <a:ext cx="4828946" cy="2000707"/>
          </a:xfrm>
          <a:prstGeom prst="roundRect">
            <a:avLst>
              <a:gd name="adj" fmla="val 5223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14907" y="4134002"/>
            <a:ext cx="152705" cy="152705"/>
          </a:xfrm>
          <a:prstGeom prst="rect">
            <a:avLst/>
          </a:prstGeom>
        </p:spPr>
      </p:pic>
      <p:sp>
        <p:nvSpPr>
          <p:cNvPr id="26" name="Text 16"/>
          <p:cNvSpPr txBox="1"/>
          <p:nvPr/>
        </p:nvSpPr>
        <p:spPr>
          <a:xfrm>
            <a:off x="1543507" y="4095598"/>
            <a:ext cx="1327709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交押金上课的同学</a:t>
            </a:r>
            <a:endParaRPr lang="en-US" sz="1200" dirty="0"/>
          </a:p>
        </p:txBody>
      </p:sp>
      <p:sp>
        <p:nvSpPr>
          <p:cNvPr id="27" name="Text 17"/>
          <p:cNvSpPr txBox="1"/>
          <p:nvPr/>
        </p:nvSpPr>
        <p:spPr>
          <a:xfrm>
            <a:off x="1314907" y="4438498"/>
            <a:ext cx="4582058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每次直播课后 </a:t>
            </a:r>
            <a:r>
              <a:rPr lang="en-US" sz="1200" b="1" dirty="0">
                <a:solidFill>
                  <a:srgbClr val="1F2937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7天内</a:t>
            </a: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完成复盘，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准时完成 3 次复盘，</a:t>
            </a:r>
            <a:r>
              <a:rPr lang="en-US" sz="1200" b="1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全额返回押金</a:t>
            </a: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sp>
        <p:nvSpPr>
          <p:cNvPr id="28" name="Shape 18"/>
          <p:cNvSpPr/>
          <p:nvPr/>
        </p:nvSpPr>
        <p:spPr>
          <a:xfrm>
            <a:off x="6210605" y="3933749"/>
            <a:ext cx="4828946" cy="2000707"/>
          </a:xfrm>
          <a:prstGeom prst="roundRect">
            <a:avLst>
              <a:gd name="adj" fmla="val 5223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9"/>
          <a:srcRect l="-33" r="-33"/>
          <a:stretch>
            <a:fillRect/>
          </a:stretch>
        </p:blipFill>
        <p:spPr>
          <a:xfrm>
            <a:off x="6372454" y="4134002"/>
            <a:ext cx="171907" cy="152705"/>
          </a:xfrm>
          <a:prstGeom prst="rect">
            <a:avLst/>
          </a:prstGeom>
        </p:spPr>
      </p:pic>
      <p:sp>
        <p:nvSpPr>
          <p:cNvPr id="30" name="Text 19"/>
          <p:cNvSpPr txBox="1"/>
          <p:nvPr/>
        </p:nvSpPr>
        <p:spPr>
          <a:xfrm>
            <a:off x="6620256" y="4095598"/>
            <a:ext cx="1163117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338C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付费上课的同学</a:t>
            </a:r>
            <a:endParaRPr lang="en-US" sz="1200" dirty="0"/>
          </a:p>
        </p:txBody>
      </p:sp>
      <p:sp>
        <p:nvSpPr>
          <p:cNvPr id="31" name="Text 20"/>
          <p:cNvSpPr txBox="1"/>
          <p:nvPr/>
        </p:nvSpPr>
        <p:spPr>
          <a:xfrm>
            <a:off x="6372454" y="4438498"/>
            <a:ext cx="4582058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每次直播课后 </a:t>
            </a:r>
            <a:r>
              <a:rPr lang="en-US" sz="1200" b="1" dirty="0">
                <a:solidFill>
                  <a:srgbClr val="1F2937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7天内</a:t>
            </a: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完成复盘，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准时完成 3 次复盘，</a:t>
            </a:r>
            <a:r>
              <a:rPr lang="en-US" sz="1200" b="1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赠送 199 元启昌课程代金券</a:t>
            </a:r>
            <a:r>
              <a:rPr lang="en-US" sz="1200" dirty="0">
                <a:solidFill>
                  <a:srgbClr val="4B556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1200" dirty="0"/>
          </a:p>
        </p:txBody>
      </p:sp>
      <p:pic>
        <p:nvPicPr>
          <p:cNvPr id="32" name="Image 9" descr="preencoded.png"/>
          <p:cNvPicPr>
            <a:picLocks noChangeAspect="1"/>
          </p:cNvPicPr>
          <p:nvPr/>
        </p:nvPicPr>
        <p:blipFill>
          <a:blip r:embed="rId10"/>
          <a:srcRect t="-200" b="-200"/>
          <a:stretch>
            <a:fillRect/>
          </a:stretch>
        </p:blipFill>
        <p:spPr>
          <a:xfrm>
            <a:off x="771754" y="1114654"/>
            <a:ext cx="75895" cy="51242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>
          <a:xfrm>
            <a:off x="3238805" y="5715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2762402" y="95098"/>
            <a:ext cx="6667805" cy="6667805"/>
          </a:xfrm>
          <a:prstGeom prst="ellipse">
            <a:avLst/>
          </a:prstGeom>
          <a:noFill/>
          <a:ln w="12700">
            <a:solidFill>
              <a:srgbClr val="0071E3">
                <a:alpha val="5000"/>
              </a:srgbClr>
            </a:solidFill>
            <a:prstDash val="solid"/>
          </a:ln>
          <a:effectLst>
            <a:outerShdw blurRad="12700" dist="12700" dir="16200000" algn="bl" rotWithShape="0">
              <a:srgbClr val="FFFFFF">
                <a:alpha val="100000"/>
              </a:srgbClr>
            </a:outerShdw>
          </a:effectLst>
        </p:spPr>
      </p:sp>
      <p:sp>
        <p:nvSpPr>
          <p:cNvPr id="8" name="Shape 3"/>
          <p:cNvSpPr/>
          <p:nvPr/>
        </p:nvSpPr>
        <p:spPr>
          <a:xfrm>
            <a:off x="7162495" y="684886"/>
            <a:ext cx="3810305" cy="3810305"/>
          </a:xfrm>
          <a:prstGeom prst="ellipse">
            <a:avLst/>
          </a:prstGeom>
          <a:noFill/>
          <a:ln w="12700">
            <a:solidFill>
              <a:srgbClr val="6366F1">
                <a:alpha val="8000"/>
              </a:srgbClr>
            </a:solidFill>
            <a:prstDash val="solid"/>
          </a:ln>
          <a:effectLst>
            <a:outerShdw blurRad="12700" dist="12700" dir="16200000" algn="bl" rotWithShape="0">
              <a:srgbClr val="FFFFFF">
                <a:alpha val="100000"/>
              </a:srgbClr>
            </a:outerShdw>
          </a:effectLst>
        </p:spPr>
      </p:sp>
      <p:sp>
        <p:nvSpPr>
          <p:cNvPr id="9" name="Text 4"/>
          <p:cNvSpPr txBox="1"/>
          <p:nvPr/>
        </p:nvSpPr>
        <p:spPr>
          <a:xfrm>
            <a:off x="514807" y="304495"/>
            <a:ext cx="1116391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大多数人用 AI 是在 </a:t>
            </a: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“许愿”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445459" y="6927494"/>
            <a:ext cx="5302606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kern="0" spc="3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把 AI 当作许愿池只会得到平庸的输出，</a:t>
            </a:r>
            <a:r>
              <a:rPr lang="en-US" sz="1200" kern="0" spc="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建立结构化的协作流程</a:t>
            </a:r>
            <a:r>
              <a:rPr lang="en-US" sz="1200" kern="0" spc="3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才是核心。 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 t="-4" b="-4"/>
          <a:stretch>
            <a:fillRect/>
          </a:stretch>
        </p:blipFill>
        <p:spPr>
          <a:xfrm>
            <a:off x="609905" y="827532"/>
            <a:ext cx="10972800" cy="5784494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/>
          <a:srcRect t="-45" b="-45"/>
          <a:stretch>
            <a:fillRect/>
          </a:stretch>
        </p:blipFill>
        <p:spPr>
          <a:xfrm>
            <a:off x="2759659" y="1370686"/>
            <a:ext cx="256946" cy="228600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3307385" y="1370686"/>
            <a:ext cx="86685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许愿池模式</a:t>
            </a:r>
            <a:endParaRPr lang="en-US" sz="120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rcRect l="-13" r="-13"/>
          <a:stretch>
            <a:fillRect/>
          </a:stretch>
        </p:blipFill>
        <p:spPr>
          <a:xfrm>
            <a:off x="1000354" y="2056486"/>
            <a:ext cx="4710074" cy="552298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1067105" y="2218334"/>
            <a:ext cx="45820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“帮我写一篇爆款文章”</a:t>
            </a:r>
            <a:endParaRPr lang="en-US" sz="1200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6"/>
          <a:srcRect l="-13" r="-13"/>
          <a:stretch>
            <a:fillRect/>
          </a:stretch>
        </p:blipFill>
        <p:spPr>
          <a:xfrm>
            <a:off x="1000354" y="2760574"/>
            <a:ext cx="4710074" cy="552298"/>
          </a:xfrm>
          <a:prstGeom prst="rect">
            <a:avLst/>
          </a:prstGeom>
        </p:spPr>
      </p:pic>
      <p:sp>
        <p:nvSpPr>
          <p:cNvPr id="17" name="Text 8"/>
          <p:cNvSpPr txBox="1"/>
          <p:nvPr/>
        </p:nvSpPr>
        <p:spPr>
          <a:xfrm>
            <a:off x="1067105" y="2923337"/>
            <a:ext cx="45820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“帮我做一个高大上PPT”</a:t>
            </a:r>
            <a:endParaRPr lang="en-US" sz="1200" dirty="0"/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6"/>
          <a:srcRect l="-13" r="-13"/>
          <a:stretch>
            <a:fillRect/>
          </a:stretch>
        </p:blipFill>
        <p:spPr>
          <a:xfrm>
            <a:off x="1000354" y="3465576"/>
            <a:ext cx="4710074" cy="552298"/>
          </a:xfrm>
          <a:prstGeom prst="rect">
            <a:avLst/>
          </a:prstGeom>
        </p:spPr>
      </p:pic>
      <p:sp>
        <p:nvSpPr>
          <p:cNvPr id="19" name="Text 9"/>
          <p:cNvSpPr txBox="1"/>
          <p:nvPr/>
        </p:nvSpPr>
        <p:spPr>
          <a:xfrm>
            <a:off x="1067105" y="3627425"/>
            <a:ext cx="45820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“帮我搞点副业挣钱”</a:t>
            </a:r>
            <a:endParaRPr lang="en-US" sz="120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7"/>
          <a:srcRect l="-13" r="-13"/>
          <a:stretch>
            <a:fillRect/>
          </a:stretch>
        </p:blipFill>
        <p:spPr>
          <a:xfrm>
            <a:off x="1000354" y="5668366"/>
            <a:ext cx="4710074" cy="552298"/>
          </a:xfrm>
          <a:prstGeom prst="rect">
            <a:avLst/>
          </a:prstGeom>
        </p:spPr>
      </p:pic>
      <p:sp>
        <p:nvSpPr>
          <p:cNvPr id="21" name="Text 10"/>
          <p:cNvSpPr txBox="1"/>
          <p:nvPr/>
        </p:nvSpPr>
        <p:spPr>
          <a:xfrm>
            <a:off x="914400" y="5830214"/>
            <a:ext cx="48865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F4444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结果：假大空 / 无法落地</a:t>
            </a:r>
            <a:endParaRPr lang="en-US" sz="1200" dirty="0"/>
          </a:p>
        </p:txBody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8"/>
          <a:srcRect l="-1118" r="-1118"/>
          <a:stretch>
            <a:fillRect/>
          </a:stretch>
        </p:blipFill>
        <p:spPr>
          <a:xfrm>
            <a:off x="3245206" y="5218481"/>
            <a:ext cx="219456" cy="286207"/>
          </a:xfrm>
          <a:prstGeom prst="rect">
            <a:avLst/>
          </a:prstGeom>
        </p:spPr>
      </p:pic>
      <p:sp>
        <p:nvSpPr>
          <p:cNvPr id="23" name="Shape 11"/>
          <p:cNvSpPr/>
          <p:nvPr/>
        </p:nvSpPr>
        <p:spPr>
          <a:xfrm>
            <a:off x="6090818" y="836676"/>
            <a:ext cx="9144" cy="5772607"/>
          </a:xfrm>
          <a:prstGeom prst="rect">
            <a:avLst/>
          </a:prstGeom>
          <a:solidFill>
            <a:srgbClr val="EFF6FF"/>
          </a:solidFill>
          <a:ln w="12700">
            <a:solidFill>
              <a:srgbClr val="EFF6FF">
                <a:alpha val="0"/>
              </a:srgbClr>
            </a:solidFill>
            <a:prstDash val="solid"/>
          </a:ln>
        </p:spPr>
      </p:sp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103413" y="1217981"/>
            <a:ext cx="533095" cy="533095"/>
          </a:xfrm>
          <a:prstGeom prst="rect">
            <a:avLst/>
          </a:prstGeom>
        </p:spPr>
      </p:pic>
      <p:pic>
        <p:nvPicPr>
          <p:cNvPr id="25" name="Image 11" descr="preencoded.png"/>
          <p:cNvPicPr>
            <a:picLocks noChangeAspect="1"/>
          </p:cNvPicPr>
          <p:nvPr/>
        </p:nvPicPr>
        <p:blipFill>
          <a:blip r:embed="rId10"/>
          <a:srcRect l="-80" r="-80"/>
          <a:stretch>
            <a:fillRect/>
          </a:stretch>
        </p:blipFill>
        <p:spPr>
          <a:xfrm>
            <a:off x="8226857" y="1370686"/>
            <a:ext cx="286207" cy="228600"/>
          </a:xfrm>
          <a:prstGeom prst="rect">
            <a:avLst/>
          </a:prstGeom>
        </p:spPr>
      </p:pic>
      <p:sp>
        <p:nvSpPr>
          <p:cNvPr id="26" name="Text 12"/>
          <p:cNvSpPr txBox="1"/>
          <p:nvPr/>
        </p:nvSpPr>
        <p:spPr>
          <a:xfrm>
            <a:off x="8789213" y="1370686"/>
            <a:ext cx="86685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" dirty="0">
                <a:solidFill>
                  <a:srgbClr val="1D4ED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合伙人模式</a:t>
            </a:r>
            <a:endParaRPr lang="en-US" sz="1200" dirty="0"/>
          </a:p>
        </p:txBody>
      </p:sp>
      <p:pic>
        <p:nvPicPr>
          <p:cNvPr id="27" name="Image 12" descr="preencoded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482182" y="2056486"/>
            <a:ext cx="4710074" cy="685800"/>
          </a:xfrm>
          <a:prstGeom prst="rect">
            <a:avLst/>
          </a:prstGeom>
        </p:spPr>
      </p:pic>
      <p:sp>
        <p:nvSpPr>
          <p:cNvPr id="28" name="Shape 13"/>
          <p:cNvSpPr/>
          <p:nvPr/>
        </p:nvSpPr>
        <p:spPr>
          <a:xfrm>
            <a:off x="6633972" y="2208276"/>
            <a:ext cx="381305" cy="381305"/>
          </a:xfrm>
          <a:prstGeom prst="ellipse">
            <a:avLst/>
          </a:prstGeom>
          <a:solidFill>
            <a:srgbClr val="3B82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9" name="Image 13" descr="preencoded.png"/>
          <p:cNvPicPr>
            <a:picLocks noChangeAspect="1"/>
          </p:cNvPicPr>
          <p:nvPr/>
        </p:nvPicPr>
        <p:blipFill>
          <a:blip r:embed="rId12"/>
          <a:srcRect t="-43" b="-43"/>
          <a:stretch>
            <a:fillRect/>
          </a:stretch>
        </p:blipFill>
        <p:spPr>
          <a:xfrm>
            <a:off x="6758330" y="2322576"/>
            <a:ext cx="133502" cy="152705"/>
          </a:xfrm>
          <a:prstGeom prst="rect">
            <a:avLst/>
          </a:prstGeom>
        </p:spPr>
      </p:pic>
      <p:sp>
        <p:nvSpPr>
          <p:cNvPr id="30" name="Text 14"/>
          <p:cNvSpPr txBox="1"/>
          <p:nvPr/>
        </p:nvSpPr>
        <p:spPr>
          <a:xfrm>
            <a:off x="7167982" y="2285086"/>
            <a:ext cx="165689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人类：拆解目标与流程</a:t>
            </a:r>
            <a:endParaRPr lang="en-US" sz="1200" dirty="0"/>
          </a:p>
        </p:txBody>
      </p:sp>
      <p:pic>
        <p:nvPicPr>
          <p:cNvPr id="31" name="Image 14" descr="preencoded.png"/>
          <p:cNvPicPr>
            <a:picLocks noChangeAspect="1"/>
          </p:cNvPicPr>
          <p:nvPr/>
        </p:nvPicPr>
        <p:blipFill>
          <a:blip r:embed="rId13"/>
          <a:srcRect l="-133" r="-133"/>
          <a:stretch>
            <a:fillRect/>
          </a:stretch>
        </p:blipFill>
        <p:spPr>
          <a:xfrm>
            <a:off x="8750808" y="2818181"/>
            <a:ext cx="171907" cy="228600"/>
          </a:xfrm>
          <a:prstGeom prst="rect">
            <a:avLst/>
          </a:prstGeom>
        </p:spPr>
      </p:pic>
      <p:pic>
        <p:nvPicPr>
          <p:cNvPr id="32" name="Image 15" descr="preencoded.png"/>
          <p:cNvPicPr>
            <a:picLocks noChangeAspect="1"/>
          </p:cNvPicPr>
          <p:nvPr/>
        </p:nvPicPr>
        <p:blipFill>
          <a:blip r:embed="rId14"/>
          <a:srcRect t="-21" b="-21"/>
          <a:stretch>
            <a:fillRect/>
          </a:stretch>
        </p:blipFill>
        <p:spPr>
          <a:xfrm>
            <a:off x="6482182" y="3122676"/>
            <a:ext cx="4710074" cy="724205"/>
          </a:xfrm>
          <a:prstGeom prst="rect">
            <a:avLst/>
          </a:prstGeom>
        </p:spPr>
      </p:pic>
      <p:sp>
        <p:nvSpPr>
          <p:cNvPr id="33" name="Shape 15"/>
          <p:cNvSpPr/>
          <p:nvPr/>
        </p:nvSpPr>
        <p:spPr>
          <a:xfrm>
            <a:off x="6653174" y="3294583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4" name="Image 16" descr="preencoded.png"/>
          <p:cNvPicPr>
            <a:picLocks noChangeAspect="1"/>
          </p:cNvPicPr>
          <p:nvPr/>
        </p:nvPicPr>
        <p:blipFill>
          <a:blip r:embed="rId15"/>
          <a:srcRect t="-180" b="-180"/>
          <a:stretch>
            <a:fillRect/>
          </a:stretch>
        </p:blipFill>
        <p:spPr>
          <a:xfrm>
            <a:off x="6748272" y="3408883"/>
            <a:ext cx="190195" cy="152705"/>
          </a:xfrm>
          <a:prstGeom prst="rect">
            <a:avLst/>
          </a:prstGeom>
        </p:spPr>
      </p:pic>
      <p:sp>
        <p:nvSpPr>
          <p:cNvPr id="35" name="Text 16"/>
          <p:cNvSpPr txBox="1"/>
          <p:nvPr/>
        </p:nvSpPr>
        <p:spPr>
          <a:xfrm>
            <a:off x="7186270" y="3370478"/>
            <a:ext cx="130667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40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AI：逐步接手执行</a:t>
            </a:r>
            <a:endParaRPr lang="en-US" sz="1200" dirty="0"/>
          </a:p>
        </p:txBody>
      </p:sp>
      <p:pic>
        <p:nvPicPr>
          <p:cNvPr id="36" name="Image 17" descr="preencoded.png"/>
          <p:cNvPicPr>
            <a:picLocks noChangeAspect="1"/>
          </p:cNvPicPr>
          <p:nvPr/>
        </p:nvPicPr>
        <p:blipFill>
          <a:blip r:embed="rId13"/>
          <a:srcRect l="-133" r="-133"/>
          <a:stretch>
            <a:fillRect/>
          </a:stretch>
        </p:blipFill>
        <p:spPr>
          <a:xfrm>
            <a:off x="8750808" y="3922776"/>
            <a:ext cx="171907" cy="228600"/>
          </a:xfrm>
          <a:prstGeom prst="rect">
            <a:avLst/>
          </a:prstGeom>
        </p:spPr>
      </p:pic>
      <p:pic>
        <p:nvPicPr>
          <p:cNvPr id="37" name="Image 18" descr="preencoded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482182" y="4228186"/>
            <a:ext cx="4710074" cy="685800"/>
          </a:xfrm>
          <a:prstGeom prst="rect">
            <a:avLst/>
          </a:prstGeom>
        </p:spPr>
      </p:pic>
      <p:sp>
        <p:nvSpPr>
          <p:cNvPr id="38" name="Shape 17"/>
          <p:cNvSpPr/>
          <p:nvPr/>
        </p:nvSpPr>
        <p:spPr>
          <a:xfrm>
            <a:off x="6633972" y="4379976"/>
            <a:ext cx="381305" cy="381305"/>
          </a:xfrm>
          <a:prstGeom prst="ellipse">
            <a:avLst/>
          </a:prstGeom>
          <a:solidFill>
            <a:srgbClr val="3B82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9" name="Image 19" descr="preencoded.png"/>
          <p:cNvPicPr>
            <a:picLocks noChangeAspect="1"/>
          </p:cNvPicPr>
          <p:nvPr/>
        </p:nvPicPr>
        <p:blipFill>
          <a:blip r:embed="rId16"/>
          <a:srcRect t="-180" b="-180"/>
          <a:stretch>
            <a:fillRect/>
          </a:stretch>
        </p:blipFill>
        <p:spPr>
          <a:xfrm>
            <a:off x="6729070" y="4494276"/>
            <a:ext cx="190195" cy="152705"/>
          </a:xfrm>
          <a:prstGeom prst="rect">
            <a:avLst/>
          </a:prstGeom>
        </p:spPr>
      </p:pic>
      <p:sp>
        <p:nvSpPr>
          <p:cNvPr id="40" name="Text 18"/>
          <p:cNvSpPr txBox="1"/>
          <p:nvPr/>
        </p:nvSpPr>
        <p:spPr>
          <a:xfrm>
            <a:off x="7167982" y="4456786"/>
            <a:ext cx="1327709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人类：校验与迭代</a:t>
            </a:r>
            <a:endParaRPr lang="en-US" sz="1200" dirty="0"/>
          </a:p>
        </p:txBody>
      </p:sp>
      <p:pic>
        <p:nvPicPr>
          <p:cNvPr id="41" name="Image 20" descr="preencoded.png"/>
          <p:cNvPicPr>
            <a:picLocks noChangeAspect="1"/>
          </p:cNvPicPr>
          <p:nvPr/>
        </p:nvPicPr>
        <p:blipFill>
          <a:blip r:embed="rId17"/>
          <a:srcRect l="-13" r="-13"/>
          <a:stretch>
            <a:fillRect/>
          </a:stretch>
        </p:blipFill>
        <p:spPr>
          <a:xfrm>
            <a:off x="6482182" y="5668366"/>
            <a:ext cx="4710074" cy="552298"/>
          </a:xfrm>
          <a:prstGeom prst="rect">
            <a:avLst/>
          </a:prstGeom>
        </p:spPr>
      </p:pic>
      <p:sp>
        <p:nvSpPr>
          <p:cNvPr id="42" name="Text 19"/>
          <p:cNvSpPr txBox="1"/>
          <p:nvPr/>
        </p:nvSpPr>
        <p:spPr>
          <a:xfrm>
            <a:off x="6396228" y="5830214"/>
            <a:ext cx="48865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结果：高质量落地交付</a:t>
            </a:r>
            <a:endParaRPr lang="en-US" sz="1200" dirty="0"/>
          </a:p>
        </p:txBody>
      </p:sp>
      <p:pic>
        <p:nvPicPr>
          <p:cNvPr id="43" name="Image 21" descr="preencoded.png"/>
          <p:cNvPicPr>
            <a:picLocks noChangeAspect="1"/>
          </p:cNvPicPr>
          <p:nvPr/>
        </p:nvPicPr>
        <p:blipFill>
          <a:blip r:embed="rId18"/>
          <a:srcRect l="-1118" r="-1118"/>
          <a:stretch>
            <a:fillRect/>
          </a:stretch>
        </p:blipFill>
        <p:spPr>
          <a:xfrm>
            <a:off x="8727034" y="5218481"/>
            <a:ext cx="219456" cy="286207"/>
          </a:xfrm>
          <a:prstGeom prst="rect">
            <a:avLst/>
          </a:prstGeom>
        </p:spPr>
      </p:pic>
      <p:pic>
        <p:nvPicPr>
          <p:cNvPr id="44" name="Image 22" descr="preencod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5790895" y="3414370"/>
            <a:ext cx="609905" cy="609905"/>
          </a:xfrm>
          <a:prstGeom prst="rect">
            <a:avLst/>
          </a:prstGeom>
        </p:spPr>
      </p:pic>
      <p:sp>
        <p:nvSpPr>
          <p:cNvPr id="45" name="Text 20"/>
          <p:cNvSpPr txBox="1"/>
          <p:nvPr/>
        </p:nvSpPr>
        <p:spPr>
          <a:xfrm>
            <a:off x="6007608" y="3605479"/>
            <a:ext cx="25786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6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VS</a:t>
            </a:r>
            <a:endParaRPr lang="en-US" sz="1200" dirty="0"/>
          </a:p>
        </p:txBody>
      </p:sp>
      <p:sp>
        <p:nvSpPr>
          <p:cNvPr id="46" name="Shape 21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7" name="Text 22"/>
          <p:cNvSpPr txBox="1"/>
          <p:nvPr/>
        </p:nvSpPr>
        <p:spPr>
          <a:xfrm>
            <a:off x="609905" y="457200"/>
            <a:ext cx="1105510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Core Problem</a:t>
            </a:r>
            <a:endParaRPr lang="en-US" sz="900" dirty="0"/>
          </a:p>
        </p:txBody>
      </p:sp>
      <p:sp>
        <p:nvSpPr>
          <p:cNvPr id="48" name="Text 23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457700" y="-114300"/>
            <a:ext cx="5715000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1218895" y="-857707"/>
            <a:ext cx="8572500" cy="8572500"/>
          </a:xfrm>
          <a:prstGeom prst="ellipse">
            <a:avLst/>
          </a:prstGeom>
          <a:noFill/>
          <a:ln w="12700">
            <a:solidFill>
              <a:srgbClr val="0071E3">
                <a:alpha val="4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8382305" y="3471062"/>
            <a:ext cx="4762195" cy="4762195"/>
          </a:xfrm>
          <a:prstGeom prst="ellipse">
            <a:avLst/>
          </a:prstGeom>
          <a:noFill/>
          <a:ln w="12700">
            <a:solidFill>
              <a:srgbClr val="6366F1">
                <a:alpha val="10000"/>
              </a:srgbClr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7" b="-7"/>
          <a:stretch>
            <a:fillRect/>
          </a:stretch>
        </p:blipFill>
        <p:spPr>
          <a:xfrm>
            <a:off x="6286500" y="1752905"/>
            <a:ext cx="4762195" cy="38103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 t="-375" b="-375"/>
          <a:stretch>
            <a:fillRect/>
          </a:stretch>
        </p:blipFill>
        <p:spPr>
          <a:xfrm>
            <a:off x="1218895" y="2790749"/>
            <a:ext cx="609905" cy="57607"/>
          </a:xfrm>
          <a:prstGeom prst="rect">
            <a:avLst/>
          </a:prstGeom>
        </p:spPr>
      </p:pic>
      <p:sp>
        <p:nvSpPr>
          <p:cNvPr id="11" name="Text 4"/>
          <p:cNvSpPr txBox="1"/>
          <p:nvPr/>
        </p:nvSpPr>
        <p:spPr>
          <a:xfrm>
            <a:off x="1218895" y="3152851"/>
            <a:ext cx="9829800" cy="3813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AI 不是许愿池，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AI 是流水线上的</a:t>
            </a: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合伙人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218895" y="3838651"/>
            <a:ext cx="99441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E6E7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你不拆工作流，AI 就接不上手</a:t>
            </a:r>
            <a:endParaRPr lang="en-US" sz="1200" dirty="0"/>
          </a:p>
        </p:txBody>
      </p:sp>
      <p:sp>
        <p:nvSpPr>
          <p:cNvPr id="13" name="Shape 6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7"/>
          <p:cNvSpPr txBox="1"/>
          <p:nvPr/>
        </p:nvSpPr>
        <p:spPr>
          <a:xfrm>
            <a:off x="647395" y="457200"/>
            <a:ext cx="928116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Key Insight</a:t>
            </a:r>
            <a:endParaRPr lang="en-US" sz="900" dirty="0"/>
          </a:p>
        </p:txBody>
      </p:sp>
      <p:sp>
        <p:nvSpPr>
          <p:cNvPr id="15" name="Text 8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381305" y="-2857500"/>
            <a:ext cx="11430000" cy="11430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81305" y="3047695"/>
            <a:ext cx="11430000" cy="761969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 t="-28" b="-28"/>
          <a:stretch>
            <a:fillRect/>
          </a:stretch>
        </p:blipFill>
        <p:spPr>
          <a:xfrm>
            <a:off x="6096305" y="4753966"/>
            <a:ext cx="4819802" cy="4286707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3023006" y="2575865"/>
            <a:ext cx="6153912" cy="1714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最重要的不是提示词，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而是</a:t>
            </a:r>
            <a:r>
              <a:rPr lang="en-US" sz="4800" b="1" kern="0" spc="-96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工作流</a:t>
            </a: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。 </a:t>
            </a:r>
            <a:endParaRPr lang="en-US" sz="4800" dirty="0"/>
          </a:p>
        </p:txBody>
      </p:sp>
      <p:sp>
        <p:nvSpPr>
          <p:cNvPr id="8" name="Shape 3"/>
          <p:cNvSpPr/>
          <p:nvPr/>
        </p:nvSpPr>
        <p:spPr>
          <a:xfrm>
            <a:off x="5560466" y="657454"/>
            <a:ext cx="57607" cy="57607"/>
          </a:xfrm>
          <a:prstGeom prst="ellipse">
            <a:avLst/>
          </a:prstGeom>
          <a:solidFill>
            <a:srgbClr val="3B82F6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5693969" y="609905"/>
            <a:ext cx="886054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40AF">
                    <a:alpha val="50000"/>
                  </a:srgbClr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Core Insight</a:t>
            </a:r>
            <a:endParaRPr lang="en-US" sz="900" dirty="0"/>
          </a:p>
        </p:txBody>
      </p:sp>
      <p:sp>
        <p:nvSpPr>
          <p:cNvPr id="10" name="Shape 5"/>
          <p:cNvSpPr/>
          <p:nvPr/>
        </p:nvSpPr>
        <p:spPr>
          <a:xfrm>
            <a:off x="6574536" y="657454"/>
            <a:ext cx="57607" cy="57607"/>
          </a:xfrm>
          <a:prstGeom prst="ellipse">
            <a:avLst/>
          </a:prstGeom>
          <a:solidFill>
            <a:srgbClr val="3B82F6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6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1904695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>
          <a:xfrm>
            <a:off x="3238805" y="571500"/>
            <a:ext cx="5715000" cy="5715000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514807" y="761695"/>
            <a:ext cx="11163910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工作流 = 把一件</a:t>
            </a: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模糊的事</a:t>
            </a: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，拆成 AI 能逐步接手的</a:t>
            </a:r>
            <a:r>
              <a:rPr lang="en-US" sz="1200" b="1" kern="0" spc="-30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步骤链</a:t>
            </a:r>
            <a:endParaRPr lang="en-US" sz="1200" dirty="0"/>
          </a:p>
        </p:txBody>
      </p:sp>
      <p:sp>
        <p:nvSpPr>
          <p:cNvPr id="8" name="Shape 3"/>
          <p:cNvSpPr/>
          <p:nvPr/>
        </p:nvSpPr>
        <p:spPr>
          <a:xfrm>
            <a:off x="3347618" y="3648456"/>
            <a:ext cx="942746" cy="323698"/>
          </a:xfrm>
          <a:prstGeom prst="roundRect">
            <a:avLst>
              <a:gd name="adj" fmla="val 282486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3319272" y="3648456"/>
            <a:ext cx="1000354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52400" tIns="38100" rIns="152400" bIns="3810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拆解目标</a:t>
            </a:r>
            <a:endParaRPr lang="en-US" sz="1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42970" y="4048049"/>
            <a:ext cx="342900" cy="342900"/>
          </a:xfrm>
          <a:prstGeom prst="rect">
            <a:avLst/>
          </a:prstGeom>
        </p:spPr>
      </p:pic>
      <p:sp>
        <p:nvSpPr>
          <p:cNvPr id="11" name="Shape 5"/>
          <p:cNvSpPr/>
          <p:nvPr/>
        </p:nvSpPr>
        <p:spPr>
          <a:xfrm>
            <a:off x="7757770" y="3648456"/>
            <a:ext cx="942746" cy="323698"/>
          </a:xfrm>
          <a:prstGeom prst="roundRect">
            <a:avLst>
              <a:gd name="adj" fmla="val 282486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12" name="Text 6"/>
          <p:cNvSpPr/>
          <p:nvPr/>
        </p:nvSpPr>
        <p:spPr>
          <a:xfrm>
            <a:off x="7729423" y="3648456"/>
            <a:ext cx="1000354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52400" tIns="38100" rIns="152400" bIns="3810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人工校验</a:t>
            </a:r>
            <a:endParaRPr lang="en-US" sz="1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53121" y="4048049"/>
            <a:ext cx="342900" cy="34290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5"/>
          <a:srcRect t="-11" b="-11"/>
          <a:stretch>
            <a:fillRect/>
          </a:stretch>
        </p:blipFill>
        <p:spPr>
          <a:xfrm>
            <a:off x="609905" y="3038551"/>
            <a:ext cx="2152498" cy="1962302"/>
          </a:xfrm>
          <a:prstGeom prst="rect">
            <a:avLst/>
          </a:prstGeom>
        </p:spPr>
      </p:pic>
      <p:sp>
        <p:nvSpPr>
          <p:cNvPr id="15" name="Shape 7"/>
          <p:cNvSpPr/>
          <p:nvPr/>
        </p:nvSpPr>
        <p:spPr>
          <a:xfrm>
            <a:off x="1380744" y="3353105"/>
            <a:ext cx="609905" cy="609905"/>
          </a:xfrm>
          <a:prstGeom prst="ellipse">
            <a:avLst/>
          </a:prstGeom>
          <a:noFill/>
          <a:ln w="12700">
            <a:solidFill>
              <a:srgbClr val="E5E7EB"/>
            </a:solidFill>
            <a:prstDash val="solid"/>
          </a:ln>
        </p:spPr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6"/>
          <a:srcRect l="-607" r="-607"/>
          <a:stretch>
            <a:fillRect/>
          </a:stretch>
        </p:blipFill>
        <p:spPr>
          <a:xfrm>
            <a:off x="1505102" y="3514954"/>
            <a:ext cx="362102" cy="286207"/>
          </a:xfrm>
          <a:prstGeom prst="rect">
            <a:avLst/>
          </a:prstGeom>
        </p:spPr>
      </p:pic>
      <p:sp>
        <p:nvSpPr>
          <p:cNvPr id="17" name="Text 8"/>
          <p:cNvSpPr txBox="1"/>
          <p:nvPr/>
        </p:nvSpPr>
        <p:spPr>
          <a:xfrm>
            <a:off x="1343254" y="4153205"/>
            <a:ext cx="6958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模糊任务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862279" y="4457700"/>
            <a:ext cx="165689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如：“帮我写篇文章”</a:t>
            </a:r>
            <a:endParaRPr lang="en-US" sz="1200" dirty="0"/>
          </a:p>
        </p:txBody>
      </p:sp>
      <p:sp>
        <p:nvSpPr>
          <p:cNvPr id="19" name="Shape 10"/>
          <p:cNvSpPr/>
          <p:nvPr/>
        </p:nvSpPr>
        <p:spPr>
          <a:xfrm>
            <a:off x="4867351" y="3038551"/>
            <a:ext cx="2314346" cy="1962302"/>
          </a:xfrm>
          <a:prstGeom prst="rect">
            <a:avLst/>
          </a:prstGeom>
          <a:noFill/>
          <a:ln w="12700">
            <a:solidFill>
              <a:srgbClr val="DBEAFE"/>
            </a:solidFill>
            <a:prstDash val="solid"/>
          </a:ln>
        </p:spPr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715000" y="3353105"/>
            <a:ext cx="609905" cy="609905"/>
          </a:xfrm>
          <a:prstGeom prst="rect">
            <a:avLst/>
          </a:prstGeom>
        </p:spPr>
      </p:pic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8"/>
          <a:srcRect l="-607" r="-607"/>
          <a:stretch>
            <a:fillRect/>
          </a:stretch>
        </p:blipFill>
        <p:spPr>
          <a:xfrm>
            <a:off x="5838444" y="3514954"/>
            <a:ext cx="362102" cy="286207"/>
          </a:xfrm>
          <a:prstGeom prst="rect">
            <a:avLst/>
          </a:prstGeom>
        </p:spPr>
      </p:pic>
      <p:sp>
        <p:nvSpPr>
          <p:cNvPr id="22" name="Text 11"/>
          <p:cNvSpPr txBox="1"/>
          <p:nvPr/>
        </p:nvSpPr>
        <p:spPr>
          <a:xfrm>
            <a:off x="5547665" y="4153205"/>
            <a:ext cx="9528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3A8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AI 逐步执行</a:t>
            </a:r>
            <a:endParaRPr lang="en-US" sz="1200" dirty="0"/>
          </a:p>
        </p:txBody>
      </p:sp>
      <p:sp>
        <p:nvSpPr>
          <p:cNvPr id="23" name="Text 12"/>
          <p:cNvSpPr txBox="1"/>
          <p:nvPr/>
        </p:nvSpPr>
        <p:spPr>
          <a:xfrm>
            <a:off x="5114239" y="4457700"/>
            <a:ext cx="182148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按步骤链执行结构化指令</a:t>
            </a:r>
            <a:endParaRPr lang="en-US" sz="1200" dirty="0"/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9"/>
          <a:srcRect t="-4" b="-4"/>
          <a:stretch>
            <a:fillRect/>
          </a:stretch>
        </p:blipFill>
        <p:spPr>
          <a:xfrm>
            <a:off x="9277502" y="3038551"/>
            <a:ext cx="2305202" cy="1962302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10125151" y="3353105"/>
            <a:ext cx="609905" cy="6099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</p:sp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287000" y="3514954"/>
            <a:ext cx="286207" cy="286207"/>
          </a:xfrm>
          <a:prstGeom prst="rect">
            <a:avLst/>
          </a:prstGeom>
        </p:spPr>
      </p:pic>
      <p:sp>
        <p:nvSpPr>
          <p:cNvPr id="27" name="Text 14"/>
          <p:cNvSpPr txBox="1"/>
          <p:nvPr/>
        </p:nvSpPr>
        <p:spPr>
          <a:xfrm>
            <a:off x="10010851" y="4153205"/>
            <a:ext cx="8485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高质量结果</a:t>
            </a:r>
            <a:endParaRPr lang="en-US" sz="1200" dirty="0"/>
          </a:p>
        </p:txBody>
      </p:sp>
      <p:sp>
        <p:nvSpPr>
          <p:cNvPr id="28" name="Text 15"/>
          <p:cNvSpPr txBox="1"/>
          <p:nvPr/>
        </p:nvSpPr>
        <p:spPr>
          <a:xfrm>
            <a:off x="9524390" y="4457700"/>
            <a:ext cx="182148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稳定、可控的落地交付物</a:t>
            </a:r>
            <a:endParaRPr lang="en-US" sz="1200" dirty="0"/>
          </a:p>
        </p:txBody>
      </p:sp>
      <p:sp>
        <p:nvSpPr>
          <p:cNvPr id="29" name="Shape 16"/>
          <p:cNvSpPr/>
          <p:nvPr/>
        </p:nvSpPr>
        <p:spPr>
          <a:xfrm>
            <a:off x="457200" y="495605"/>
            <a:ext cx="75895" cy="75895"/>
          </a:xfrm>
          <a:prstGeom prst="ellipse">
            <a:avLst/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0" name="Text 17"/>
          <p:cNvSpPr txBox="1"/>
          <p:nvPr/>
        </p:nvSpPr>
        <p:spPr>
          <a:xfrm>
            <a:off x="609905" y="457200"/>
            <a:ext cx="857707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Definition</a:t>
            </a:r>
            <a:endParaRPr lang="en-US" sz="900" dirty="0"/>
          </a:p>
        </p:txBody>
      </p:sp>
      <p:sp>
        <p:nvSpPr>
          <p:cNvPr id="31" name="Text 18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381305" y="-2857500"/>
            <a:ext cx="11430000" cy="11430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-2" r="-2"/>
          <a:stretch>
            <a:fillRect/>
          </a:stretch>
        </p:blipFill>
        <p:spPr>
          <a:xfrm>
            <a:off x="381305" y="3047695"/>
            <a:ext cx="11430000" cy="761969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 t="-28" b="-28"/>
          <a:stretch>
            <a:fillRect/>
          </a:stretch>
        </p:blipFill>
        <p:spPr>
          <a:xfrm>
            <a:off x="6096305" y="4755794"/>
            <a:ext cx="4819802" cy="4286707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2425903" y="2575865"/>
            <a:ext cx="7344461" cy="1714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kern="0" spc="-96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 拆解工作流：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b="1" kern="0" spc="-96" dirty="0">
                <a:solidFill>
                  <a:srgbClr val="0071E3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把大象塞进冰箱需要几步？</a:t>
            </a:r>
            <a:endParaRPr lang="en-US" sz="4800" dirty="0"/>
          </a:p>
        </p:txBody>
      </p:sp>
      <p:sp>
        <p:nvSpPr>
          <p:cNvPr id="8" name="Shape 3"/>
          <p:cNvSpPr/>
          <p:nvPr/>
        </p:nvSpPr>
        <p:spPr>
          <a:xfrm>
            <a:off x="5247742" y="657454"/>
            <a:ext cx="57607" cy="57607"/>
          </a:xfrm>
          <a:prstGeom prst="ellipse">
            <a:avLst/>
          </a:prstGeom>
          <a:solidFill>
            <a:srgbClr val="3B82F6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5381244" y="609905"/>
            <a:ext cx="1515161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40AF">
                    <a:alpha val="50000"/>
                  </a:srgbClr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Workflow Breakdown</a:t>
            </a:r>
            <a:endParaRPr lang="en-US" sz="900" dirty="0"/>
          </a:p>
        </p:txBody>
      </p:sp>
      <p:sp>
        <p:nvSpPr>
          <p:cNvPr id="10" name="Shape 5"/>
          <p:cNvSpPr/>
          <p:nvPr/>
        </p:nvSpPr>
        <p:spPr>
          <a:xfrm>
            <a:off x="6887261" y="657454"/>
            <a:ext cx="57607" cy="57607"/>
          </a:xfrm>
          <a:prstGeom prst="ellipse">
            <a:avLst/>
          </a:prstGeom>
          <a:solidFill>
            <a:srgbClr val="3B82F6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6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0E0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alphaModFix amt="90000"/>
          </a:blip>
          <a:srcRect/>
          <a:stretch>
            <a:fillRect/>
          </a:stretch>
        </p:blipFill>
        <p:spPr>
          <a:xfrm>
            <a:off x="-1904695" y="-2381098"/>
            <a:ext cx="8572500" cy="8572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4572000" y="190195"/>
            <a:ext cx="9525305" cy="9525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 t="-2" b="-2"/>
          <a:stretch>
            <a:fillRect/>
          </a:stretch>
        </p:blipFill>
        <p:spPr>
          <a:xfrm>
            <a:off x="2286000" y="571500"/>
            <a:ext cx="7619695" cy="5715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5524805" y="-1429207"/>
            <a:ext cx="9525305" cy="9525305"/>
          </a:xfrm>
          <a:prstGeom prst="ellipse">
            <a:avLst/>
          </a:prstGeom>
          <a:noFill/>
          <a:ln w="12700">
            <a:solidFill>
              <a:srgbClr val="0071E3">
                <a:alpha val="3000"/>
              </a:srgbClr>
            </a:solidFill>
            <a:prstDash val="solid"/>
          </a:ln>
        </p:spPr>
      </p:sp>
      <p:sp>
        <p:nvSpPr>
          <p:cNvPr id="8" name="Text 3"/>
          <p:cNvSpPr txBox="1"/>
          <p:nvPr/>
        </p:nvSpPr>
        <p:spPr>
          <a:xfrm>
            <a:off x="914400" y="1518818"/>
            <a:ext cx="105540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0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我的三个工作流</a:t>
            </a:r>
            <a:endParaRPr lang="en-US" sz="1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rcRect t="-375" b="-375"/>
          <a:stretch>
            <a:fillRect/>
          </a:stretch>
        </p:blipFill>
        <p:spPr>
          <a:xfrm>
            <a:off x="914400" y="1900123"/>
            <a:ext cx="609905" cy="3840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 l="-7" r="-7"/>
          <a:stretch>
            <a:fillRect/>
          </a:stretch>
        </p:blipFill>
        <p:spPr>
          <a:xfrm>
            <a:off x="914400" y="2394814"/>
            <a:ext cx="3251606" cy="2039112"/>
          </a:xfrm>
          <a:prstGeom prst="rect">
            <a:avLst/>
          </a:prstGeom>
        </p:spPr>
      </p:pic>
      <p:sp>
        <p:nvSpPr>
          <p:cNvPr id="11" name="Text 4"/>
          <p:cNvSpPr txBox="1"/>
          <p:nvPr/>
        </p:nvSpPr>
        <p:spPr>
          <a:xfrm>
            <a:off x="1104595" y="4710074"/>
            <a:ext cx="581558" cy="1719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563EB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工作流 01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990295" y="5034686"/>
            <a:ext cx="3296412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如何制作课程PPT</a:t>
            </a:r>
            <a:endParaRPr lang="en-US" sz="12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5"/>
          <a:srcRect l="-7" r="-7"/>
          <a:stretch>
            <a:fillRect/>
          </a:stretch>
        </p:blipFill>
        <p:spPr>
          <a:xfrm>
            <a:off x="4470502" y="2394814"/>
            <a:ext cx="3251606" cy="2039112"/>
          </a:xfrm>
          <a:prstGeom prst="rect">
            <a:avLst/>
          </a:prstGeom>
        </p:spPr>
      </p:pic>
      <p:sp>
        <p:nvSpPr>
          <p:cNvPr id="14" name="Text 6"/>
          <p:cNvSpPr txBox="1"/>
          <p:nvPr/>
        </p:nvSpPr>
        <p:spPr>
          <a:xfrm>
            <a:off x="4660697" y="4710074"/>
            <a:ext cx="581558" cy="1719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7C3AED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工作流 02</a:t>
            </a:r>
            <a:endParaRPr lang="en-US" sz="900" dirty="0"/>
          </a:p>
        </p:txBody>
      </p:sp>
      <p:sp>
        <p:nvSpPr>
          <p:cNvPr id="15" name="Text 7"/>
          <p:cNvSpPr txBox="1"/>
          <p:nvPr/>
        </p:nvSpPr>
        <p:spPr>
          <a:xfrm>
            <a:off x="4546397" y="5034686"/>
            <a:ext cx="3296412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如何生成课程文字稿</a:t>
            </a:r>
            <a:endParaRPr lang="en-US" sz="1200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6"/>
          <a:srcRect l="-4" r="-4"/>
          <a:stretch>
            <a:fillRect/>
          </a:stretch>
        </p:blipFill>
        <p:spPr>
          <a:xfrm>
            <a:off x="8026603" y="2394814"/>
            <a:ext cx="3251606" cy="2039112"/>
          </a:xfrm>
          <a:prstGeom prst="rect">
            <a:avLst/>
          </a:prstGeom>
        </p:spPr>
      </p:pic>
      <p:sp>
        <p:nvSpPr>
          <p:cNvPr id="17" name="Text 8"/>
          <p:cNvSpPr txBox="1"/>
          <p:nvPr/>
        </p:nvSpPr>
        <p:spPr>
          <a:xfrm>
            <a:off x="8216798" y="4710074"/>
            <a:ext cx="581558" cy="1719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F46E5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工作流 03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8102498" y="5034686"/>
            <a:ext cx="3296412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D1D1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如何打磨教练提示词</a:t>
            </a:r>
            <a:endParaRPr lang="en-US" sz="1200" dirty="0"/>
          </a:p>
        </p:txBody>
      </p:sp>
      <p:sp>
        <p:nvSpPr>
          <p:cNvPr id="19" name="Shape 10"/>
          <p:cNvSpPr/>
          <p:nvPr/>
        </p:nvSpPr>
        <p:spPr>
          <a:xfrm>
            <a:off x="990295" y="4672584"/>
            <a:ext cx="733349" cy="247802"/>
          </a:xfrm>
          <a:prstGeom prst="roundRect">
            <a:avLst>
              <a:gd name="adj" fmla="val 369004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0" name="Shape 11"/>
          <p:cNvSpPr/>
          <p:nvPr/>
        </p:nvSpPr>
        <p:spPr>
          <a:xfrm>
            <a:off x="4546397" y="4672584"/>
            <a:ext cx="733349" cy="247802"/>
          </a:xfrm>
          <a:prstGeom prst="roundRect">
            <a:avLst>
              <a:gd name="adj" fmla="val 369004"/>
            </a:avLst>
          </a:prstGeom>
          <a:solidFill>
            <a:srgbClr val="EDE9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Shape 12"/>
          <p:cNvSpPr/>
          <p:nvPr/>
        </p:nvSpPr>
        <p:spPr>
          <a:xfrm>
            <a:off x="8102498" y="4672584"/>
            <a:ext cx="733349" cy="247802"/>
          </a:xfrm>
          <a:prstGeom prst="roundRect">
            <a:avLst>
              <a:gd name="adj" fmla="val 369004"/>
            </a:avLst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Shape 13"/>
          <p:cNvSpPr/>
          <p:nvPr/>
        </p:nvSpPr>
        <p:spPr>
          <a:xfrm>
            <a:off x="923544" y="2404872"/>
            <a:ext cx="3238805" cy="2029054"/>
          </a:xfrm>
          <a:prstGeom prst="roundRect">
            <a:avLst>
              <a:gd name="adj" fmla="val 6770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Shape 14"/>
          <p:cNvSpPr/>
          <p:nvPr/>
        </p:nvSpPr>
        <p:spPr>
          <a:xfrm>
            <a:off x="4479646" y="2404872"/>
            <a:ext cx="3238805" cy="2029054"/>
          </a:xfrm>
          <a:prstGeom prst="roundRect">
            <a:avLst>
              <a:gd name="adj" fmla="val 6770"/>
            </a:avLst>
          </a:prstGeom>
          <a:solidFill>
            <a:srgbClr val="F5F3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Shape 15"/>
          <p:cNvSpPr/>
          <p:nvPr/>
        </p:nvSpPr>
        <p:spPr>
          <a:xfrm>
            <a:off x="8035747" y="2404872"/>
            <a:ext cx="3238805" cy="2029054"/>
          </a:xfrm>
          <a:prstGeom prst="roundRect">
            <a:avLst>
              <a:gd name="adj" fmla="val 6770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58898" y="2862072"/>
            <a:ext cx="761695" cy="761695"/>
          </a:xfrm>
          <a:prstGeom prst="rect">
            <a:avLst/>
          </a:prstGeom>
        </p:spPr>
      </p:pic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8"/>
          <a:srcRect l="-607" r="-607"/>
          <a:stretch>
            <a:fillRect/>
          </a:stretch>
        </p:blipFill>
        <p:spPr>
          <a:xfrm>
            <a:off x="2344522" y="3071470"/>
            <a:ext cx="390449" cy="342900"/>
          </a:xfrm>
          <a:prstGeom prst="rect">
            <a:avLst/>
          </a:prstGeom>
        </p:spPr>
      </p:pic>
      <p:sp>
        <p:nvSpPr>
          <p:cNvPr id="27" name="Text 16"/>
          <p:cNvSpPr txBox="1"/>
          <p:nvPr/>
        </p:nvSpPr>
        <p:spPr>
          <a:xfrm>
            <a:off x="2122322" y="3776472"/>
            <a:ext cx="920801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60A5F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Slide Deck</a:t>
            </a:r>
            <a:endParaRPr lang="en-US" sz="1000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715000" y="2862072"/>
            <a:ext cx="761695" cy="761695"/>
          </a:xfrm>
          <a:prstGeom prst="rect">
            <a:avLst/>
          </a:prstGeom>
        </p:spPr>
      </p:pic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10"/>
          <a:srcRect t="-45" b="-45"/>
          <a:stretch>
            <a:fillRect/>
          </a:stretch>
        </p:blipFill>
        <p:spPr>
          <a:xfrm>
            <a:off x="5967374" y="3071470"/>
            <a:ext cx="256946" cy="342900"/>
          </a:xfrm>
          <a:prstGeom prst="rect">
            <a:avLst/>
          </a:prstGeom>
        </p:spPr>
      </p:pic>
      <p:sp>
        <p:nvSpPr>
          <p:cNvPr id="30" name="Text 17"/>
          <p:cNvSpPr txBox="1"/>
          <p:nvPr/>
        </p:nvSpPr>
        <p:spPr>
          <a:xfrm>
            <a:off x="5671109" y="3776472"/>
            <a:ext cx="933602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A78BF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Script Gen</a:t>
            </a:r>
            <a:endParaRPr lang="en-US" sz="1000" dirty="0"/>
          </a:p>
        </p:txBody>
      </p:sp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271102" y="2862072"/>
            <a:ext cx="761695" cy="761695"/>
          </a:xfrm>
          <a:prstGeom prst="rect">
            <a:avLst/>
          </a:prstGeom>
        </p:spPr>
      </p:pic>
      <p:pic>
        <p:nvPicPr>
          <p:cNvPr id="32" name="Image 12" descr="preencoded.png"/>
          <p:cNvPicPr>
            <a:picLocks noChangeAspect="1"/>
          </p:cNvPicPr>
          <p:nvPr/>
        </p:nvPicPr>
        <p:blipFill>
          <a:blip r:embed="rId12"/>
          <a:srcRect l="-27" r="-27"/>
          <a:stretch>
            <a:fillRect/>
          </a:stretch>
        </p:blipFill>
        <p:spPr>
          <a:xfrm>
            <a:off x="9437522" y="3071470"/>
            <a:ext cx="428854" cy="342900"/>
          </a:xfrm>
          <a:prstGeom prst="rect">
            <a:avLst/>
          </a:prstGeom>
        </p:spPr>
      </p:pic>
      <p:sp>
        <p:nvSpPr>
          <p:cNvPr id="33" name="Text 18"/>
          <p:cNvSpPr txBox="1"/>
          <p:nvPr/>
        </p:nvSpPr>
        <p:spPr>
          <a:xfrm>
            <a:off x="9182405" y="3776472"/>
            <a:ext cx="1019556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818CF8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Prompt Eng</a:t>
            </a:r>
            <a:endParaRPr lang="en-US" sz="1000" dirty="0"/>
          </a:p>
        </p:txBody>
      </p:sp>
      <p:sp>
        <p:nvSpPr>
          <p:cNvPr id="34" name="Shape 19"/>
          <p:cNvSpPr/>
          <p:nvPr/>
        </p:nvSpPr>
        <p:spPr>
          <a:xfrm>
            <a:off x="457200" y="457200"/>
            <a:ext cx="57607" cy="228600"/>
          </a:xfrm>
          <a:prstGeom prst="roundRect">
            <a:avLst>
              <a:gd name="adj" fmla="val 1587307"/>
            </a:avLst>
          </a:prstGeom>
          <a:solidFill>
            <a:srgbClr val="2563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5" name="Text 20"/>
          <p:cNvSpPr txBox="1"/>
          <p:nvPr/>
        </p:nvSpPr>
        <p:spPr>
          <a:xfrm>
            <a:off x="629107" y="476402"/>
            <a:ext cx="876910" cy="1527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Case Study</a:t>
            </a:r>
            <a:endParaRPr lang="en-US" sz="900" dirty="0"/>
          </a:p>
        </p:txBody>
      </p:sp>
      <p:sp>
        <p:nvSpPr>
          <p:cNvPr id="36" name="Text 21"/>
          <p:cNvSpPr txBox="1"/>
          <p:nvPr/>
        </p:nvSpPr>
        <p:spPr>
          <a:xfrm>
            <a:off x="11262665" y="6400800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" dirty="0">
                <a:solidFill>
                  <a:srgbClr val="6B728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PingFang SC" panose="020B0400000000000000" pitchFamily="34" charset="-120"/>
              </a:rPr>
              <a:t>启昌学堂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4181</Words>
  <Application>WPS 演示</Application>
  <PresentationFormat>On-screen Show (16:9)</PresentationFormat>
  <Paragraphs>599</Paragraphs>
  <Slides>36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2" baseType="lpstr">
      <vt:lpstr>Arial</vt:lpstr>
      <vt:lpstr>宋体</vt:lpstr>
      <vt:lpstr>Wingdings</vt:lpstr>
      <vt:lpstr>PingFang SC</vt:lpstr>
      <vt:lpstr>PingFang SC</vt:lpstr>
      <vt:lpstr>Calibri</vt:lpstr>
      <vt:lpstr>Helvetica Neue</vt:lpstr>
      <vt:lpstr>微软雅黑</vt:lpstr>
      <vt:lpstr>汉仪旗黑</vt:lpstr>
      <vt:lpstr>宋体</vt:lpstr>
      <vt:lpstr>Arial Unicode MS</vt:lpstr>
      <vt:lpstr>等线</vt:lpstr>
      <vt:lpstr>汉仪中等线KW</vt:lpstr>
      <vt:lpstr>汉仪书宋二KW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Generated by Gen-Spark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creator>Visual Extract to PPTX Converter</dc:creator>
  <dc:subject>PptxGenJS Presentation</dc:subject>
  <cp:lastModifiedBy>WPS_273106823</cp:lastModifiedBy>
  <cp:revision>9</cp:revision>
  <dcterms:created xsi:type="dcterms:W3CDTF">2026-04-01T11:58:38Z</dcterms:created>
  <dcterms:modified xsi:type="dcterms:W3CDTF">2026-04-01T11:58:38Z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9BD85DFDF5458D8BCBDCCC6935B48538_42</vt:lpwstr>
  </property>
  <property fmtid="{D5CDD505-2E9C-101B-9397-08002B2CF9AE}" pid="3" name="KSOProductBuildVer">
    <vt:lpwstr>2052-12.1.25205.25205</vt:lpwstr>
  </property>
</Properties>
</file>