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8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2" r:id="rId29"/>
    <p:sldId id="288" r:id="rId30"/>
    <p:sldId id="279" r:id="rId31"/>
    <p:sldId id="280" r:id="rId32"/>
    <p:sldId id="283" r:id="rId33"/>
    <p:sldId id="284" r:id="rId34"/>
    <p:sldId id="285" r:id="rId35"/>
    <p:sldId id="286" r:id="rId3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2174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22.pn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4.png"/><Relationship Id="rId3" Type="http://schemas.openxmlformats.org/officeDocument/2006/relationships/image" Target="../media/image52.png"/><Relationship Id="rId2" Type="http://schemas.openxmlformats.org/officeDocument/2006/relationships/image" Target="../media/image2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png"/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58.png"/><Relationship Id="rId4" Type="http://schemas.openxmlformats.org/officeDocument/2006/relationships/image" Target="../media/image61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png"/><Relationship Id="rId8" Type="http://schemas.openxmlformats.org/officeDocument/2006/relationships/image" Target="../media/image74.png"/><Relationship Id="rId7" Type="http://schemas.openxmlformats.org/officeDocument/2006/relationships/image" Target="../media/image9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3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png"/><Relationship Id="rId8" Type="http://schemas.openxmlformats.org/officeDocument/2006/relationships/image" Target="../media/image81.png"/><Relationship Id="rId7" Type="http://schemas.openxmlformats.org/officeDocument/2006/relationships/image" Target="../media/image80.png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83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png"/><Relationship Id="rId8" Type="http://schemas.openxmlformats.org/officeDocument/2006/relationships/image" Target="../media/image89.png"/><Relationship Id="rId7" Type="http://schemas.openxmlformats.org/officeDocument/2006/relationships/image" Target="../media/image88.png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22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8" Type="http://schemas.openxmlformats.org/officeDocument/2006/relationships/image" Target="../media/image98.png"/><Relationship Id="rId7" Type="http://schemas.openxmlformats.org/officeDocument/2006/relationships/image" Target="../media/image97.png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3" Type="http://schemas.openxmlformats.org/officeDocument/2006/relationships/image" Target="../media/image101.png"/><Relationship Id="rId2" Type="http://schemas.openxmlformats.org/officeDocument/2006/relationships/image" Target="../media/image22.png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8.png"/><Relationship Id="rId1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8" Type="http://schemas.openxmlformats.org/officeDocument/2006/relationships/image" Target="../media/image114.png"/><Relationship Id="rId7" Type="http://schemas.openxmlformats.org/officeDocument/2006/relationships/image" Target="../media/image113.png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3" Type="http://schemas.openxmlformats.org/officeDocument/2006/relationships/image" Target="../media/image109.png"/><Relationship Id="rId2" Type="http://schemas.openxmlformats.org/officeDocument/2006/relationships/image" Target="../media/image22.png"/><Relationship Id="rId12" Type="http://schemas.openxmlformats.org/officeDocument/2006/relationships/notesSlide" Target="../notesSlides/notesSlide2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6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7.png"/><Relationship Id="rId3" Type="http://schemas.openxmlformats.org/officeDocument/2006/relationships/image" Target="../media/image117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21.png"/><Relationship Id="rId5" Type="http://schemas.openxmlformats.org/officeDocument/2006/relationships/image" Target="../media/image118.png"/><Relationship Id="rId4" Type="http://schemas.openxmlformats.org/officeDocument/2006/relationships/image" Target="../media/image17.png"/><Relationship Id="rId3" Type="http://schemas.openxmlformats.org/officeDocument/2006/relationships/image" Target="../media/image1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image" Target="../media/image1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8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4.png"/><Relationship Id="rId7" Type="http://schemas.openxmlformats.org/officeDocument/2006/relationships/image" Target="../media/image133.png"/><Relationship Id="rId6" Type="http://schemas.openxmlformats.org/officeDocument/2006/relationships/image" Target="../media/image132.png"/><Relationship Id="rId5" Type="http://schemas.openxmlformats.org/officeDocument/2006/relationships/image" Target="../media/image58.png"/><Relationship Id="rId4" Type="http://schemas.openxmlformats.org/officeDocument/2006/relationships/image" Target="../media/image131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8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139.png"/><Relationship Id="rId7" Type="http://schemas.openxmlformats.org/officeDocument/2006/relationships/image" Target="../media/image138.png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44.png"/><Relationship Id="rId3" Type="http://schemas.openxmlformats.org/officeDocument/2006/relationships/image" Target="../media/image135.png"/><Relationship Id="rId2" Type="http://schemas.openxmlformats.org/officeDocument/2006/relationships/image" Target="../media/image22.png"/><Relationship Id="rId11" Type="http://schemas.openxmlformats.org/officeDocument/2006/relationships/notesSlide" Target="../notesSlides/notesSlide2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1.png"/><Relationship Id="rId3" Type="http://schemas.openxmlformats.org/officeDocument/2006/relationships/image" Target="../media/image140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7.png"/><Relationship Id="rId3" Type="http://schemas.openxmlformats.org/officeDocument/2006/relationships/image" Target="../media/image142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3.png"/><Relationship Id="rId8" Type="http://schemas.openxmlformats.org/officeDocument/2006/relationships/image" Target="../media/image152.png"/><Relationship Id="rId7" Type="http://schemas.openxmlformats.org/officeDocument/2006/relationships/image" Target="../media/image151.png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54.png"/><Relationship Id="rId1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8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2381098" y="-2381098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324198" y="705002"/>
            <a:ext cx="4762195" cy="4762195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096305" y="3418942"/>
            <a:ext cx="7429500" cy="7429500"/>
          </a:xfrm>
          <a:prstGeom prst="ellipse">
            <a:avLst/>
          </a:prstGeom>
          <a:noFill/>
          <a:ln w="12700">
            <a:solidFill>
              <a:srgbClr val="1D1D1F">
                <a:alpha val="3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3333902" y="666598"/>
            <a:ext cx="5524805" cy="5524805"/>
          </a:xfrm>
          <a:prstGeom prst="ellipse">
            <a:avLst/>
          </a:prstGeom>
          <a:noFill/>
          <a:ln w="12700">
            <a:solidFill>
              <a:srgbClr val="0071E3">
                <a:alpha val="8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20000"/>
          </a:blip>
          <a:srcRect/>
          <a:stretch>
            <a:fillRect/>
          </a:stretch>
        </p:blipFill>
        <p:spPr>
          <a:xfrm>
            <a:off x="10233965" y="851306"/>
            <a:ext cx="809244" cy="809244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rcRect t="-6750" b="-6750"/>
          <a:stretch>
            <a:fillRect/>
          </a:stretch>
        </p:blipFill>
        <p:spPr>
          <a:xfrm>
            <a:off x="1142086" y="5003597"/>
            <a:ext cx="1143000" cy="1037844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rcRect l="-5" r="-5"/>
          <a:stretch>
            <a:fillRect/>
          </a:stretch>
        </p:blipFill>
        <p:spPr>
          <a:xfrm>
            <a:off x="3238805" y="2018995"/>
            <a:ext cx="5715000" cy="2819095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5751576" y="3724351"/>
            <a:ext cx="6958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第一课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51576" y="4028846"/>
            <a:ext cx="6958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@兰启昌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343910" y="2600325"/>
            <a:ext cx="5349240" cy="8312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</a:t>
            </a:r>
            <a:r>
              <a:rPr lang="en-US" sz="2400" b="1" kern="0" spc="-3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合伙人</a:t>
            </a:r>
            <a:r>
              <a:rPr lang="zh-CN" altLang="en-US" sz="24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训练营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7">
            <a:alphaModFix amt="80000"/>
          </a:blip>
          <a:srcRect t="-400" b="-400"/>
          <a:stretch>
            <a:fillRect/>
          </a:stretch>
        </p:blipFill>
        <p:spPr>
          <a:xfrm>
            <a:off x="5639105" y="3362249"/>
            <a:ext cx="914400" cy="576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-1904695" y="-2857500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3238805" y="5715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 rot="120000">
            <a:off x="5993892" y="3252521"/>
            <a:ext cx="7830007" cy="7830007"/>
          </a:xfrm>
          <a:prstGeom prst="ellipse">
            <a:avLst/>
          </a:prstGeom>
          <a:noFill/>
          <a:ln w="12700">
            <a:solidFill>
              <a:srgbClr val="1D1D1F">
                <a:alpha val="3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0071E3">
                <a:alpha val="10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2000"/>
          </a:blip>
          <a:srcRect l="-24" r="-24"/>
          <a:stretch>
            <a:fillRect/>
          </a:stretch>
        </p:blipFill>
        <p:spPr>
          <a:xfrm>
            <a:off x="4219956" y="1540764"/>
            <a:ext cx="3752698" cy="4286707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>
            <a:fillRect/>
          </a:stretch>
        </p:blipFill>
        <p:spPr>
          <a:xfrm>
            <a:off x="10858500" y="795528"/>
            <a:ext cx="571500" cy="571500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>
            <a:alphaModFix amt="30000"/>
          </a:blip>
          <a:srcRect/>
          <a:stretch>
            <a:fillRect/>
          </a:stretch>
        </p:blipFill>
        <p:spPr>
          <a:xfrm>
            <a:off x="761695" y="5181905"/>
            <a:ext cx="800100" cy="914400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5469941" y="3172054"/>
            <a:ext cx="1257300" cy="381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48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的第一大角色：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kern="0" spc="-48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顾问</a:t>
            </a:r>
            <a:endParaRPr lang="en-US" sz="12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7"/>
          <a:srcRect t="-384" b="-384"/>
          <a:stretch>
            <a:fillRect/>
          </a:stretch>
        </p:blipFill>
        <p:spPr>
          <a:xfrm>
            <a:off x="5619902" y="4086454"/>
            <a:ext cx="952805" cy="57607"/>
          </a:xfrm>
          <a:prstGeom prst="rect">
            <a:avLst/>
          </a:prstGeom>
        </p:spPr>
      </p:pic>
      <p:sp>
        <p:nvSpPr>
          <p:cNvPr id="14" name="Text 5"/>
          <p:cNvSpPr txBox="1"/>
          <p:nvPr/>
        </p:nvSpPr>
        <p:spPr>
          <a:xfrm>
            <a:off x="5012741" y="4524451"/>
            <a:ext cx="217627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The Intelligent 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Consultant</a:t>
            </a:r>
            <a:endParaRPr lang="en-US" sz="1200" dirty="0"/>
          </a:p>
        </p:txBody>
      </p:sp>
      <p:pic>
        <p:nvPicPr>
          <p:cNvPr id="15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20000">
            <a:off x="5704942" y="2020824"/>
            <a:ext cx="761695" cy="761695"/>
          </a:xfrm>
          <a:prstGeom prst="rect">
            <a:avLst/>
          </a:prstGeom>
        </p:spPr>
      </p:pic>
      <p:pic>
        <p:nvPicPr>
          <p:cNvPr id="16" name="Image 8" descr="preencoded.png"/>
          <p:cNvPicPr>
            <a:picLocks noChangeAspect="1"/>
          </p:cNvPicPr>
          <p:nvPr/>
        </p:nvPicPr>
        <p:blipFill>
          <a:blip r:embed="rId9"/>
          <a:srcRect t="-1670" b="-1670"/>
          <a:stretch>
            <a:fillRect/>
          </a:stretch>
        </p:blipFill>
        <p:spPr>
          <a:xfrm>
            <a:off x="5876849" y="2234794"/>
            <a:ext cx="437998" cy="362102"/>
          </a:xfrm>
          <a:prstGeom prst="rect">
            <a:avLst/>
          </a:prstGeom>
        </p:spPr>
      </p:pic>
      <p:sp>
        <p:nvSpPr>
          <p:cNvPr id="17" name="Text 6"/>
          <p:cNvSpPr txBox="1"/>
          <p:nvPr/>
        </p:nvSpPr>
        <p:spPr>
          <a:xfrm>
            <a:off x="875995" y="457200"/>
            <a:ext cx="1019556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27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Role 01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0071E3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l="-27" r="-27"/>
          <a:stretch>
            <a:fillRect/>
          </a:stretch>
        </p:blipFill>
        <p:spPr>
          <a:xfrm>
            <a:off x="0" y="66751"/>
            <a:ext cx="1067105" cy="1218895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6473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609905"/>
            <a:ext cx="1257300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Secret Formula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8385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用 AI 做顾问的秘诀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2" b="-2"/>
          <a:stretch>
            <a:fillRect/>
          </a:stretch>
        </p:blipFill>
        <p:spPr>
          <a:xfrm>
            <a:off x="761695" y="1257300"/>
            <a:ext cx="10668305" cy="4953305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57554" y="2048256"/>
            <a:ext cx="533095" cy="533095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6"/>
          <a:srcRect l="-80" r="-80"/>
          <a:stretch>
            <a:fillRect/>
          </a:stretch>
        </p:blipFill>
        <p:spPr>
          <a:xfrm>
            <a:off x="1580998" y="2200046"/>
            <a:ext cx="286207" cy="228600"/>
          </a:xfrm>
          <a:prstGeom prst="rect">
            <a:avLst/>
          </a:prstGeom>
        </p:spPr>
      </p:pic>
      <p:sp>
        <p:nvSpPr>
          <p:cNvPr id="14" name="Text 6"/>
          <p:cNvSpPr txBox="1"/>
          <p:nvPr/>
        </p:nvSpPr>
        <p:spPr>
          <a:xfrm>
            <a:off x="2219249" y="2029054"/>
            <a:ext cx="8706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迭代式追问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219249" y="2295144"/>
            <a:ext cx="8591702" cy="5148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不是完美的提示词，而是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不断地追问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Don't aim for perfect prompts, aim for iterative questioning.</a:t>
            </a:r>
            <a:endParaRPr lang="en-US" sz="1200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57554" y="3362249"/>
            <a:ext cx="533095" cy="533095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09344" y="3514954"/>
            <a:ext cx="228600" cy="228600"/>
          </a:xfrm>
          <a:prstGeom prst="rect">
            <a:avLst/>
          </a:prstGeom>
        </p:spPr>
      </p:pic>
      <p:sp>
        <p:nvSpPr>
          <p:cNvPr id="18" name="Text 8"/>
          <p:cNvSpPr txBox="1"/>
          <p:nvPr/>
        </p:nvSpPr>
        <p:spPr>
          <a:xfrm>
            <a:off x="2219249" y="3343046"/>
            <a:ext cx="8706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完善上下文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2219249" y="3610051"/>
            <a:ext cx="8591702" cy="5148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不断补充</a:t>
            </a:r>
            <a:r>
              <a:rPr lang="en-US" sz="1200" dirty="0">
                <a:solidFill>
                  <a:srgbClr val="4338C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背景、目标、限制条件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Enrich the context with background, goals, and constraints.</a:t>
            </a:r>
            <a:endParaRPr lang="en-US" sz="12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57554" y="4677156"/>
            <a:ext cx="533095" cy="533095"/>
          </a:xfrm>
          <a:prstGeom prst="rect">
            <a:avLst/>
          </a:prstGeom>
        </p:spPr>
      </p:pic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10"/>
          <a:srcRect l="-57" r="-57"/>
          <a:stretch>
            <a:fillRect/>
          </a:stretch>
        </p:blipFill>
        <p:spPr>
          <a:xfrm>
            <a:off x="1623974" y="4828946"/>
            <a:ext cx="200254" cy="228600"/>
          </a:xfrm>
          <a:prstGeom prst="rect">
            <a:avLst/>
          </a:prstGeom>
        </p:spPr>
      </p:pic>
      <p:sp>
        <p:nvSpPr>
          <p:cNvPr id="22" name="Text 10"/>
          <p:cNvSpPr txBox="1"/>
          <p:nvPr/>
        </p:nvSpPr>
        <p:spPr>
          <a:xfrm>
            <a:off x="2219249" y="4657954"/>
            <a:ext cx="8706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设定评估标准</a:t>
            </a:r>
            <a:endParaRPr lang="en-US" sz="1200" dirty="0"/>
          </a:p>
        </p:txBody>
      </p:sp>
      <p:sp>
        <p:nvSpPr>
          <p:cNvPr id="23" name="Text 11"/>
          <p:cNvSpPr txBox="1"/>
          <p:nvPr/>
        </p:nvSpPr>
        <p:spPr>
          <a:xfrm>
            <a:off x="2219249" y="4924044"/>
            <a:ext cx="8591702" cy="5148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明确</a:t>
            </a:r>
            <a:r>
              <a:rPr lang="en-US" sz="1200" dirty="0">
                <a:solidFill>
                  <a:srgbClr val="6D28D9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判断标准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Define clear criteria for success and evaluation.</a:t>
            </a:r>
            <a:endParaRPr lang="en-US" sz="1200" dirty="0"/>
          </a:p>
        </p:txBody>
      </p:sp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11"/>
          <a:srcRect t="-202" b="-202"/>
          <a:stretch>
            <a:fillRect/>
          </a:stretch>
        </p:blipFill>
        <p:spPr>
          <a:xfrm>
            <a:off x="771754" y="1266444"/>
            <a:ext cx="75895" cy="49341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0071E3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l="-23" r="-23"/>
          <a:stretch>
            <a:fillRect/>
          </a:stretch>
        </p:blipFill>
        <p:spPr>
          <a:xfrm>
            <a:off x="0" y="66751"/>
            <a:ext cx="1524305" cy="1218895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6473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609905"/>
            <a:ext cx="1696212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Interactive Practice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8385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互动练习 1：让 AI 当你的顾问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2" b="-2"/>
          <a:stretch>
            <a:fillRect/>
          </a:stretch>
        </p:blipFill>
        <p:spPr>
          <a:xfrm>
            <a:off x="761695" y="1257300"/>
            <a:ext cx="10668305" cy="495330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228954" y="1828800"/>
            <a:ext cx="400507" cy="400507"/>
          </a:xfrm>
          <a:prstGeom prst="roundRect">
            <a:avLst>
              <a:gd name="adj" fmla="val 108719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 l="-1064" r="-1064"/>
          <a:stretch>
            <a:fillRect/>
          </a:stretch>
        </p:blipFill>
        <p:spPr>
          <a:xfrm>
            <a:off x="1319479" y="1943100"/>
            <a:ext cx="219456" cy="171907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1781251" y="1809598"/>
            <a:ext cx="9372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通俗讲解</a:t>
            </a:r>
            <a:endParaRPr lang="en-US" sz="1200" dirty="0"/>
          </a:p>
        </p:txBody>
      </p:sp>
      <p:sp>
        <p:nvSpPr>
          <p:cNvPr id="15" name="Shape 8"/>
          <p:cNvSpPr/>
          <p:nvPr/>
        </p:nvSpPr>
        <p:spPr>
          <a:xfrm>
            <a:off x="1781251" y="2076602"/>
            <a:ext cx="9182405" cy="409651"/>
          </a:xfrm>
          <a:prstGeom prst="roundRect">
            <a:avLst>
              <a:gd name="adj" fmla="val 83057"/>
            </a:avLst>
          </a:prstGeom>
          <a:solidFill>
            <a:srgbClr val="F5F7FA"/>
          </a:solidFill>
        </p:spPr>
      </p:sp>
      <p:sp>
        <p:nvSpPr>
          <p:cNvPr id="16" name="Shape 9"/>
          <p:cNvSpPr/>
          <p:nvPr/>
        </p:nvSpPr>
        <p:spPr>
          <a:xfrm>
            <a:off x="1781251" y="2076602"/>
            <a:ext cx="28346" cy="409651"/>
          </a:xfrm>
          <a:prstGeom prst="roundRect">
            <a:avLst>
              <a:gd name="adj" fmla="val 1200317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17" name="Text 10"/>
          <p:cNvSpPr txBox="1"/>
          <p:nvPr/>
        </p:nvSpPr>
        <p:spPr>
          <a:xfrm>
            <a:off x="1923898" y="2152498"/>
            <a:ext cx="9115654" cy="25786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我最近学了一个概念【 】，帮我当小白，通俗易懂地讲解。</a:t>
            </a:r>
            <a:endParaRPr lang="en-US" sz="1300" dirty="0"/>
          </a:p>
        </p:txBody>
      </p:sp>
      <p:sp>
        <p:nvSpPr>
          <p:cNvPr id="18" name="Shape 11"/>
          <p:cNvSpPr/>
          <p:nvPr/>
        </p:nvSpPr>
        <p:spPr>
          <a:xfrm>
            <a:off x="1228954" y="2885846"/>
            <a:ext cx="400507" cy="400507"/>
          </a:xfrm>
          <a:prstGeom prst="roundRect">
            <a:avLst>
              <a:gd name="adj" fmla="val 108719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6"/>
          <a:srcRect t="-842" b="-842"/>
          <a:stretch>
            <a:fillRect/>
          </a:stretch>
        </p:blipFill>
        <p:spPr>
          <a:xfrm>
            <a:off x="1333195" y="3000146"/>
            <a:ext cx="190195" cy="171907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1781251" y="2866644"/>
            <a:ext cx="9372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深挖原理</a:t>
            </a:r>
            <a:endParaRPr lang="en-US" sz="1200" dirty="0"/>
          </a:p>
        </p:txBody>
      </p:sp>
      <p:sp>
        <p:nvSpPr>
          <p:cNvPr id="21" name="Shape 13"/>
          <p:cNvSpPr/>
          <p:nvPr/>
        </p:nvSpPr>
        <p:spPr>
          <a:xfrm>
            <a:off x="1781251" y="3133649"/>
            <a:ext cx="9182405" cy="409651"/>
          </a:xfrm>
          <a:prstGeom prst="roundRect">
            <a:avLst>
              <a:gd name="adj" fmla="val 83057"/>
            </a:avLst>
          </a:prstGeom>
          <a:solidFill>
            <a:srgbClr val="F5F7FA"/>
          </a:solidFill>
        </p:spPr>
      </p:sp>
      <p:sp>
        <p:nvSpPr>
          <p:cNvPr id="22" name="Shape 14"/>
          <p:cNvSpPr/>
          <p:nvPr/>
        </p:nvSpPr>
        <p:spPr>
          <a:xfrm>
            <a:off x="1781251" y="3133649"/>
            <a:ext cx="28346" cy="409651"/>
          </a:xfrm>
          <a:prstGeom prst="roundRect">
            <a:avLst>
              <a:gd name="adj" fmla="val 1200317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23" name="Text 15"/>
          <p:cNvSpPr txBox="1"/>
          <p:nvPr/>
        </p:nvSpPr>
        <p:spPr>
          <a:xfrm>
            <a:off x="1923898" y="3209544"/>
            <a:ext cx="9115654" cy="25786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这个概念，帮我介绍她的底层原理、案例、故事。</a:t>
            </a:r>
            <a:endParaRPr lang="en-US" sz="1300" dirty="0"/>
          </a:p>
        </p:txBody>
      </p:sp>
      <p:sp>
        <p:nvSpPr>
          <p:cNvPr id="24" name="Shape 16"/>
          <p:cNvSpPr/>
          <p:nvPr/>
        </p:nvSpPr>
        <p:spPr>
          <a:xfrm>
            <a:off x="1228954" y="3943807"/>
            <a:ext cx="400507" cy="400507"/>
          </a:xfrm>
          <a:prstGeom prst="roundRect">
            <a:avLst>
              <a:gd name="adj" fmla="val 108719"/>
            </a:avLst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43254" y="4058107"/>
            <a:ext cx="171907" cy="171907"/>
          </a:xfrm>
          <a:prstGeom prst="rect">
            <a:avLst/>
          </a:prstGeom>
        </p:spPr>
      </p:pic>
      <p:sp>
        <p:nvSpPr>
          <p:cNvPr id="26" name="Text 17"/>
          <p:cNvSpPr txBox="1"/>
          <p:nvPr/>
        </p:nvSpPr>
        <p:spPr>
          <a:xfrm>
            <a:off x="1781251" y="3924605"/>
            <a:ext cx="9372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实际应用</a:t>
            </a:r>
            <a:endParaRPr lang="en-US" sz="1200" dirty="0"/>
          </a:p>
        </p:txBody>
      </p:sp>
      <p:sp>
        <p:nvSpPr>
          <p:cNvPr id="27" name="Shape 18"/>
          <p:cNvSpPr/>
          <p:nvPr/>
        </p:nvSpPr>
        <p:spPr>
          <a:xfrm>
            <a:off x="1781251" y="4190695"/>
            <a:ext cx="9182405" cy="409651"/>
          </a:xfrm>
          <a:prstGeom prst="roundRect">
            <a:avLst>
              <a:gd name="adj" fmla="val 83057"/>
            </a:avLst>
          </a:prstGeom>
          <a:solidFill>
            <a:srgbClr val="F5F7FA"/>
          </a:solidFill>
        </p:spPr>
      </p:sp>
      <p:sp>
        <p:nvSpPr>
          <p:cNvPr id="28" name="Shape 19"/>
          <p:cNvSpPr/>
          <p:nvPr/>
        </p:nvSpPr>
        <p:spPr>
          <a:xfrm>
            <a:off x="1781251" y="4190695"/>
            <a:ext cx="28346" cy="409651"/>
          </a:xfrm>
          <a:prstGeom prst="roundRect">
            <a:avLst>
              <a:gd name="adj" fmla="val 1200317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29" name="Text 20"/>
          <p:cNvSpPr txBox="1"/>
          <p:nvPr/>
        </p:nvSpPr>
        <p:spPr>
          <a:xfrm>
            <a:off x="1923898" y="4267505"/>
            <a:ext cx="9115654" cy="25786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这个概念，可以在工作和生活中怎样帮助到我？</a:t>
            </a:r>
            <a:endParaRPr lang="en-US" sz="1300" dirty="0"/>
          </a:p>
        </p:txBody>
      </p:sp>
      <p:sp>
        <p:nvSpPr>
          <p:cNvPr id="30" name="Shape 21"/>
          <p:cNvSpPr/>
          <p:nvPr/>
        </p:nvSpPr>
        <p:spPr>
          <a:xfrm>
            <a:off x="1228954" y="5000854"/>
            <a:ext cx="400507" cy="400507"/>
          </a:xfrm>
          <a:prstGeom prst="roundRect">
            <a:avLst>
              <a:gd name="adj" fmla="val 108719"/>
            </a:avLst>
          </a:prstGeom>
          <a:solidFill>
            <a:srgbClr val="FDF2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43254" y="5115154"/>
            <a:ext cx="171907" cy="171907"/>
          </a:xfrm>
          <a:prstGeom prst="rect">
            <a:avLst/>
          </a:prstGeom>
        </p:spPr>
      </p:pic>
      <p:sp>
        <p:nvSpPr>
          <p:cNvPr id="32" name="Text 22"/>
          <p:cNvSpPr txBox="1"/>
          <p:nvPr/>
        </p:nvSpPr>
        <p:spPr>
          <a:xfrm>
            <a:off x="1781251" y="4981651"/>
            <a:ext cx="9372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批判思维</a:t>
            </a:r>
            <a:endParaRPr lang="en-US" sz="1200" dirty="0"/>
          </a:p>
        </p:txBody>
      </p:sp>
      <p:sp>
        <p:nvSpPr>
          <p:cNvPr id="33" name="Shape 23"/>
          <p:cNvSpPr/>
          <p:nvPr/>
        </p:nvSpPr>
        <p:spPr>
          <a:xfrm>
            <a:off x="1781251" y="5248656"/>
            <a:ext cx="9182405" cy="409651"/>
          </a:xfrm>
          <a:prstGeom prst="roundRect">
            <a:avLst>
              <a:gd name="adj" fmla="val 83057"/>
            </a:avLst>
          </a:prstGeom>
          <a:solidFill>
            <a:srgbClr val="F5F7FA"/>
          </a:solidFill>
        </p:spPr>
      </p:sp>
      <p:sp>
        <p:nvSpPr>
          <p:cNvPr id="34" name="Shape 24"/>
          <p:cNvSpPr/>
          <p:nvPr/>
        </p:nvSpPr>
        <p:spPr>
          <a:xfrm>
            <a:off x="1781251" y="5248656"/>
            <a:ext cx="28346" cy="409651"/>
          </a:xfrm>
          <a:prstGeom prst="roundRect">
            <a:avLst>
              <a:gd name="adj" fmla="val 1200317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35" name="Text 25"/>
          <p:cNvSpPr txBox="1"/>
          <p:nvPr/>
        </p:nvSpPr>
        <p:spPr>
          <a:xfrm>
            <a:off x="1923898" y="5324551"/>
            <a:ext cx="9115654" cy="25786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这个概念，有没有反面案例？有没有应用边界？</a:t>
            </a:r>
            <a:endParaRPr lang="en-US" sz="1300" dirty="0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9"/>
          <a:srcRect t="-202" b="-202"/>
          <a:stretch>
            <a:fillRect/>
          </a:stretch>
        </p:blipFill>
        <p:spPr>
          <a:xfrm>
            <a:off x="771754" y="1266444"/>
            <a:ext cx="75895" cy="4934102"/>
          </a:xfrm>
          <a:prstGeom prst="rect">
            <a:avLst/>
          </a:prstGeom>
        </p:spPr>
      </p:pic>
      <p:sp>
        <p:nvSpPr>
          <p:cNvPr id="37" name="Shape 26"/>
          <p:cNvSpPr/>
          <p:nvPr/>
        </p:nvSpPr>
        <p:spPr>
          <a:xfrm>
            <a:off x="11182198" y="6572707"/>
            <a:ext cx="57607" cy="57607"/>
          </a:xfrm>
          <a:prstGeom prst="ellipse">
            <a:avLst/>
          </a:prstGeom>
          <a:solidFill>
            <a:srgbClr val="D1D5DB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8" name="Shape 27"/>
          <p:cNvSpPr/>
          <p:nvPr/>
        </p:nvSpPr>
        <p:spPr>
          <a:xfrm>
            <a:off x="11277295" y="6572707"/>
            <a:ext cx="57607" cy="57607"/>
          </a:xfrm>
          <a:prstGeom prst="ellipse">
            <a:avLst/>
          </a:prstGeom>
          <a:solidFill>
            <a:srgbClr val="2563EB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9" name="Shape 28"/>
          <p:cNvSpPr/>
          <p:nvPr/>
        </p:nvSpPr>
        <p:spPr>
          <a:xfrm>
            <a:off x="11373307" y="6572707"/>
            <a:ext cx="57607" cy="57607"/>
          </a:xfrm>
          <a:prstGeom prst="ellipse">
            <a:avLst/>
          </a:prstGeom>
          <a:solidFill>
            <a:srgbClr val="D1D5DB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096305" y="3354934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3161" b="-3161"/>
          <a:stretch>
            <a:fillRect/>
          </a:stretch>
        </p:blipFill>
        <p:spPr>
          <a:xfrm>
            <a:off x="6856171" y="1470355"/>
            <a:ext cx="5029200" cy="4753051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5"/>
          <a:srcRect t="-400" b="-400"/>
          <a:stretch>
            <a:fillRect/>
          </a:stretch>
        </p:blipFill>
        <p:spPr>
          <a:xfrm>
            <a:off x="5810098" y="1609344"/>
            <a:ext cx="571500" cy="57607"/>
          </a:xfrm>
          <a:prstGeom prst="rect">
            <a:avLst/>
          </a:prstGeom>
        </p:spPr>
      </p:pic>
      <p:sp>
        <p:nvSpPr>
          <p:cNvPr id="10" name="Text 3"/>
          <p:cNvSpPr txBox="1"/>
          <p:nvPr/>
        </p:nvSpPr>
        <p:spPr>
          <a:xfrm>
            <a:off x="5362956" y="1971446"/>
            <a:ext cx="1472184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关键用法：</a:t>
            </a: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身份设定</a:t>
            </a:r>
            <a:endParaRPr lang="en-US" sz="1200" dirty="0"/>
          </a:p>
        </p:txBody>
      </p:sp>
      <p:sp>
        <p:nvSpPr>
          <p:cNvPr id="11" name="Shape 4"/>
          <p:cNvSpPr/>
          <p:nvPr/>
        </p:nvSpPr>
        <p:spPr>
          <a:xfrm>
            <a:off x="2286000" y="2619756"/>
            <a:ext cx="7619695" cy="1086307"/>
          </a:xfrm>
          <a:prstGeom prst="roundRect">
            <a:avLst>
              <a:gd name="adj" fmla="val 29535"/>
            </a:avLst>
          </a:prstGeom>
          <a:solidFill>
            <a:srgbClr val="FFFFFF">
              <a:alpha val="60000"/>
            </a:srgbClr>
          </a:solidFill>
          <a:ln w="12700">
            <a:solidFill>
              <a:srgbClr val="FFFFFF">
                <a:alpha val="8000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5"/>
          <p:cNvSpPr/>
          <p:nvPr/>
        </p:nvSpPr>
        <p:spPr>
          <a:xfrm>
            <a:off x="2676449" y="2857500"/>
            <a:ext cx="609905" cy="609905"/>
          </a:xfrm>
          <a:prstGeom prst="roundRect">
            <a:avLst>
              <a:gd name="adj" fmla="val 74962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14523" y="3029407"/>
            <a:ext cx="333756" cy="267005"/>
          </a:xfrm>
          <a:prstGeom prst="rect">
            <a:avLst/>
          </a:prstGeom>
        </p:spPr>
      </p:pic>
      <p:sp>
        <p:nvSpPr>
          <p:cNvPr id="14" name="Text 6"/>
          <p:cNvSpPr txBox="1"/>
          <p:nvPr/>
        </p:nvSpPr>
        <p:spPr>
          <a:xfrm>
            <a:off x="3590849" y="3047695"/>
            <a:ext cx="171084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“我是一个</a:t>
            </a:r>
            <a:r>
              <a:rPr lang="en-US" sz="1200" b="1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技术小白</a:t>
            </a: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” </a:t>
            </a:r>
            <a:endParaRPr lang="en-US" sz="1200" dirty="0"/>
          </a:p>
        </p:txBody>
      </p:sp>
      <p:sp>
        <p:nvSpPr>
          <p:cNvPr id="15" name="Shape 7"/>
          <p:cNvSpPr/>
          <p:nvPr/>
        </p:nvSpPr>
        <p:spPr>
          <a:xfrm>
            <a:off x="2286000" y="3933749"/>
            <a:ext cx="7619695" cy="1086307"/>
          </a:xfrm>
          <a:prstGeom prst="roundRect">
            <a:avLst>
              <a:gd name="adj" fmla="val 29535"/>
            </a:avLst>
          </a:prstGeom>
          <a:solidFill>
            <a:srgbClr val="FFFFFF">
              <a:alpha val="60000"/>
            </a:srgbClr>
          </a:solidFill>
          <a:ln w="12700">
            <a:solidFill>
              <a:srgbClr val="FFFFFF">
                <a:alpha val="8000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6" name="Shape 8"/>
          <p:cNvSpPr/>
          <p:nvPr/>
        </p:nvSpPr>
        <p:spPr>
          <a:xfrm>
            <a:off x="2676449" y="4172407"/>
            <a:ext cx="609905" cy="609905"/>
          </a:xfrm>
          <a:prstGeom prst="roundRect">
            <a:avLst>
              <a:gd name="adj" fmla="val 74962"/>
            </a:avLst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14523" y="4343400"/>
            <a:ext cx="333756" cy="267005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3590849" y="4362602"/>
            <a:ext cx="228874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“</a:t>
            </a:r>
            <a:r>
              <a:rPr lang="en-US" sz="1200" b="1" dirty="0">
                <a:solidFill>
                  <a:srgbClr val="7C3AED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小学生</a:t>
            </a: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/ 初中生 / 高中生” </a:t>
            </a:r>
            <a:endParaRPr lang="en-US" sz="1200" dirty="0"/>
          </a:p>
        </p:txBody>
      </p:sp>
      <p:sp>
        <p:nvSpPr>
          <p:cNvPr id="19" name="Shape 10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0" name="Text 11"/>
          <p:cNvSpPr txBox="1"/>
          <p:nvPr/>
        </p:nvSpPr>
        <p:spPr>
          <a:xfrm>
            <a:off x="609905" y="457200"/>
            <a:ext cx="800100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Key Usage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096305" y="3364078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6098" b="-6098"/>
          <a:stretch>
            <a:fillRect/>
          </a:stretch>
        </p:blipFill>
        <p:spPr>
          <a:xfrm>
            <a:off x="7284110" y="2218334"/>
            <a:ext cx="4552798" cy="4086454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5635447" y="1536192"/>
            <a:ext cx="1177747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最大的</a:t>
            </a: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优势</a:t>
            </a:r>
            <a:endParaRPr lang="en-US" sz="12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t="-400" b="-400"/>
          <a:stretch>
            <a:fillRect/>
          </a:stretch>
        </p:blipFill>
        <p:spPr>
          <a:xfrm>
            <a:off x="5810098" y="1954987"/>
            <a:ext cx="571500" cy="57607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rcRect t="-2" b="-2"/>
          <a:stretch>
            <a:fillRect/>
          </a:stretch>
        </p:blipFill>
        <p:spPr>
          <a:xfrm>
            <a:off x="2018995" y="2392985"/>
            <a:ext cx="3619195" cy="2928823"/>
          </a:xfrm>
          <a:prstGeom prst="rect">
            <a:avLst/>
          </a:prstGeom>
        </p:spPr>
      </p:pic>
      <p:sp>
        <p:nvSpPr>
          <p:cNvPr id="12" name="Shape 4"/>
          <p:cNvSpPr/>
          <p:nvPr/>
        </p:nvSpPr>
        <p:spPr>
          <a:xfrm>
            <a:off x="3448202" y="2783434"/>
            <a:ext cx="761695" cy="761695"/>
          </a:xfrm>
          <a:prstGeom prst="ellipse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7"/>
          <a:srcRect l="-90" r="-90"/>
          <a:stretch>
            <a:fillRect/>
          </a:stretch>
        </p:blipFill>
        <p:spPr>
          <a:xfrm>
            <a:off x="3638398" y="3012034"/>
            <a:ext cx="381305" cy="304495"/>
          </a:xfrm>
          <a:prstGeom prst="rect">
            <a:avLst/>
          </a:prstGeom>
        </p:spPr>
      </p:pic>
      <p:sp>
        <p:nvSpPr>
          <p:cNvPr id="14" name="Text 5"/>
          <p:cNvSpPr txBox="1"/>
          <p:nvPr/>
        </p:nvSpPr>
        <p:spPr>
          <a:xfrm>
            <a:off x="3409798" y="3774643"/>
            <a:ext cx="8485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个性化老师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019349" y="4079138"/>
            <a:ext cx="1621231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Customized Tutor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3046781" y="4497934"/>
            <a:ext cx="1565453" cy="4389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根据你的水平和需求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量身定制学习路径 </a:t>
            </a:r>
            <a:endParaRPr lang="en-US" sz="1000" dirty="0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6"/>
          <a:srcRect t="-2" b="-2"/>
          <a:stretch>
            <a:fillRect/>
          </a:stretch>
        </p:blipFill>
        <p:spPr>
          <a:xfrm>
            <a:off x="6553505" y="2392985"/>
            <a:ext cx="3619195" cy="2928823"/>
          </a:xfrm>
          <a:prstGeom prst="rect">
            <a:avLst/>
          </a:prstGeom>
        </p:spPr>
      </p:pic>
      <p:sp>
        <p:nvSpPr>
          <p:cNvPr id="18" name="Shape 8"/>
          <p:cNvSpPr/>
          <p:nvPr/>
        </p:nvSpPr>
        <p:spPr>
          <a:xfrm>
            <a:off x="7981798" y="2783434"/>
            <a:ext cx="761695" cy="761695"/>
          </a:xfrm>
          <a:prstGeom prst="ellipse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8"/>
          <a:srcRect l="-90" r="-90"/>
          <a:stretch>
            <a:fillRect/>
          </a:stretch>
        </p:blipFill>
        <p:spPr>
          <a:xfrm>
            <a:off x="8172907" y="3012034"/>
            <a:ext cx="381305" cy="304495"/>
          </a:xfrm>
          <a:prstGeom prst="rect">
            <a:avLst/>
          </a:prstGeom>
        </p:spPr>
      </p:pic>
      <p:sp>
        <p:nvSpPr>
          <p:cNvPr id="20" name="Text 9"/>
          <p:cNvSpPr txBox="1"/>
          <p:nvPr/>
        </p:nvSpPr>
        <p:spPr>
          <a:xfrm>
            <a:off x="7943393" y="3774643"/>
            <a:ext cx="8485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无穷的耐心</a:t>
            </a:r>
            <a:endParaRPr lang="en-US" sz="1200" dirty="0"/>
          </a:p>
        </p:txBody>
      </p:sp>
      <p:sp>
        <p:nvSpPr>
          <p:cNvPr id="21" name="Text 10"/>
          <p:cNvSpPr txBox="1"/>
          <p:nvPr/>
        </p:nvSpPr>
        <p:spPr>
          <a:xfrm>
            <a:off x="7627010" y="4079138"/>
            <a:ext cx="1474013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Infinite Patience</a:t>
            </a:r>
            <a:endParaRPr lang="en-US" sz="1300" dirty="0"/>
          </a:p>
        </p:txBody>
      </p:sp>
      <p:sp>
        <p:nvSpPr>
          <p:cNvPr id="22" name="Text 11"/>
          <p:cNvSpPr txBox="1"/>
          <p:nvPr/>
        </p:nvSpPr>
        <p:spPr>
          <a:xfrm>
            <a:off x="7648956" y="4497934"/>
            <a:ext cx="1429207" cy="4389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无论问多少次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它都不会感到厌烦 </a:t>
            </a:r>
            <a:endParaRPr lang="en-US" sz="1000" dirty="0"/>
          </a:p>
        </p:txBody>
      </p:sp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9"/>
          <a:srcRect l="-743" r="-743"/>
          <a:stretch>
            <a:fillRect/>
          </a:stretch>
        </p:blipFill>
        <p:spPr>
          <a:xfrm>
            <a:off x="5943600" y="3707892"/>
            <a:ext cx="304495" cy="342900"/>
          </a:xfrm>
          <a:prstGeom prst="rect">
            <a:avLst/>
          </a:prstGeom>
        </p:spPr>
      </p:pic>
      <p:sp>
        <p:nvSpPr>
          <p:cNvPr id="24" name="Shape 12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Text 13"/>
          <p:cNvSpPr txBox="1"/>
          <p:nvPr/>
        </p:nvSpPr>
        <p:spPr>
          <a:xfrm>
            <a:off x="609905" y="457200"/>
            <a:ext cx="1143000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Key Advantage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381305" y="-2857500"/>
            <a:ext cx="11430000" cy="11430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81305" y="3047695"/>
            <a:ext cx="11430000" cy="761969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 t="-7" b="-7"/>
          <a:stretch>
            <a:fillRect/>
          </a:stretch>
        </p:blipFill>
        <p:spPr>
          <a:xfrm>
            <a:off x="6096305" y="4882896"/>
            <a:ext cx="4762195" cy="3810305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rcRect t="-45" b="-45"/>
          <a:stretch>
            <a:fillRect/>
          </a:stretch>
        </p:blipFill>
        <p:spPr>
          <a:xfrm>
            <a:off x="5967374" y="2143354"/>
            <a:ext cx="256946" cy="342900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3051353" y="2791663"/>
            <a:ext cx="6096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3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时代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23006" y="3172054"/>
            <a:ext cx="6153912" cy="15910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只要拥有</a:t>
            </a:r>
            <a:r>
              <a:rPr lang="en-US" sz="4800" b="1" kern="0" spc="-96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无限的耐心</a:t>
            </a: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你可以学会</a:t>
            </a: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任何事</a:t>
            </a: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4800" dirty="0"/>
          </a:p>
        </p:txBody>
      </p:sp>
      <p:sp>
        <p:nvSpPr>
          <p:cNvPr id="11" name="Shape 5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6"/>
          <p:cNvSpPr txBox="1"/>
          <p:nvPr/>
        </p:nvSpPr>
        <p:spPr>
          <a:xfrm>
            <a:off x="609905" y="457200"/>
            <a:ext cx="505663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ERA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096305" y="3322015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/>
          <a:stretch>
            <a:fillRect/>
          </a:stretch>
        </p:blipFill>
        <p:spPr>
          <a:xfrm>
            <a:off x="5736031" y="857707"/>
            <a:ext cx="5152644" cy="5152644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5745175" y="2184502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3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一个提醒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588106" y="2641702"/>
            <a:ext cx="5024628" cy="75255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在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重要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的领域</a:t>
            </a:r>
            <a:endParaRPr lang="en-US" sz="4200" dirty="0"/>
          </a:p>
        </p:txBody>
      </p:sp>
      <p:sp>
        <p:nvSpPr>
          <p:cNvPr id="11" name="Text 5"/>
          <p:cNvSpPr txBox="1"/>
          <p:nvPr/>
        </p:nvSpPr>
        <p:spPr>
          <a:xfrm>
            <a:off x="3899916" y="3465576"/>
            <a:ext cx="4401922" cy="75255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的结论需要</a:t>
            </a:r>
            <a:endParaRPr lang="en-US" sz="42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>
            <a:alphaModFix amt="90000"/>
          </a:blip>
          <a:srcRect t="-420" b="-420"/>
          <a:stretch>
            <a:fillRect/>
          </a:stretch>
        </p:blipFill>
        <p:spPr>
          <a:xfrm>
            <a:off x="5715000" y="1746504"/>
            <a:ext cx="761695" cy="57607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4460240" y="4364355"/>
            <a:ext cx="3012440" cy="752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42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反复核实</a:t>
            </a:r>
            <a:endParaRPr lang="en-US" sz="42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7200" y="495605"/>
            <a:ext cx="114300" cy="114300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647395" y="457200"/>
            <a:ext cx="144841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Important Note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-1904695" y="-2857500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3238805" y="5715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 rot="120000">
            <a:off x="5995721" y="3256178"/>
            <a:ext cx="7830007" cy="7830007"/>
          </a:xfrm>
          <a:prstGeom prst="ellipse">
            <a:avLst/>
          </a:prstGeom>
          <a:noFill/>
          <a:ln w="12700">
            <a:solidFill>
              <a:srgbClr val="1D1D1F">
                <a:alpha val="3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0071E3">
                <a:alpha val="10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2000"/>
          </a:blip>
          <a:srcRect t="-7" b="-7"/>
          <a:stretch>
            <a:fillRect/>
          </a:stretch>
        </p:blipFill>
        <p:spPr>
          <a:xfrm>
            <a:off x="3715207" y="1752905"/>
            <a:ext cx="4762195" cy="38103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>
            <a:fillRect/>
          </a:stretch>
        </p:blipFill>
        <p:spPr>
          <a:xfrm>
            <a:off x="10858500" y="795528"/>
            <a:ext cx="571500" cy="571500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>
            <a:alphaModFix amt="30000"/>
          </a:blip>
          <a:srcRect/>
          <a:stretch>
            <a:fillRect/>
          </a:stretch>
        </p:blipFill>
        <p:spPr>
          <a:xfrm>
            <a:off x="761695" y="5181905"/>
            <a:ext cx="800100" cy="914400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5543093" y="3333902"/>
            <a:ext cx="1114654" cy="381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48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的第二大角色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kern="0" spc="-48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教练</a:t>
            </a:r>
            <a:endParaRPr lang="en-US" sz="12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7"/>
          <a:srcRect t="-420" b="-420"/>
          <a:stretch>
            <a:fillRect/>
          </a:stretch>
        </p:blipFill>
        <p:spPr>
          <a:xfrm>
            <a:off x="5715000" y="4172407"/>
            <a:ext cx="761695" cy="38405"/>
          </a:xfrm>
          <a:prstGeom prst="rect">
            <a:avLst/>
          </a:prstGeom>
        </p:spPr>
      </p:pic>
      <p:pic>
        <p:nvPicPr>
          <p:cNvPr id="15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20000">
            <a:off x="5627218" y="2029968"/>
            <a:ext cx="914400" cy="914400"/>
          </a:xfrm>
          <a:prstGeom prst="rect">
            <a:avLst/>
          </a:prstGeom>
        </p:spPr>
      </p:pic>
      <p:pic>
        <p:nvPicPr>
          <p:cNvPr id="16" name="Image 8" descr="preencoded.png"/>
          <p:cNvPicPr>
            <a:picLocks noChangeAspect="1"/>
          </p:cNvPicPr>
          <p:nvPr/>
        </p:nvPicPr>
        <p:blipFill>
          <a:blip r:embed="rId9"/>
          <a:srcRect l="-1058" r="-1058"/>
          <a:stretch>
            <a:fillRect/>
          </a:stretch>
        </p:blipFill>
        <p:spPr>
          <a:xfrm>
            <a:off x="5939028" y="2323490"/>
            <a:ext cx="314554" cy="352044"/>
          </a:xfrm>
          <a:prstGeom prst="rect">
            <a:avLst/>
          </a:prstGeom>
        </p:spPr>
      </p:pic>
      <p:sp>
        <p:nvSpPr>
          <p:cNvPr id="17" name="Text 6"/>
          <p:cNvSpPr txBox="1"/>
          <p:nvPr/>
        </p:nvSpPr>
        <p:spPr>
          <a:xfrm>
            <a:off x="875995" y="457200"/>
            <a:ext cx="810158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1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Role 02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0071E3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 t="-2089" b="-2089"/>
          <a:stretch>
            <a:fillRect/>
          </a:stretch>
        </p:blipFill>
        <p:spPr>
          <a:xfrm>
            <a:off x="6090818" y="1524305"/>
            <a:ext cx="9144" cy="3810305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90895" y="3124505"/>
            <a:ext cx="609905" cy="60990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762549" y="3124505"/>
            <a:ext cx="667512" cy="6099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VS</a:t>
            </a:r>
            <a:endParaRPr lang="en-US" sz="15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t="-8" b="-8"/>
          <a:stretch>
            <a:fillRect/>
          </a:stretch>
        </p:blipFill>
        <p:spPr>
          <a:xfrm>
            <a:off x="914400" y="1328623"/>
            <a:ext cx="4876495" cy="3762756"/>
          </a:xfrm>
          <a:prstGeom prst="rect">
            <a:avLst/>
          </a:prstGeom>
        </p:spPr>
      </p:pic>
      <p:sp>
        <p:nvSpPr>
          <p:cNvPr id="11" name="Shape 4"/>
          <p:cNvSpPr/>
          <p:nvPr/>
        </p:nvSpPr>
        <p:spPr>
          <a:xfrm>
            <a:off x="2910535" y="1719072"/>
            <a:ext cx="886054" cy="314554"/>
          </a:xfrm>
          <a:prstGeom prst="roundRect">
            <a:avLst>
              <a:gd name="adj" fmla="val 290697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5"/>
          <p:cNvSpPr/>
          <p:nvPr/>
        </p:nvSpPr>
        <p:spPr>
          <a:xfrm>
            <a:off x="2882189" y="1719072"/>
            <a:ext cx="943661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52400" tIns="63500" rIns="152400" bIns="63500" rtlCol="0" anchor="ctr"/>
          <a:lstStyle/>
          <a:p>
            <a:pPr marL="0" indent="0" algn="ctr">
              <a:buNone/>
            </a:pPr>
            <a:r>
              <a:rPr lang="en-US" sz="1000" b="1" kern="0" spc="52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Role 01</a:t>
            </a:r>
            <a:endParaRPr lang="en-US" sz="1000" dirty="0"/>
          </a:p>
        </p:txBody>
      </p:sp>
      <p:sp>
        <p:nvSpPr>
          <p:cNvPr id="13" name="Shape 6"/>
          <p:cNvSpPr/>
          <p:nvPr/>
        </p:nvSpPr>
        <p:spPr>
          <a:xfrm>
            <a:off x="2971800" y="2186330"/>
            <a:ext cx="761695" cy="761695"/>
          </a:xfrm>
          <a:prstGeom prst="roundRect">
            <a:avLst>
              <a:gd name="adj" fmla="val 60024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rcRect l="-107" r="-107"/>
          <a:stretch>
            <a:fillRect/>
          </a:stretch>
        </p:blipFill>
        <p:spPr>
          <a:xfrm>
            <a:off x="3219602" y="2414930"/>
            <a:ext cx="267005" cy="304495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3200400" y="3176626"/>
            <a:ext cx="3913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顾问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3047695" y="3481121"/>
            <a:ext cx="6958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像给梯子</a:t>
            </a:r>
            <a:endParaRPr lang="en-US" sz="12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7"/>
          <a:srcRect t="-400" b="-400"/>
          <a:stretch>
            <a:fillRect/>
          </a:stretch>
        </p:blipFill>
        <p:spPr>
          <a:xfrm>
            <a:off x="3124505" y="3938321"/>
            <a:ext cx="457200" cy="38405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2866644" y="4205326"/>
            <a:ext cx="981151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解决的是：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提供专业知识</a:t>
            </a:r>
            <a:endParaRPr lang="en-US" sz="1200" dirty="0"/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5"/>
          <a:srcRect t="-8" b="-8"/>
          <a:stretch>
            <a:fillRect/>
          </a:stretch>
        </p:blipFill>
        <p:spPr>
          <a:xfrm>
            <a:off x="6400800" y="1328623"/>
            <a:ext cx="4876495" cy="3762756"/>
          </a:xfrm>
          <a:prstGeom prst="rect">
            <a:avLst/>
          </a:prstGeom>
        </p:spPr>
      </p:pic>
      <p:sp>
        <p:nvSpPr>
          <p:cNvPr id="20" name="Shape 10"/>
          <p:cNvSpPr/>
          <p:nvPr/>
        </p:nvSpPr>
        <p:spPr>
          <a:xfrm>
            <a:off x="8396935" y="1719072"/>
            <a:ext cx="886054" cy="314554"/>
          </a:xfrm>
          <a:prstGeom prst="roundRect">
            <a:avLst>
              <a:gd name="adj" fmla="val 290697"/>
            </a:avLst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1"/>
          <p:cNvSpPr/>
          <p:nvPr/>
        </p:nvSpPr>
        <p:spPr>
          <a:xfrm>
            <a:off x="8368589" y="1719072"/>
            <a:ext cx="943661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52400" tIns="63500" rIns="152400" bIns="63500" rtlCol="0" anchor="ctr"/>
          <a:lstStyle/>
          <a:p>
            <a:pPr marL="0" indent="0" algn="ctr">
              <a:buNone/>
            </a:pPr>
            <a:r>
              <a:rPr lang="en-US" sz="1000" b="1" kern="0" spc="52" dirty="0">
                <a:solidFill>
                  <a:srgbClr val="7C3AED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Role 02</a:t>
            </a:r>
            <a:endParaRPr lang="en-US" sz="1000" dirty="0"/>
          </a:p>
        </p:txBody>
      </p:sp>
      <p:sp>
        <p:nvSpPr>
          <p:cNvPr id="22" name="Shape 12"/>
          <p:cNvSpPr/>
          <p:nvPr/>
        </p:nvSpPr>
        <p:spPr>
          <a:xfrm>
            <a:off x="8458200" y="2186330"/>
            <a:ext cx="761695" cy="761695"/>
          </a:xfrm>
          <a:prstGeom prst="roundRect">
            <a:avLst>
              <a:gd name="adj" fmla="val 60024"/>
            </a:avLst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8"/>
          <a:srcRect l="-90" r="-90"/>
          <a:stretch>
            <a:fillRect/>
          </a:stretch>
        </p:blipFill>
        <p:spPr>
          <a:xfrm>
            <a:off x="8648395" y="2414930"/>
            <a:ext cx="381305" cy="304495"/>
          </a:xfrm>
          <a:prstGeom prst="rect">
            <a:avLst/>
          </a:prstGeom>
        </p:spPr>
      </p:pic>
      <p:sp>
        <p:nvSpPr>
          <p:cNvPr id="24" name="Text 13"/>
          <p:cNvSpPr txBox="1"/>
          <p:nvPr/>
        </p:nvSpPr>
        <p:spPr>
          <a:xfrm>
            <a:off x="8686800" y="3176626"/>
            <a:ext cx="3913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教练</a:t>
            </a:r>
            <a:endParaRPr lang="en-US" sz="1200" dirty="0"/>
          </a:p>
        </p:txBody>
      </p:sp>
      <p:sp>
        <p:nvSpPr>
          <p:cNvPr id="25" name="Text 14"/>
          <p:cNvSpPr txBox="1"/>
          <p:nvPr/>
        </p:nvSpPr>
        <p:spPr>
          <a:xfrm>
            <a:off x="8534095" y="3481121"/>
            <a:ext cx="6958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7C3AED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像照镜子</a:t>
            </a:r>
            <a:endParaRPr lang="en-US" sz="1200" dirty="0"/>
          </a:p>
        </p:txBody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9"/>
          <a:srcRect t="-400" b="-400"/>
          <a:stretch>
            <a:fillRect/>
          </a:stretch>
        </p:blipFill>
        <p:spPr>
          <a:xfrm>
            <a:off x="8610905" y="3938321"/>
            <a:ext cx="457200" cy="38405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8353044" y="4205326"/>
            <a:ext cx="981151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解决的是：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怎么照见自我</a:t>
            </a:r>
            <a:endParaRPr lang="en-US" sz="1200" dirty="0"/>
          </a:p>
        </p:txBody>
      </p:sp>
      <p:sp>
        <p:nvSpPr>
          <p:cNvPr id="28" name="Shape 16"/>
          <p:cNvSpPr/>
          <p:nvPr/>
        </p:nvSpPr>
        <p:spPr>
          <a:xfrm>
            <a:off x="3902659" y="5471770"/>
            <a:ext cx="4390949" cy="780898"/>
          </a:xfrm>
          <a:prstGeom prst="roundRect">
            <a:avLst>
              <a:gd name="adj" fmla="val 45696"/>
            </a:avLst>
          </a:prstGeom>
          <a:solidFill>
            <a:srgbClr val="FFFFFF">
              <a:alpha val="60000"/>
            </a:srgbClr>
          </a:solidFill>
          <a:ln w="12700">
            <a:solidFill>
              <a:srgbClr val="FFFFFF">
                <a:alpha val="8000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9" name="Shape 17"/>
          <p:cNvSpPr/>
          <p:nvPr/>
        </p:nvSpPr>
        <p:spPr>
          <a:xfrm>
            <a:off x="4293108" y="5672023"/>
            <a:ext cx="381305" cy="381305"/>
          </a:xfrm>
          <a:prstGeom prst="ellipse">
            <a:avLst/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0"/>
          <a:srcRect t="-100" b="-100"/>
          <a:stretch>
            <a:fillRect/>
          </a:stretch>
        </p:blipFill>
        <p:spPr>
          <a:xfrm>
            <a:off x="4426610" y="5786323"/>
            <a:ext cx="114300" cy="152705"/>
          </a:xfrm>
          <a:prstGeom prst="rect">
            <a:avLst/>
          </a:prstGeom>
        </p:spPr>
      </p:pic>
      <p:sp>
        <p:nvSpPr>
          <p:cNvPr id="31" name="Text 18"/>
          <p:cNvSpPr txBox="1"/>
          <p:nvPr/>
        </p:nvSpPr>
        <p:spPr>
          <a:xfrm>
            <a:off x="4826203" y="5747918"/>
            <a:ext cx="326715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当你</a:t>
            </a:r>
            <a:r>
              <a:rPr lang="en-US" sz="1200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犹豫、卡住、纠结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时，AI 最适合做教练。 </a:t>
            </a:r>
            <a:endParaRPr lang="en-US" sz="1200" dirty="0"/>
          </a:p>
        </p:txBody>
      </p:sp>
      <p:sp>
        <p:nvSpPr>
          <p:cNvPr id="32" name="Shape 19"/>
          <p:cNvSpPr/>
          <p:nvPr/>
        </p:nvSpPr>
        <p:spPr>
          <a:xfrm>
            <a:off x="5583326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Text 20"/>
          <p:cNvSpPr txBox="1"/>
          <p:nvPr/>
        </p:nvSpPr>
        <p:spPr>
          <a:xfrm>
            <a:off x="5697626" y="457200"/>
            <a:ext cx="95280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9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Comparison</a:t>
            </a:r>
            <a:endParaRPr lang="en-US" sz="900" dirty="0"/>
          </a:p>
        </p:txBody>
      </p:sp>
      <p:sp>
        <p:nvSpPr>
          <p:cNvPr id="34" name="Text 21"/>
          <p:cNvSpPr txBox="1"/>
          <p:nvPr/>
        </p:nvSpPr>
        <p:spPr>
          <a:xfrm>
            <a:off x="666598" y="6858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顾问 VS 教练，有什么区别？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0071E3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>
            <a:fillRect/>
          </a:stretch>
        </p:blipFill>
        <p:spPr>
          <a:xfrm>
            <a:off x="0" y="66751"/>
            <a:ext cx="1218895" cy="1218895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609905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800100" y="457200"/>
            <a:ext cx="1696212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Interactive Practice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609905" y="647395"/>
            <a:ext cx="1116391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互动练习 2：认知教练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l="-3" r="-3"/>
          <a:stretch>
            <a:fillRect/>
          </a:stretch>
        </p:blipFill>
        <p:spPr>
          <a:xfrm>
            <a:off x="609905" y="990295"/>
            <a:ext cx="10972800" cy="521939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923544" y="1981505"/>
            <a:ext cx="10344607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13" name="Shape 7"/>
          <p:cNvSpPr/>
          <p:nvPr/>
        </p:nvSpPr>
        <p:spPr>
          <a:xfrm>
            <a:off x="923544" y="1304849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 l="-1648" r="-1648"/>
          <a:stretch>
            <a:fillRect/>
          </a:stretch>
        </p:blipFill>
        <p:spPr>
          <a:xfrm>
            <a:off x="1067105" y="1438351"/>
            <a:ext cx="171907" cy="190195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1533449" y="1304849"/>
            <a:ext cx="5257800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角色：苏格拉底提问法教练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1533449" y="1609344"/>
            <a:ext cx="5257800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目标不是直接给答案或安慰，而是通过</a:t>
            </a:r>
            <a:r>
              <a:rPr lang="en-US" sz="1000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挑战思维逻辑</a:t>
            </a:r>
            <a:r>
              <a:rPr lang="en-US" sz="10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，帮助用户对问题产生深度觉察。 </a:t>
            </a:r>
            <a:endParaRPr lang="en-US" sz="1000" dirty="0"/>
          </a:p>
        </p:txBody>
      </p:sp>
      <p:sp>
        <p:nvSpPr>
          <p:cNvPr id="17" name="Shape 10"/>
          <p:cNvSpPr/>
          <p:nvPr/>
        </p:nvSpPr>
        <p:spPr>
          <a:xfrm>
            <a:off x="923544" y="2216506"/>
            <a:ext cx="5020056" cy="2933395"/>
          </a:xfrm>
          <a:prstGeom prst="roundRect">
            <a:avLst>
              <a:gd name="adj" fmla="val 2429"/>
            </a:avLst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Text 11"/>
          <p:cNvSpPr txBox="1"/>
          <p:nvPr/>
        </p:nvSpPr>
        <p:spPr>
          <a:xfrm>
            <a:off x="1324051" y="2407615"/>
            <a:ext cx="4620463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37415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六大核心规则 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14654" y="2435962"/>
            <a:ext cx="133502" cy="133502"/>
          </a:xfrm>
          <a:prstGeom prst="rect">
            <a:avLst/>
          </a:prstGeom>
        </p:spPr>
      </p:pic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14654" y="2750515"/>
            <a:ext cx="133502" cy="133502"/>
          </a:xfrm>
          <a:prstGeom prst="rect">
            <a:avLst/>
          </a:prstGeom>
        </p:spPr>
      </p:pic>
      <p:sp>
        <p:nvSpPr>
          <p:cNvPr id="21" name="Text 12"/>
          <p:cNvSpPr txBox="1"/>
          <p:nvPr/>
        </p:nvSpPr>
        <p:spPr>
          <a:xfrm>
            <a:off x="1324051" y="2712110"/>
            <a:ext cx="1872691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不直接给建议，优先提问引导</a:t>
            </a:r>
            <a:endParaRPr lang="en-US" sz="10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14654" y="3026664"/>
            <a:ext cx="133502" cy="133502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1324051" y="2988259"/>
            <a:ext cx="1872691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保持逻辑严密，挑战隐性假设</a:t>
            </a:r>
            <a:endParaRPr lang="en-US" sz="10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14654" y="3302813"/>
            <a:ext cx="133502" cy="133502"/>
          </a:xfrm>
          <a:prstGeom prst="rect">
            <a:avLst/>
          </a:prstGeom>
        </p:spPr>
      </p:pic>
      <p:sp>
        <p:nvSpPr>
          <p:cNvPr id="25" name="Text 14"/>
          <p:cNvSpPr txBox="1"/>
          <p:nvPr/>
        </p:nvSpPr>
        <p:spPr>
          <a:xfrm>
            <a:off x="1324051" y="3264408"/>
            <a:ext cx="2016252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保持中立思辨，必要时扮演反方</a:t>
            </a:r>
            <a:endParaRPr lang="en-US" sz="1000" dirty="0"/>
          </a:p>
        </p:txBody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14654" y="3578962"/>
            <a:ext cx="133502" cy="133502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1324051" y="3540557"/>
            <a:ext cx="2037283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每次只提 1-2 个问题，控制节奏</a:t>
            </a:r>
            <a:endParaRPr lang="en-US" sz="1000" dirty="0"/>
          </a:p>
        </p:txBody>
      </p:sp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14654" y="3855110"/>
            <a:ext cx="133502" cy="133502"/>
          </a:xfrm>
          <a:prstGeom prst="rect">
            <a:avLst/>
          </a:prstGeom>
        </p:spPr>
      </p:pic>
      <p:sp>
        <p:nvSpPr>
          <p:cNvPr id="29" name="Text 16"/>
          <p:cNvSpPr txBox="1"/>
          <p:nvPr/>
        </p:nvSpPr>
        <p:spPr>
          <a:xfrm>
            <a:off x="1324051" y="3816706"/>
            <a:ext cx="1510589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对话控制在 15-20 分钟</a:t>
            </a:r>
            <a:endParaRPr lang="en-US" sz="1000" dirty="0"/>
          </a:p>
        </p:txBody>
      </p:sp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14654" y="4131259"/>
            <a:ext cx="133502" cy="133502"/>
          </a:xfrm>
          <a:prstGeom prst="rect">
            <a:avLst/>
          </a:prstGeom>
        </p:spPr>
      </p:pic>
      <p:sp>
        <p:nvSpPr>
          <p:cNvPr id="31" name="Text 17"/>
          <p:cNvSpPr txBox="1"/>
          <p:nvPr/>
        </p:nvSpPr>
        <p:spPr>
          <a:xfrm>
            <a:off x="1324051" y="4093769"/>
            <a:ext cx="2016252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结束时给出包含关键洞察的总结</a:t>
            </a:r>
            <a:endParaRPr lang="en-US" sz="1000" dirty="0"/>
          </a:p>
        </p:txBody>
      </p:sp>
      <p:sp>
        <p:nvSpPr>
          <p:cNvPr id="32" name="Shape 18"/>
          <p:cNvSpPr/>
          <p:nvPr/>
        </p:nvSpPr>
        <p:spPr>
          <a:xfrm>
            <a:off x="6248095" y="2216506"/>
            <a:ext cx="5020056" cy="2933395"/>
          </a:xfrm>
          <a:prstGeom prst="roundRect">
            <a:avLst>
              <a:gd name="adj" fmla="val 2429"/>
            </a:avLst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Text 19"/>
          <p:cNvSpPr txBox="1"/>
          <p:nvPr/>
        </p:nvSpPr>
        <p:spPr>
          <a:xfrm>
            <a:off x="6648602" y="2407615"/>
            <a:ext cx="4620463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37415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六步对话逻辑 </a:t>
            </a:r>
            <a:endParaRPr lang="en-US" sz="1000" dirty="0"/>
          </a:p>
        </p:txBody>
      </p:sp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39205" y="2435962"/>
            <a:ext cx="133502" cy="133502"/>
          </a:xfrm>
          <a:prstGeom prst="rect">
            <a:avLst/>
          </a:prstGeom>
        </p:spPr>
      </p:pic>
      <p:sp>
        <p:nvSpPr>
          <p:cNvPr id="35" name="Shape 20"/>
          <p:cNvSpPr/>
          <p:nvPr/>
        </p:nvSpPr>
        <p:spPr>
          <a:xfrm>
            <a:off x="6439205" y="2716682"/>
            <a:ext cx="190195" cy="190195"/>
          </a:xfrm>
          <a:prstGeom prst="ellipse">
            <a:avLst/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Text 21"/>
          <p:cNvSpPr/>
          <p:nvPr/>
        </p:nvSpPr>
        <p:spPr>
          <a:xfrm>
            <a:off x="6400800" y="2716682"/>
            <a:ext cx="2670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</a:t>
            </a:r>
            <a:endParaRPr lang="en-US" sz="900" dirty="0"/>
          </a:p>
        </p:txBody>
      </p:sp>
      <p:sp>
        <p:nvSpPr>
          <p:cNvPr id="37" name="Text 22"/>
          <p:cNvSpPr txBox="1"/>
          <p:nvPr/>
        </p:nvSpPr>
        <p:spPr>
          <a:xfrm>
            <a:off x="6705295" y="2712110"/>
            <a:ext cx="1584655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澄清概念：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剥离模糊语言</a:t>
            </a:r>
            <a:endParaRPr lang="en-US" sz="1000" dirty="0"/>
          </a:p>
        </p:txBody>
      </p:sp>
      <p:sp>
        <p:nvSpPr>
          <p:cNvPr id="38" name="Shape 23"/>
          <p:cNvSpPr/>
          <p:nvPr/>
        </p:nvSpPr>
        <p:spPr>
          <a:xfrm>
            <a:off x="6439205" y="2992831"/>
            <a:ext cx="190195" cy="190195"/>
          </a:xfrm>
          <a:prstGeom prst="ellipse">
            <a:avLst/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9" name="Text 24"/>
          <p:cNvSpPr/>
          <p:nvPr/>
        </p:nvSpPr>
        <p:spPr>
          <a:xfrm>
            <a:off x="6400800" y="2992831"/>
            <a:ext cx="2670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</a:t>
            </a:r>
            <a:endParaRPr lang="en-US" sz="900" dirty="0"/>
          </a:p>
        </p:txBody>
      </p:sp>
      <p:sp>
        <p:nvSpPr>
          <p:cNvPr id="40" name="Text 25"/>
          <p:cNvSpPr txBox="1"/>
          <p:nvPr/>
        </p:nvSpPr>
        <p:spPr>
          <a:xfrm>
            <a:off x="6705295" y="2988259"/>
            <a:ext cx="2016252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挑战假设：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挖掘不证自明的前提</a:t>
            </a:r>
            <a:endParaRPr lang="en-US" sz="1000" dirty="0"/>
          </a:p>
        </p:txBody>
      </p:sp>
      <p:sp>
        <p:nvSpPr>
          <p:cNvPr id="41" name="Shape 26"/>
          <p:cNvSpPr/>
          <p:nvPr/>
        </p:nvSpPr>
        <p:spPr>
          <a:xfrm>
            <a:off x="6439205" y="3269894"/>
            <a:ext cx="190195" cy="190195"/>
          </a:xfrm>
          <a:prstGeom prst="ellipse">
            <a:avLst/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2" name="Text 27"/>
          <p:cNvSpPr/>
          <p:nvPr/>
        </p:nvSpPr>
        <p:spPr>
          <a:xfrm>
            <a:off x="6400800" y="3269894"/>
            <a:ext cx="2670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</a:t>
            </a:r>
            <a:endParaRPr lang="en-US" sz="900" dirty="0"/>
          </a:p>
        </p:txBody>
      </p:sp>
      <p:sp>
        <p:nvSpPr>
          <p:cNvPr id="43" name="Text 28"/>
          <p:cNvSpPr txBox="1"/>
          <p:nvPr/>
        </p:nvSpPr>
        <p:spPr>
          <a:xfrm>
            <a:off x="6705295" y="3264408"/>
            <a:ext cx="1872691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审视证据：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要求提供事实依据</a:t>
            </a:r>
            <a:endParaRPr lang="en-US" sz="1000" dirty="0"/>
          </a:p>
        </p:txBody>
      </p:sp>
      <p:sp>
        <p:nvSpPr>
          <p:cNvPr id="44" name="Shape 29"/>
          <p:cNvSpPr/>
          <p:nvPr/>
        </p:nvSpPr>
        <p:spPr>
          <a:xfrm>
            <a:off x="6439205" y="3546043"/>
            <a:ext cx="190195" cy="190195"/>
          </a:xfrm>
          <a:prstGeom prst="ellipse">
            <a:avLst/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5" name="Text 30"/>
          <p:cNvSpPr/>
          <p:nvPr/>
        </p:nvSpPr>
        <p:spPr>
          <a:xfrm>
            <a:off x="6400800" y="3546043"/>
            <a:ext cx="2670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4</a:t>
            </a:r>
            <a:endParaRPr lang="en-US" sz="900" dirty="0"/>
          </a:p>
        </p:txBody>
      </p:sp>
      <p:sp>
        <p:nvSpPr>
          <p:cNvPr id="46" name="Text 31"/>
          <p:cNvSpPr txBox="1"/>
          <p:nvPr/>
        </p:nvSpPr>
        <p:spPr>
          <a:xfrm>
            <a:off x="6705295" y="3540557"/>
            <a:ext cx="1872691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引入多元视角：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强制换位思考</a:t>
            </a:r>
            <a:endParaRPr lang="en-US" sz="1000" dirty="0"/>
          </a:p>
        </p:txBody>
      </p:sp>
      <p:sp>
        <p:nvSpPr>
          <p:cNvPr id="47" name="Shape 32"/>
          <p:cNvSpPr/>
          <p:nvPr/>
        </p:nvSpPr>
        <p:spPr>
          <a:xfrm>
            <a:off x="6439205" y="3822192"/>
            <a:ext cx="190195" cy="190195"/>
          </a:xfrm>
          <a:prstGeom prst="ellipse">
            <a:avLst/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8" name="Text 33"/>
          <p:cNvSpPr/>
          <p:nvPr/>
        </p:nvSpPr>
        <p:spPr>
          <a:xfrm>
            <a:off x="6400800" y="3822192"/>
            <a:ext cx="2670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5</a:t>
            </a:r>
            <a:endParaRPr lang="en-US" sz="900" dirty="0"/>
          </a:p>
        </p:txBody>
      </p:sp>
      <p:sp>
        <p:nvSpPr>
          <p:cNvPr id="49" name="Text 34"/>
          <p:cNvSpPr txBox="1"/>
          <p:nvPr/>
        </p:nvSpPr>
        <p:spPr>
          <a:xfrm>
            <a:off x="6705295" y="3816706"/>
            <a:ext cx="1584655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推演后果：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思考逻辑终点</a:t>
            </a:r>
            <a:endParaRPr lang="en-US" sz="1000" dirty="0"/>
          </a:p>
        </p:txBody>
      </p:sp>
      <p:sp>
        <p:nvSpPr>
          <p:cNvPr id="50" name="Shape 35"/>
          <p:cNvSpPr/>
          <p:nvPr/>
        </p:nvSpPr>
        <p:spPr>
          <a:xfrm>
            <a:off x="6439205" y="4098341"/>
            <a:ext cx="190195" cy="190195"/>
          </a:xfrm>
          <a:prstGeom prst="ellipse">
            <a:avLst/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1" name="Text 36"/>
          <p:cNvSpPr/>
          <p:nvPr/>
        </p:nvSpPr>
        <p:spPr>
          <a:xfrm>
            <a:off x="6400800" y="4098341"/>
            <a:ext cx="2670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6</a:t>
            </a:r>
            <a:endParaRPr lang="en-US" sz="900" dirty="0"/>
          </a:p>
        </p:txBody>
      </p:sp>
      <p:sp>
        <p:nvSpPr>
          <p:cNvPr id="52" name="Text 37"/>
          <p:cNvSpPr txBox="1"/>
          <p:nvPr/>
        </p:nvSpPr>
        <p:spPr>
          <a:xfrm>
            <a:off x="6705295" y="4093769"/>
            <a:ext cx="1584655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反思问题：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审视讨论初衷</a:t>
            </a:r>
            <a:endParaRPr lang="en-US" sz="1000" dirty="0"/>
          </a:p>
        </p:txBody>
      </p:sp>
      <p:sp>
        <p:nvSpPr>
          <p:cNvPr id="53" name="Shape 38"/>
          <p:cNvSpPr/>
          <p:nvPr/>
        </p:nvSpPr>
        <p:spPr>
          <a:xfrm>
            <a:off x="923544" y="5372100"/>
            <a:ext cx="10344607" cy="523951"/>
          </a:xfrm>
          <a:prstGeom prst="roundRect">
            <a:avLst>
              <a:gd name="adj" fmla="val 76154"/>
            </a:avLst>
          </a:prstGeom>
          <a:solidFill>
            <a:srgbClr val="F8FAFC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54" name="Shape 39"/>
          <p:cNvSpPr/>
          <p:nvPr/>
        </p:nvSpPr>
        <p:spPr>
          <a:xfrm>
            <a:off x="1086307" y="5286146"/>
            <a:ext cx="1076249" cy="190195"/>
          </a:xfrm>
          <a:prstGeom prst="roundRect">
            <a:avLst>
              <a:gd name="adj" fmla="val 19230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5" name="Text 40"/>
          <p:cNvSpPr txBox="1"/>
          <p:nvPr/>
        </p:nvSpPr>
        <p:spPr>
          <a:xfrm>
            <a:off x="1086307" y="5286146"/>
            <a:ext cx="1153058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0" rIns="7620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71E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启动指令 Prompt</a:t>
            </a:r>
            <a:endParaRPr lang="en-US" sz="900" dirty="0"/>
          </a:p>
        </p:txBody>
      </p:sp>
      <p:sp>
        <p:nvSpPr>
          <p:cNvPr id="56" name="Text 41"/>
          <p:cNvSpPr txBox="1"/>
          <p:nvPr/>
        </p:nvSpPr>
        <p:spPr>
          <a:xfrm>
            <a:off x="1086307" y="5533949"/>
            <a:ext cx="10211105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4B556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"请先用一句话简要介绍你的身份，然后问我：'你目前正面临怎样的一个困惑或者纠结？请描述一下具体事实、相关人物、时间线，以及你最担心的后果。'"</a:t>
            </a:r>
            <a:endParaRPr lang="en-US" sz="1000" dirty="0"/>
          </a:p>
        </p:txBody>
      </p:sp>
      <p:pic>
        <p:nvPicPr>
          <p:cNvPr id="57" name="Image 13" descr="preencoded.png"/>
          <p:cNvPicPr>
            <a:picLocks noChangeAspect="1"/>
          </p:cNvPicPr>
          <p:nvPr/>
        </p:nvPicPr>
        <p:blipFill>
          <a:blip r:embed="rId9"/>
          <a:srcRect l="-396" r="-396"/>
          <a:stretch>
            <a:fillRect/>
          </a:stretch>
        </p:blipFill>
        <p:spPr>
          <a:xfrm>
            <a:off x="619049" y="1000354"/>
            <a:ext cx="57607" cy="5201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096305" y="3328416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 l="-18576" r="-18576"/>
          <a:stretch>
            <a:fillRect/>
          </a:stretch>
        </p:blipFill>
        <p:spPr>
          <a:xfrm>
            <a:off x="7182612" y="801014"/>
            <a:ext cx="4286707" cy="5000854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4"/>
          <a:srcRect t="-420" b="-420"/>
          <a:stretch>
            <a:fillRect/>
          </a:stretch>
        </p:blipFill>
        <p:spPr>
          <a:xfrm>
            <a:off x="5715000" y="2412187"/>
            <a:ext cx="761695" cy="38405"/>
          </a:xfrm>
          <a:prstGeom prst="rect">
            <a:avLst/>
          </a:prstGeom>
        </p:spPr>
      </p:pic>
      <p:sp>
        <p:nvSpPr>
          <p:cNvPr id="10" name="Text 3"/>
          <p:cNvSpPr txBox="1"/>
          <p:nvPr/>
        </p:nvSpPr>
        <p:spPr>
          <a:xfrm>
            <a:off x="3899002" y="2755087"/>
            <a:ext cx="4398264" cy="1390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发展这么快，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有点</a:t>
            </a:r>
            <a:r>
              <a:rPr lang="en-US" sz="4200" b="1" kern="0" spc="-42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焦虑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怎么办？ </a:t>
            </a:r>
            <a:endParaRPr lang="en-US" sz="4200" dirty="0"/>
          </a:p>
        </p:txBody>
      </p:sp>
      <p:sp>
        <p:nvSpPr>
          <p:cNvPr id="11" name="Shape 4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5"/>
          <p:cNvSpPr txBox="1"/>
          <p:nvPr/>
        </p:nvSpPr>
        <p:spPr>
          <a:xfrm>
            <a:off x="609905" y="457200"/>
            <a:ext cx="962863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Question 01</a:t>
            </a:r>
            <a:endParaRPr lang="en-US" sz="9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780" y="4500245"/>
            <a:ext cx="2592705" cy="23577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0071E3">
                <a:alpha val="5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761695" y="495605"/>
            <a:ext cx="75895" cy="75895"/>
          </a:xfrm>
          <a:prstGeom prst="ellipse">
            <a:avLst/>
          </a:prstGeom>
          <a:solidFill>
            <a:srgbClr val="EC489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4"/>
          <p:cNvSpPr txBox="1"/>
          <p:nvPr/>
        </p:nvSpPr>
        <p:spPr>
          <a:xfrm>
            <a:off x="952805" y="457200"/>
            <a:ext cx="928116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EC4899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Practice 03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761695" y="6858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互动练习3：关系教练</a:t>
            </a:r>
            <a:endParaRPr lang="en-US" sz="1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rcRect l="-2512" r="-2512"/>
          <a:stretch>
            <a:fillRect/>
          </a:stretch>
        </p:blipFill>
        <p:spPr>
          <a:xfrm>
            <a:off x="761695" y="6238951"/>
            <a:ext cx="105156" cy="133502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942746" y="6210605"/>
            <a:ext cx="4724705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适用场景：伴侣冲突、职场沟通障碍、家庭关系紧张等需要深度觉察的时刻。</a:t>
            </a:r>
            <a:endParaRPr lang="en-US" sz="10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 l="-1" r="-1"/>
          <a:stretch>
            <a:fillRect/>
          </a:stretch>
        </p:blipFill>
        <p:spPr>
          <a:xfrm>
            <a:off x="761695" y="1028700"/>
            <a:ext cx="10668305" cy="5029200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771754" y="1037844"/>
            <a:ext cx="10649102" cy="466344"/>
          </a:xfrm>
          <a:prstGeom prst="roundRect">
            <a:avLst>
              <a:gd name="adj" fmla="val 128051"/>
            </a:avLst>
          </a:prstGeom>
          <a:solidFill>
            <a:srgbClr val="F8FAFC"/>
          </a:solidFill>
        </p:spPr>
      </p:sp>
      <p:sp>
        <p:nvSpPr>
          <p:cNvPr id="14" name="Shape 8"/>
          <p:cNvSpPr/>
          <p:nvPr/>
        </p:nvSpPr>
        <p:spPr>
          <a:xfrm>
            <a:off x="771754" y="1495044"/>
            <a:ext cx="10649102" cy="9144"/>
          </a:xfrm>
          <a:prstGeom prst="roundRect">
            <a:avLst>
              <a:gd name="adj" fmla="val 6530612"/>
            </a:avLst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0354" y="1190549"/>
            <a:ext cx="152705" cy="152705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1228954" y="1152144"/>
            <a:ext cx="197876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Prompt / 关系与沟通教练</a:t>
            </a:r>
            <a:endParaRPr lang="en-US" sz="1200" dirty="0"/>
          </a:p>
        </p:txBody>
      </p:sp>
      <p:sp>
        <p:nvSpPr>
          <p:cNvPr id="17" name="Shape 10"/>
          <p:cNvSpPr/>
          <p:nvPr/>
        </p:nvSpPr>
        <p:spPr>
          <a:xfrm>
            <a:off x="10772546" y="1209751"/>
            <a:ext cx="114300" cy="114300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Shape 11"/>
          <p:cNvSpPr/>
          <p:nvPr/>
        </p:nvSpPr>
        <p:spPr>
          <a:xfrm>
            <a:off x="10925251" y="1209751"/>
            <a:ext cx="114300" cy="114300"/>
          </a:xfrm>
          <a:prstGeom prst="ellipse">
            <a:avLst/>
          </a:prstGeom>
          <a:solidFill>
            <a:srgbClr val="FBBF2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Shape 12"/>
          <p:cNvSpPr/>
          <p:nvPr/>
        </p:nvSpPr>
        <p:spPr>
          <a:xfrm>
            <a:off x="11077956" y="1209751"/>
            <a:ext cx="114300" cy="114300"/>
          </a:xfrm>
          <a:prstGeom prst="ellipse">
            <a:avLst/>
          </a:prstGeom>
          <a:solidFill>
            <a:srgbClr val="34D39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0" name="Shape 13"/>
          <p:cNvSpPr/>
          <p:nvPr/>
        </p:nvSpPr>
        <p:spPr>
          <a:xfrm>
            <a:off x="5982005" y="1733702"/>
            <a:ext cx="9144" cy="2790749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21" name="Text 14"/>
          <p:cNvSpPr txBox="1"/>
          <p:nvPr/>
        </p:nvSpPr>
        <p:spPr>
          <a:xfrm>
            <a:off x="1257300" y="1733702"/>
            <a:ext cx="468721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角色设定</a:t>
            </a:r>
            <a:endParaRPr lang="en-US" sz="1100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6"/>
          <a:srcRect l="-769" r="-769"/>
          <a:stretch>
            <a:fillRect/>
          </a:stretch>
        </p:blipFill>
        <p:spPr>
          <a:xfrm>
            <a:off x="1000354" y="1776679"/>
            <a:ext cx="181051" cy="142646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1000354" y="2038198"/>
            <a:ext cx="4753051" cy="676656"/>
          </a:xfrm>
          <a:prstGeom prst="roundRect">
            <a:avLst>
              <a:gd name="adj" fmla="val 30453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24" name="Text 16"/>
          <p:cNvSpPr txBox="1"/>
          <p:nvPr/>
        </p:nvSpPr>
        <p:spPr>
          <a:xfrm>
            <a:off x="1000354" y="2038198"/>
            <a:ext cx="4829861" cy="6766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114300" rIns="114300" bIns="11430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你现在是一位关系与沟通教练。任务不是站队或安慰，而是通过提问引导挖掘背后的信念、卡点和真相。</a:t>
            </a:r>
            <a:endParaRPr lang="en-US" sz="1000" dirty="0"/>
          </a:p>
        </p:txBody>
      </p:sp>
      <p:sp>
        <p:nvSpPr>
          <p:cNvPr id="25" name="Text 17"/>
          <p:cNvSpPr txBox="1"/>
          <p:nvPr/>
        </p:nvSpPr>
        <p:spPr>
          <a:xfrm>
            <a:off x="1219810" y="2864815"/>
            <a:ext cx="47247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分析维度</a:t>
            </a:r>
            <a:endParaRPr lang="en-US" sz="1100" dirty="0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0354" y="2907792"/>
            <a:ext cx="142646" cy="142646"/>
          </a:xfrm>
          <a:prstGeom prst="rect">
            <a:avLst/>
          </a:prstGeom>
        </p:spPr>
      </p:pic>
      <p:sp>
        <p:nvSpPr>
          <p:cNvPr id="27" name="Text 18"/>
          <p:cNvSpPr txBox="1"/>
          <p:nvPr/>
        </p:nvSpPr>
        <p:spPr>
          <a:xfrm>
            <a:off x="6545275" y="1733702"/>
            <a:ext cx="48390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严格遵守规则</a:t>
            </a:r>
            <a:endParaRPr lang="en-US" sz="1100" dirty="0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8"/>
          <a:srcRect l="-769" r="-769"/>
          <a:stretch>
            <a:fillRect/>
          </a:stretch>
        </p:blipFill>
        <p:spPr>
          <a:xfrm>
            <a:off x="6288329" y="1776679"/>
            <a:ext cx="181051" cy="142646"/>
          </a:xfrm>
          <a:prstGeom prst="rect">
            <a:avLst/>
          </a:prstGeom>
        </p:spPr>
      </p:pic>
      <p:sp>
        <p:nvSpPr>
          <p:cNvPr id="29" name="Text 19"/>
          <p:cNvSpPr txBox="1"/>
          <p:nvPr/>
        </p:nvSpPr>
        <p:spPr>
          <a:xfrm>
            <a:off x="6469380" y="3372307"/>
            <a:ext cx="4914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启动指令</a:t>
            </a:r>
            <a:endParaRPr lang="en-US" sz="1100" dirty="0"/>
          </a:p>
        </p:txBody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9"/>
          <a:srcRect t="-870" b="-870"/>
          <a:stretch>
            <a:fillRect/>
          </a:stretch>
        </p:blipFill>
        <p:spPr>
          <a:xfrm>
            <a:off x="6288329" y="3414370"/>
            <a:ext cx="105156" cy="142646"/>
          </a:xfrm>
          <a:prstGeom prst="rect">
            <a:avLst/>
          </a:prstGeom>
        </p:spPr>
      </p:pic>
      <p:sp>
        <p:nvSpPr>
          <p:cNvPr id="31" name="Shape 20"/>
          <p:cNvSpPr/>
          <p:nvPr/>
        </p:nvSpPr>
        <p:spPr>
          <a:xfrm>
            <a:off x="6288329" y="3715207"/>
            <a:ext cx="4905756" cy="428854"/>
          </a:xfrm>
          <a:prstGeom prst="roundRect">
            <a:avLst>
              <a:gd name="adj" fmla="val 75811"/>
            </a:avLst>
          </a:prstGeom>
          <a:solidFill>
            <a:srgbClr val="F1F5F9"/>
          </a:solidFill>
        </p:spPr>
      </p:sp>
      <p:sp>
        <p:nvSpPr>
          <p:cNvPr id="32" name="Shape 21"/>
          <p:cNvSpPr/>
          <p:nvPr/>
        </p:nvSpPr>
        <p:spPr>
          <a:xfrm>
            <a:off x="6288329" y="3715207"/>
            <a:ext cx="38405" cy="428854"/>
          </a:xfrm>
          <a:prstGeom prst="roundRect">
            <a:avLst>
              <a:gd name="adj" fmla="val 846556"/>
            </a:avLst>
          </a:prstGeom>
          <a:solidFill>
            <a:srgbClr val="0071E3"/>
          </a:solidFill>
          <a:ln w="12700">
            <a:solidFill>
              <a:srgbClr val="0071E3">
                <a:alpha val="0"/>
              </a:srgbClr>
            </a:solidFill>
            <a:prstDash val="solid"/>
          </a:ln>
        </p:spPr>
      </p:sp>
      <p:sp>
        <p:nvSpPr>
          <p:cNvPr id="33" name="Text 22"/>
          <p:cNvSpPr txBox="1"/>
          <p:nvPr/>
        </p:nvSpPr>
        <p:spPr>
          <a:xfrm>
            <a:off x="6441034" y="3829507"/>
            <a:ext cx="4829861" cy="200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75569"/>
                </a:solidFill>
                <a:latin typeface="Menlo" panose="020B0609030804020204" pitchFamily="34" charset="0"/>
                <a:ea typeface="Menlo" panose="020B0609030804020204" pitchFamily="34" charset="-122"/>
                <a:cs typeface="Menlo" panose="020B0609030804020204" pitchFamily="34" charset="-120"/>
              </a:rPr>
              <a:t>“把你的碰到的关系问题发给我，然后我们用提问回答的方式持续讨论。”</a:t>
            </a:r>
            <a:endParaRPr lang="en-US" sz="900" dirty="0"/>
          </a:p>
        </p:txBody>
      </p:sp>
      <p:sp>
        <p:nvSpPr>
          <p:cNvPr id="34" name="Text 23"/>
          <p:cNvSpPr txBox="1"/>
          <p:nvPr/>
        </p:nvSpPr>
        <p:spPr>
          <a:xfrm>
            <a:off x="1000354" y="3170225"/>
            <a:ext cx="4944161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事实 vs 解释：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哪些是客观事实，哪些是我的主观解释</a:t>
            </a:r>
            <a:endParaRPr lang="en-US" sz="1000" dirty="0"/>
          </a:p>
        </p:txBody>
      </p:sp>
      <p:sp>
        <p:nvSpPr>
          <p:cNvPr id="35" name="Text 24"/>
          <p:cNvSpPr txBox="1"/>
          <p:nvPr/>
        </p:nvSpPr>
        <p:spPr>
          <a:xfrm>
            <a:off x="1000354" y="3440887"/>
            <a:ext cx="4944161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脑补与投射：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我可能带入了哪些旧经验或投射</a:t>
            </a:r>
            <a:endParaRPr lang="en-US" sz="1000" dirty="0"/>
          </a:p>
        </p:txBody>
      </p:sp>
      <p:sp>
        <p:nvSpPr>
          <p:cNvPr id="36" name="Text 25"/>
          <p:cNvSpPr txBox="1"/>
          <p:nvPr/>
        </p:nvSpPr>
        <p:spPr>
          <a:xfrm>
            <a:off x="1000354" y="3711550"/>
            <a:ext cx="4944161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对方视角：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对方可能的情绪、需求和担心</a:t>
            </a:r>
            <a:endParaRPr lang="en-US" sz="1000" dirty="0"/>
          </a:p>
        </p:txBody>
      </p:sp>
      <p:sp>
        <p:nvSpPr>
          <p:cNvPr id="37" name="Text 26"/>
          <p:cNvSpPr txBox="1"/>
          <p:nvPr/>
        </p:nvSpPr>
        <p:spPr>
          <a:xfrm>
            <a:off x="1000354" y="3981298"/>
            <a:ext cx="4944161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核心卡点：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这段关系真正卡住的地方在哪里</a:t>
            </a:r>
            <a:endParaRPr lang="en-US" sz="1000" dirty="0"/>
          </a:p>
        </p:txBody>
      </p:sp>
      <p:sp>
        <p:nvSpPr>
          <p:cNvPr id="38" name="Text 27"/>
          <p:cNvSpPr txBox="1"/>
          <p:nvPr/>
        </p:nvSpPr>
        <p:spPr>
          <a:xfrm>
            <a:off x="1000354" y="4251960"/>
            <a:ext cx="4944161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行动建议：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给出真诚版、坚定版、温和版 3 种回应风格</a:t>
            </a:r>
            <a:endParaRPr lang="en-US" sz="1000" dirty="0"/>
          </a:p>
        </p:txBody>
      </p:sp>
      <p:sp>
        <p:nvSpPr>
          <p:cNvPr id="39" name="Text 28"/>
          <p:cNvSpPr txBox="1"/>
          <p:nvPr/>
        </p:nvSpPr>
        <p:spPr>
          <a:xfrm>
            <a:off x="6288329" y="2038198"/>
            <a:ext cx="509595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保持中立，不要站队，不要过度脑补</a:t>
            </a:r>
            <a:endParaRPr lang="en-US" sz="1000" dirty="0"/>
          </a:p>
        </p:txBody>
      </p:sp>
      <p:sp>
        <p:nvSpPr>
          <p:cNvPr id="40" name="Text 29"/>
          <p:cNvSpPr txBox="1"/>
          <p:nvPr/>
        </p:nvSpPr>
        <p:spPr>
          <a:xfrm>
            <a:off x="6288329" y="2286000"/>
            <a:ext cx="509595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不确定的判断明确标注“这是推测”</a:t>
            </a:r>
            <a:endParaRPr lang="en-US" sz="1000" dirty="0"/>
          </a:p>
        </p:txBody>
      </p:sp>
      <p:sp>
        <p:nvSpPr>
          <p:cNvPr id="41" name="Text 30"/>
          <p:cNvSpPr txBox="1"/>
          <p:nvPr/>
        </p:nvSpPr>
        <p:spPr>
          <a:xfrm>
            <a:off x="6288329" y="2533802"/>
            <a:ext cx="509595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回应话术要自然、真实、可直接使用</a:t>
            </a:r>
            <a:endParaRPr lang="en-US" sz="1000" dirty="0"/>
          </a:p>
        </p:txBody>
      </p:sp>
      <p:sp>
        <p:nvSpPr>
          <p:cNvPr id="42" name="Text 31"/>
          <p:cNvSpPr txBox="1"/>
          <p:nvPr/>
        </p:nvSpPr>
        <p:spPr>
          <a:xfrm>
            <a:off x="6288329" y="2781605"/>
            <a:ext cx="4981651" cy="381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必选结尾：</a:t>
            </a:r>
            <a:r>
              <a:rPr lang="en-US" sz="10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“如果你想改善关系，最应该先调整的，不是技巧，而是________。”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4F46E5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t="-6895" b="-6895"/>
          <a:stretch>
            <a:fillRect/>
          </a:stretch>
        </p:blipFill>
        <p:spPr>
          <a:xfrm>
            <a:off x="9549079" y="4426610"/>
            <a:ext cx="2018995" cy="1837944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609905" y="495605"/>
            <a:ext cx="75895" cy="75895"/>
          </a:xfrm>
          <a:prstGeom prst="ellipse">
            <a:avLst/>
          </a:prstGeom>
          <a:solidFill>
            <a:srgbClr val="4F46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800100" y="457200"/>
            <a:ext cx="928116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Exercise 04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609905" y="685800"/>
            <a:ext cx="1116391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互动练习：决策教练</a:t>
            </a:r>
            <a:endParaRPr lang="en-US" sz="1200" dirty="0"/>
          </a:p>
        </p:txBody>
      </p:sp>
      <p:sp>
        <p:nvSpPr>
          <p:cNvPr id="11" name="Text 6"/>
          <p:cNvSpPr txBox="1"/>
          <p:nvPr/>
        </p:nvSpPr>
        <p:spPr>
          <a:xfrm>
            <a:off x="609905" y="914400"/>
            <a:ext cx="11087100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Prompt Engineering for Better Decisions</a:t>
            </a:r>
            <a:endParaRPr lang="en-US" sz="13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 l="-3" r="-3"/>
          <a:stretch>
            <a:fillRect/>
          </a:stretch>
        </p:blipFill>
        <p:spPr>
          <a:xfrm>
            <a:off x="609905" y="1410005"/>
            <a:ext cx="10972800" cy="4990795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923544" y="2400300"/>
            <a:ext cx="10344607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14" name="Shape 8"/>
          <p:cNvSpPr/>
          <p:nvPr/>
        </p:nvSpPr>
        <p:spPr>
          <a:xfrm>
            <a:off x="923544" y="1723644"/>
            <a:ext cx="381305" cy="381305"/>
          </a:xfrm>
          <a:prstGeom prst="roundRect">
            <a:avLst>
              <a:gd name="adj" fmla="val 143885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5782" y="1819656"/>
            <a:ext cx="237744" cy="190195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1457554" y="1723644"/>
            <a:ext cx="4648810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Role: 决策教练 (Decision Coach)</a:t>
            </a:r>
            <a:endParaRPr lang="en-US" sz="1300" dirty="0"/>
          </a:p>
        </p:txBody>
      </p:sp>
      <p:sp>
        <p:nvSpPr>
          <p:cNvPr id="17" name="Text 10"/>
          <p:cNvSpPr txBox="1"/>
          <p:nvPr/>
        </p:nvSpPr>
        <p:spPr>
          <a:xfrm>
            <a:off x="1457554" y="2029054"/>
            <a:ext cx="4724705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任务不是直接替我选，而是通过提问和结构化分析，帮我做出更清醒的决定。</a:t>
            </a:r>
            <a:endParaRPr lang="en-US" sz="1000" dirty="0"/>
          </a:p>
        </p:txBody>
      </p:sp>
      <p:sp>
        <p:nvSpPr>
          <p:cNvPr id="18" name="Shape 11"/>
          <p:cNvSpPr/>
          <p:nvPr/>
        </p:nvSpPr>
        <p:spPr>
          <a:xfrm>
            <a:off x="923544" y="2636215"/>
            <a:ext cx="5020056" cy="3457346"/>
          </a:xfrm>
          <a:prstGeom prst="roundRect">
            <a:avLst>
              <a:gd name="adj" fmla="val 1749"/>
            </a:avLst>
          </a:prstGeom>
          <a:solidFill>
            <a:srgbClr val="F9FAFB"/>
          </a:solidFill>
          <a:ln w="12700">
            <a:solidFill>
              <a:srgbClr val="F3F4F6"/>
            </a:solidFill>
            <a:prstDash val="solid"/>
          </a:ln>
        </p:spPr>
      </p:sp>
      <p:sp>
        <p:nvSpPr>
          <p:cNvPr id="19" name="Text 12"/>
          <p:cNvSpPr txBox="1"/>
          <p:nvPr/>
        </p:nvSpPr>
        <p:spPr>
          <a:xfrm>
            <a:off x="1333195" y="2836469"/>
            <a:ext cx="460126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4338C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分析步骤 </a:t>
            </a:r>
            <a:endParaRPr lang="en-US" sz="10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3798" y="2864815"/>
            <a:ext cx="133502" cy="133502"/>
          </a:xfrm>
          <a:prstGeom prst="rect">
            <a:avLst/>
          </a:prstGeom>
        </p:spPr>
      </p:pic>
      <p:sp>
        <p:nvSpPr>
          <p:cNvPr id="21" name="Shape 13"/>
          <p:cNvSpPr/>
          <p:nvPr/>
        </p:nvSpPr>
        <p:spPr>
          <a:xfrm>
            <a:off x="1123798" y="3179369"/>
            <a:ext cx="267005" cy="267005"/>
          </a:xfrm>
          <a:prstGeom prst="roundRect">
            <a:avLst>
              <a:gd name="adj" fmla="val 195695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Text 14"/>
          <p:cNvSpPr txBox="1"/>
          <p:nvPr/>
        </p:nvSpPr>
        <p:spPr>
          <a:xfrm>
            <a:off x="1086307" y="3179369"/>
            <a:ext cx="342900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</a:t>
            </a:r>
            <a:endParaRPr lang="en-US" sz="1000" dirty="0"/>
          </a:p>
        </p:txBody>
      </p:sp>
      <p:sp>
        <p:nvSpPr>
          <p:cNvPr id="23" name="Text 15"/>
          <p:cNvSpPr txBox="1"/>
          <p:nvPr/>
        </p:nvSpPr>
        <p:spPr>
          <a:xfrm>
            <a:off x="1505102" y="3179369"/>
            <a:ext cx="221010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澄清问题：</a:t>
            </a:r>
            <a:r>
              <a:rPr lang="en-US" sz="10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我真正要解决的是什么？</a:t>
            </a:r>
            <a:endParaRPr lang="en-US" sz="1000" dirty="0"/>
          </a:p>
        </p:txBody>
      </p:sp>
      <p:sp>
        <p:nvSpPr>
          <p:cNvPr id="24" name="Shape 16"/>
          <p:cNvSpPr/>
          <p:nvPr/>
        </p:nvSpPr>
        <p:spPr>
          <a:xfrm>
            <a:off x="1123798" y="3559759"/>
            <a:ext cx="267005" cy="267005"/>
          </a:xfrm>
          <a:prstGeom prst="roundRect">
            <a:avLst>
              <a:gd name="adj" fmla="val 195695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Text 17"/>
          <p:cNvSpPr txBox="1"/>
          <p:nvPr/>
        </p:nvSpPr>
        <p:spPr>
          <a:xfrm>
            <a:off x="1086307" y="3559759"/>
            <a:ext cx="342900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</a:t>
            </a:r>
            <a:endParaRPr lang="en-US" sz="1000" dirty="0"/>
          </a:p>
        </p:txBody>
      </p:sp>
      <p:sp>
        <p:nvSpPr>
          <p:cNvPr id="26" name="Text 18"/>
          <p:cNvSpPr txBox="1"/>
          <p:nvPr/>
        </p:nvSpPr>
        <p:spPr>
          <a:xfrm>
            <a:off x="1505102" y="3559759"/>
            <a:ext cx="2343607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价值区分：</a:t>
            </a:r>
            <a:r>
              <a:rPr lang="en-US" sz="10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区分短期诱惑与长期价值。</a:t>
            </a:r>
            <a:endParaRPr lang="en-US" sz="1000" dirty="0"/>
          </a:p>
        </p:txBody>
      </p:sp>
      <p:sp>
        <p:nvSpPr>
          <p:cNvPr id="27" name="Shape 19"/>
          <p:cNvSpPr/>
          <p:nvPr/>
        </p:nvSpPr>
        <p:spPr>
          <a:xfrm>
            <a:off x="1123798" y="3941064"/>
            <a:ext cx="267005" cy="267005"/>
          </a:xfrm>
          <a:prstGeom prst="roundRect">
            <a:avLst>
              <a:gd name="adj" fmla="val 195695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8" name="Text 20"/>
          <p:cNvSpPr txBox="1"/>
          <p:nvPr/>
        </p:nvSpPr>
        <p:spPr>
          <a:xfrm>
            <a:off x="1086307" y="3941064"/>
            <a:ext cx="342900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</a:t>
            </a:r>
            <a:endParaRPr lang="en-US" sz="1000" dirty="0"/>
          </a:p>
        </p:txBody>
      </p:sp>
      <p:sp>
        <p:nvSpPr>
          <p:cNvPr id="29" name="Text 21"/>
          <p:cNvSpPr txBox="1"/>
          <p:nvPr/>
        </p:nvSpPr>
        <p:spPr>
          <a:xfrm>
            <a:off x="1505102" y="3941064"/>
            <a:ext cx="287670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逐项分析：</a:t>
            </a:r>
            <a:r>
              <a:rPr lang="en-US" sz="10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好处、代价、机会成本、二阶后果。</a:t>
            </a:r>
            <a:endParaRPr lang="en-US" sz="1000" dirty="0"/>
          </a:p>
        </p:txBody>
      </p:sp>
      <p:sp>
        <p:nvSpPr>
          <p:cNvPr id="30" name="Shape 22"/>
          <p:cNvSpPr/>
          <p:nvPr/>
        </p:nvSpPr>
        <p:spPr>
          <a:xfrm>
            <a:off x="1123798" y="4322369"/>
            <a:ext cx="267005" cy="267005"/>
          </a:xfrm>
          <a:prstGeom prst="roundRect">
            <a:avLst>
              <a:gd name="adj" fmla="val 195695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1" name="Text 23"/>
          <p:cNvSpPr txBox="1"/>
          <p:nvPr/>
        </p:nvSpPr>
        <p:spPr>
          <a:xfrm>
            <a:off x="1086307" y="4322369"/>
            <a:ext cx="342900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4</a:t>
            </a:r>
            <a:endParaRPr lang="en-US" sz="1000" dirty="0"/>
          </a:p>
        </p:txBody>
      </p:sp>
      <p:sp>
        <p:nvSpPr>
          <p:cNvPr id="32" name="Text 24"/>
          <p:cNvSpPr txBox="1"/>
          <p:nvPr/>
        </p:nvSpPr>
        <p:spPr>
          <a:xfrm>
            <a:off x="1505102" y="4322369"/>
            <a:ext cx="287670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后悔测试：</a:t>
            </a:r>
            <a:r>
              <a:rPr lang="en-US" sz="10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一年后和三年后，最可能后悔什么？</a:t>
            </a:r>
            <a:endParaRPr lang="en-US" sz="1000" dirty="0"/>
          </a:p>
        </p:txBody>
      </p:sp>
      <p:sp>
        <p:nvSpPr>
          <p:cNvPr id="33" name="Shape 25"/>
          <p:cNvSpPr/>
          <p:nvPr/>
        </p:nvSpPr>
        <p:spPr>
          <a:xfrm>
            <a:off x="1123798" y="4702759"/>
            <a:ext cx="267005" cy="267005"/>
          </a:xfrm>
          <a:prstGeom prst="roundRect">
            <a:avLst>
              <a:gd name="adj" fmla="val 195695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4" name="Text 26"/>
          <p:cNvSpPr txBox="1"/>
          <p:nvPr/>
        </p:nvSpPr>
        <p:spPr>
          <a:xfrm>
            <a:off x="1086307" y="4702759"/>
            <a:ext cx="342900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5</a:t>
            </a:r>
            <a:endParaRPr lang="en-US" sz="1000" dirty="0"/>
          </a:p>
        </p:txBody>
      </p:sp>
      <p:sp>
        <p:nvSpPr>
          <p:cNvPr id="35" name="Text 27"/>
          <p:cNvSpPr txBox="1"/>
          <p:nvPr/>
        </p:nvSpPr>
        <p:spPr>
          <a:xfrm>
            <a:off x="1505102" y="4702759"/>
            <a:ext cx="3277210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输出决策表：</a:t>
            </a:r>
            <a:r>
              <a:rPr lang="en-US" sz="10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包含最大风险、机会成本及下一步动作。</a:t>
            </a:r>
            <a:endParaRPr lang="en-US" sz="1000" dirty="0"/>
          </a:p>
        </p:txBody>
      </p:sp>
      <p:sp>
        <p:nvSpPr>
          <p:cNvPr id="36" name="Shape 28"/>
          <p:cNvSpPr/>
          <p:nvPr/>
        </p:nvSpPr>
        <p:spPr>
          <a:xfrm>
            <a:off x="6248095" y="2636215"/>
            <a:ext cx="5020056" cy="2542946"/>
          </a:xfrm>
          <a:prstGeom prst="roundRect">
            <a:avLst>
              <a:gd name="adj" fmla="val 3232"/>
            </a:avLst>
          </a:prstGeom>
          <a:noFill/>
          <a:ln w="12700">
            <a:solidFill>
              <a:srgbClr val="E0E7FF"/>
            </a:solidFill>
            <a:prstDash val="solid"/>
          </a:ln>
        </p:spPr>
      </p:sp>
      <p:sp>
        <p:nvSpPr>
          <p:cNvPr id="37" name="Text 29"/>
          <p:cNvSpPr txBox="1"/>
          <p:nvPr/>
        </p:nvSpPr>
        <p:spPr>
          <a:xfrm>
            <a:off x="6657746" y="2836469"/>
            <a:ext cx="460126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4338C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核心原则 </a:t>
            </a:r>
            <a:endParaRPr lang="en-US" sz="1000" dirty="0"/>
          </a:p>
        </p:txBody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48349" y="2864815"/>
            <a:ext cx="133502" cy="133502"/>
          </a:xfrm>
          <a:prstGeom prst="rect">
            <a:avLst/>
          </a:prstGeom>
        </p:spPr>
      </p:pic>
      <p:sp>
        <p:nvSpPr>
          <p:cNvPr id="39" name="Text 30"/>
          <p:cNvSpPr txBox="1"/>
          <p:nvPr/>
        </p:nvSpPr>
        <p:spPr>
          <a:xfrm>
            <a:off x="6629400" y="3179369"/>
            <a:ext cx="4629607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不要替我做价值判断</a:t>
            </a:r>
            <a:endParaRPr lang="en-US" sz="1000" dirty="0"/>
          </a:p>
        </p:txBody>
      </p:sp>
      <p:pic>
        <p:nvPicPr>
          <p:cNvPr id="40" name="Image 7" descr="preencoded.png"/>
          <p:cNvPicPr>
            <a:picLocks noChangeAspect="1"/>
          </p:cNvPicPr>
          <p:nvPr/>
        </p:nvPicPr>
        <p:blipFill>
          <a:blip r:embed="rId8"/>
          <a:srcRect l="-2571" r="-2571"/>
          <a:stretch>
            <a:fillRect/>
          </a:stretch>
        </p:blipFill>
        <p:spPr>
          <a:xfrm>
            <a:off x="6448349" y="3216859"/>
            <a:ext cx="105156" cy="114300"/>
          </a:xfrm>
          <a:prstGeom prst="rect">
            <a:avLst/>
          </a:prstGeom>
        </p:spPr>
      </p:pic>
      <p:sp>
        <p:nvSpPr>
          <p:cNvPr id="41" name="Text 31"/>
          <p:cNvSpPr txBox="1"/>
          <p:nvPr/>
        </p:nvSpPr>
        <p:spPr>
          <a:xfrm>
            <a:off x="6629400" y="3445459"/>
            <a:ext cx="4629607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提醒我自我欺骗的地方</a:t>
            </a:r>
            <a:endParaRPr lang="en-US" sz="1000" dirty="0"/>
          </a:p>
        </p:txBody>
      </p:sp>
      <p:pic>
        <p:nvPicPr>
          <p:cNvPr id="42" name="Image 8" descr="preencoded.png"/>
          <p:cNvPicPr>
            <a:picLocks noChangeAspect="1"/>
          </p:cNvPicPr>
          <p:nvPr/>
        </p:nvPicPr>
        <p:blipFill>
          <a:blip r:embed="rId8"/>
          <a:srcRect l="-2571" r="-2571"/>
          <a:stretch>
            <a:fillRect/>
          </a:stretch>
        </p:blipFill>
        <p:spPr>
          <a:xfrm>
            <a:off x="6448349" y="3483864"/>
            <a:ext cx="105156" cy="114300"/>
          </a:xfrm>
          <a:prstGeom prst="rect">
            <a:avLst/>
          </a:prstGeom>
        </p:spPr>
      </p:pic>
      <p:sp>
        <p:nvSpPr>
          <p:cNvPr id="43" name="Text 32"/>
          <p:cNvSpPr txBox="1"/>
          <p:nvPr/>
        </p:nvSpPr>
        <p:spPr>
          <a:xfrm>
            <a:off x="6629400" y="3712464"/>
            <a:ext cx="4629607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信息不足时优先追问</a:t>
            </a:r>
            <a:endParaRPr lang="en-US" sz="1000" dirty="0"/>
          </a:p>
        </p:txBody>
      </p:sp>
      <p:pic>
        <p:nvPicPr>
          <p:cNvPr id="44" name="Image 9" descr="preencoded.png"/>
          <p:cNvPicPr>
            <a:picLocks noChangeAspect="1"/>
          </p:cNvPicPr>
          <p:nvPr/>
        </p:nvPicPr>
        <p:blipFill>
          <a:blip r:embed="rId8"/>
          <a:srcRect l="-2571" r="-2571"/>
          <a:stretch>
            <a:fillRect/>
          </a:stretch>
        </p:blipFill>
        <p:spPr>
          <a:xfrm>
            <a:off x="6448349" y="3750869"/>
            <a:ext cx="105156" cy="114300"/>
          </a:xfrm>
          <a:prstGeom prst="rect">
            <a:avLst/>
          </a:prstGeom>
        </p:spPr>
      </p:pic>
      <p:sp>
        <p:nvSpPr>
          <p:cNvPr id="45" name="Text 33"/>
          <p:cNvSpPr txBox="1"/>
          <p:nvPr/>
        </p:nvSpPr>
        <p:spPr>
          <a:xfrm>
            <a:off x="6629400" y="3979469"/>
            <a:ext cx="4629607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给出“当前最清醒的判断”而非标准答案</a:t>
            </a:r>
            <a:endParaRPr lang="en-US" sz="1000" dirty="0"/>
          </a:p>
        </p:txBody>
      </p:sp>
      <p:pic>
        <p:nvPicPr>
          <p:cNvPr id="46" name="Image 10" descr="preencoded.png"/>
          <p:cNvPicPr>
            <a:picLocks noChangeAspect="1"/>
          </p:cNvPicPr>
          <p:nvPr/>
        </p:nvPicPr>
        <p:blipFill>
          <a:blip r:embed="rId8"/>
          <a:srcRect l="-2571" r="-2571"/>
          <a:stretch>
            <a:fillRect/>
          </a:stretch>
        </p:blipFill>
        <p:spPr>
          <a:xfrm>
            <a:off x="6448349" y="4016959"/>
            <a:ext cx="105156" cy="114300"/>
          </a:xfrm>
          <a:prstGeom prst="rect">
            <a:avLst/>
          </a:prstGeom>
        </p:spPr>
      </p:pic>
      <p:pic>
        <p:nvPicPr>
          <p:cNvPr id="47" name="Image 11" descr="preencoded.png"/>
          <p:cNvPicPr>
            <a:picLocks noChangeAspect="1"/>
          </p:cNvPicPr>
          <p:nvPr/>
        </p:nvPicPr>
        <p:blipFill>
          <a:blip r:embed="rId9"/>
          <a:srcRect l="-24" r="-24"/>
          <a:stretch>
            <a:fillRect/>
          </a:stretch>
        </p:blipFill>
        <p:spPr>
          <a:xfrm>
            <a:off x="6248095" y="5324551"/>
            <a:ext cx="5020056" cy="761695"/>
          </a:xfrm>
          <a:prstGeom prst="rect">
            <a:avLst/>
          </a:prstGeom>
        </p:spPr>
      </p:pic>
      <p:sp>
        <p:nvSpPr>
          <p:cNvPr id="48" name="Shape 34"/>
          <p:cNvSpPr/>
          <p:nvPr/>
        </p:nvSpPr>
        <p:spPr>
          <a:xfrm>
            <a:off x="6420002" y="5229454"/>
            <a:ext cx="629107" cy="267005"/>
          </a:xfrm>
          <a:prstGeom prst="roundRect">
            <a:avLst>
              <a:gd name="adj" fmla="val 342465"/>
            </a:avLst>
          </a:prstGeom>
          <a:solidFill>
            <a:srgbClr val="4F46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9" name="Text 35"/>
          <p:cNvSpPr/>
          <p:nvPr/>
        </p:nvSpPr>
        <p:spPr>
          <a:xfrm>
            <a:off x="6381598" y="5229454"/>
            <a:ext cx="705002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START</a:t>
            </a:r>
            <a:endParaRPr lang="en-US" sz="1200" dirty="0"/>
          </a:p>
        </p:txBody>
      </p:sp>
      <p:sp>
        <p:nvSpPr>
          <p:cNvPr id="50" name="Text 36"/>
          <p:cNvSpPr txBox="1"/>
          <p:nvPr/>
        </p:nvSpPr>
        <p:spPr>
          <a:xfrm>
            <a:off x="6420002" y="5495544"/>
            <a:ext cx="486735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12E8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请先回复：</a:t>
            </a:r>
            <a:endParaRPr lang="en-US" sz="1000" dirty="0"/>
          </a:p>
        </p:txBody>
      </p:sp>
      <p:sp>
        <p:nvSpPr>
          <p:cNvPr id="51" name="Text 37"/>
          <p:cNvSpPr txBox="1"/>
          <p:nvPr/>
        </p:nvSpPr>
        <p:spPr>
          <a:xfrm>
            <a:off x="6420002" y="5724144"/>
            <a:ext cx="486735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“把你当下碰到的决策问题描述一下，然后我们用提问回答的方式持续讨论。”</a:t>
            </a:r>
            <a:endParaRPr lang="en-US" sz="1000" dirty="0"/>
          </a:p>
        </p:txBody>
      </p:sp>
      <p:pic>
        <p:nvPicPr>
          <p:cNvPr id="52" name="Image 12" descr="preencoded.png"/>
          <p:cNvPicPr>
            <a:picLocks noChangeAspect="1"/>
          </p:cNvPicPr>
          <p:nvPr/>
        </p:nvPicPr>
        <p:blipFill>
          <a:blip r:embed="rId10"/>
          <a:srcRect l="-395" r="-395"/>
          <a:stretch>
            <a:fillRect/>
          </a:stretch>
        </p:blipFill>
        <p:spPr>
          <a:xfrm>
            <a:off x="619049" y="1419149"/>
            <a:ext cx="57607" cy="49725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4F46E5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>
            <a:fillRect/>
          </a:stretch>
        </p:blipFill>
        <p:spPr>
          <a:xfrm>
            <a:off x="0" y="66751"/>
            <a:ext cx="1218895" cy="1218895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609905" y="495605"/>
            <a:ext cx="75895" cy="75895"/>
          </a:xfrm>
          <a:prstGeom prst="ellipse">
            <a:avLst/>
          </a:prstGeom>
          <a:solidFill>
            <a:srgbClr val="4F46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800100" y="457200"/>
            <a:ext cx="928116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Exercise 05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609905" y="685800"/>
            <a:ext cx="1116391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互动练习：人生教练</a:t>
            </a:r>
            <a:endParaRPr lang="en-US" sz="1200" dirty="0"/>
          </a:p>
        </p:txBody>
      </p:sp>
      <p:sp>
        <p:nvSpPr>
          <p:cNvPr id="11" name="Text 6"/>
          <p:cNvSpPr txBox="1"/>
          <p:nvPr/>
        </p:nvSpPr>
        <p:spPr>
          <a:xfrm>
            <a:off x="609905" y="914400"/>
            <a:ext cx="11163910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V</a:t>
            </a:r>
            <a:r>
              <a:rPr lang="zh-CN" altLang="en-US" sz="13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准备</a:t>
            </a:r>
            <a:r>
              <a:rPr lang="en-US" altLang="zh-CN" sz="13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10-20</a:t>
            </a:r>
            <a:r>
              <a:rPr lang="zh-CN" altLang="en-US" sz="13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篇日记或者复盘合集，</a:t>
            </a:r>
            <a:r>
              <a:rPr lang="en-US" sz="13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让 AI 识别你的人生模式与盲区</a:t>
            </a:r>
            <a:endParaRPr lang="en-US" sz="13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 t="-3" b="-3"/>
          <a:stretch>
            <a:fillRect/>
          </a:stretch>
        </p:blipFill>
        <p:spPr>
          <a:xfrm>
            <a:off x="609905" y="1410005"/>
            <a:ext cx="10972800" cy="5067605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6400800" y="1723644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05956" y="1828800"/>
            <a:ext cx="171907" cy="171907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6896405" y="1781251"/>
            <a:ext cx="1234440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输出结构要求</a:t>
            </a:r>
            <a:endParaRPr lang="en-US" sz="15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 t="-30" b="-30"/>
          <a:stretch>
            <a:fillRect/>
          </a:stretch>
        </p:blipFill>
        <p:spPr>
          <a:xfrm>
            <a:off x="6400800" y="2333549"/>
            <a:ext cx="2376526" cy="743407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6524244" y="2457907"/>
            <a:ext cx="2304288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366F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01 盲区觉察</a:t>
            </a:r>
            <a:endParaRPr lang="en-US" sz="900" dirty="0"/>
          </a:p>
        </p:txBody>
      </p:sp>
      <p:sp>
        <p:nvSpPr>
          <p:cNvPr id="18" name="Text 10"/>
          <p:cNvSpPr txBox="1"/>
          <p:nvPr/>
        </p:nvSpPr>
        <p:spPr>
          <a:xfrm>
            <a:off x="6524244" y="2648102"/>
            <a:ext cx="2210105" cy="3054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一直在做且做对，但未充分觉察的 3-5 件事</a:t>
            </a:r>
            <a:endParaRPr lang="en-US" sz="9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6"/>
          <a:srcRect t="-30" b="-30"/>
          <a:stretch>
            <a:fillRect/>
          </a:stretch>
        </p:blipFill>
        <p:spPr>
          <a:xfrm>
            <a:off x="8891626" y="2333549"/>
            <a:ext cx="2376526" cy="743407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9015070" y="2457907"/>
            <a:ext cx="2304288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8717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02 问题识别</a:t>
            </a:r>
            <a:endParaRPr lang="en-US" sz="900" dirty="0"/>
          </a:p>
        </p:txBody>
      </p:sp>
      <p:sp>
        <p:nvSpPr>
          <p:cNvPr id="21" name="Text 12"/>
          <p:cNvSpPr txBox="1"/>
          <p:nvPr/>
        </p:nvSpPr>
        <p:spPr>
          <a:xfrm>
            <a:off x="9015070" y="2648102"/>
            <a:ext cx="2304288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一直在做但可能有问题的 3-5 件事</a:t>
            </a:r>
            <a:endParaRPr lang="en-US" sz="9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7"/>
          <a:srcRect t="-12" b="-12"/>
          <a:stretch>
            <a:fillRect/>
          </a:stretch>
        </p:blipFill>
        <p:spPr>
          <a:xfrm>
            <a:off x="6400800" y="3191256"/>
            <a:ext cx="2376526" cy="590702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6524244" y="3314700"/>
            <a:ext cx="2304288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366F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03 特质放大</a:t>
            </a:r>
            <a:endParaRPr lang="en-US" sz="900" dirty="0"/>
          </a:p>
        </p:txBody>
      </p:sp>
      <p:sp>
        <p:nvSpPr>
          <p:cNvPr id="24" name="Text 14"/>
          <p:cNvSpPr txBox="1"/>
          <p:nvPr/>
        </p:nvSpPr>
        <p:spPr>
          <a:xfrm>
            <a:off x="6524244" y="3504895"/>
            <a:ext cx="2304288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最值得放大的 2-3 个特质</a:t>
            </a:r>
            <a:endParaRPr lang="en-US" sz="90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7"/>
          <a:srcRect t="-12" b="-12"/>
          <a:stretch>
            <a:fillRect/>
          </a:stretch>
        </p:blipFill>
        <p:spPr>
          <a:xfrm>
            <a:off x="8891626" y="3191256"/>
            <a:ext cx="2376526" cy="590702"/>
          </a:xfrm>
          <a:prstGeom prst="rect">
            <a:avLst/>
          </a:prstGeom>
        </p:spPr>
      </p:pic>
      <p:sp>
        <p:nvSpPr>
          <p:cNvPr id="26" name="Text 15"/>
          <p:cNvSpPr txBox="1"/>
          <p:nvPr/>
        </p:nvSpPr>
        <p:spPr>
          <a:xfrm>
            <a:off x="9015070" y="3314700"/>
            <a:ext cx="2304288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0B98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04 关键动作</a:t>
            </a:r>
            <a:endParaRPr lang="en-US" sz="900" dirty="0"/>
          </a:p>
        </p:txBody>
      </p:sp>
      <p:sp>
        <p:nvSpPr>
          <p:cNvPr id="27" name="Text 16"/>
          <p:cNvSpPr txBox="1"/>
          <p:nvPr/>
        </p:nvSpPr>
        <p:spPr>
          <a:xfrm>
            <a:off x="9015070" y="3504895"/>
            <a:ext cx="2304288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未来1年改变人生走向的 1-2 个动作</a:t>
            </a:r>
            <a:endParaRPr lang="en-US" sz="9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8"/>
          <a:srcRect t="-12" b="-12"/>
          <a:stretch>
            <a:fillRect/>
          </a:stretch>
        </p:blipFill>
        <p:spPr>
          <a:xfrm>
            <a:off x="6400800" y="3895344"/>
            <a:ext cx="4867351" cy="590702"/>
          </a:xfrm>
          <a:prstGeom prst="rect">
            <a:avLst/>
          </a:prstGeom>
        </p:spPr>
      </p:pic>
      <p:sp>
        <p:nvSpPr>
          <p:cNvPr id="29" name="Text 17"/>
          <p:cNvSpPr txBox="1"/>
          <p:nvPr/>
        </p:nvSpPr>
        <p:spPr>
          <a:xfrm>
            <a:off x="6524244" y="4019702"/>
            <a:ext cx="4734763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366F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05 角色参照 &amp; 06 最终提醒</a:t>
            </a:r>
            <a:endParaRPr lang="en-US" sz="900" dirty="0"/>
          </a:p>
        </p:txBody>
      </p:sp>
      <p:sp>
        <p:nvSpPr>
          <p:cNvPr id="30" name="Text 18"/>
          <p:cNvSpPr txBox="1"/>
          <p:nvPr/>
        </p:nvSpPr>
        <p:spPr>
          <a:xfrm>
            <a:off x="6524244" y="4209898"/>
            <a:ext cx="4810658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像哪类人物（说明维度） + 一句最适合的提醒</a:t>
            </a:r>
            <a:endParaRPr lang="en-US" sz="900" dirty="0"/>
          </a:p>
        </p:txBody>
      </p:sp>
      <p:sp>
        <p:nvSpPr>
          <p:cNvPr id="31" name="Shape 19"/>
          <p:cNvSpPr/>
          <p:nvPr/>
        </p:nvSpPr>
        <p:spPr>
          <a:xfrm>
            <a:off x="6400800" y="5524805"/>
            <a:ext cx="4867351" cy="638251"/>
          </a:xfrm>
          <a:prstGeom prst="roundRect">
            <a:avLst>
              <a:gd name="adj" fmla="val 17106"/>
            </a:avLst>
          </a:prstGeom>
          <a:solidFill>
            <a:srgbClr val="F3F4F6"/>
          </a:solidFill>
        </p:spPr>
      </p:sp>
      <p:sp>
        <p:nvSpPr>
          <p:cNvPr id="32" name="Shape 20"/>
          <p:cNvSpPr/>
          <p:nvPr/>
        </p:nvSpPr>
        <p:spPr>
          <a:xfrm>
            <a:off x="6400800" y="5524805"/>
            <a:ext cx="38405" cy="638251"/>
          </a:xfrm>
          <a:prstGeom prst="roundRect">
            <a:avLst>
              <a:gd name="adj" fmla="val 284291"/>
            </a:avLst>
          </a:prstGeom>
          <a:solidFill>
            <a:srgbClr val="4F46E5"/>
          </a:solidFill>
          <a:ln w="12700">
            <a:solidFill>
              <a:srgbClr val="4F46E5">
                <a:alpha val="0"/>
              </a:srgbClr>
            </a:solidFill>
            <a:prstDash val="solid"/>
          </a:ln>
        </p:spPr>
      </p:sp>
      <p:sp>
        <p:nvSpPr>
          <p:cNvPr id="33" name="Text 21"/>
          <p:cNvSpPr txBox="1"/>
          <p:nvPr/>
        </p:nvSpPr>
        <p:spPr>
          <a:xfrm>
            <a:off x="6590995" y="5639105"/>
            <a:ext cx="463875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338C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🚀 启动指令：</a:t>
            </a:r>
            <a:endParaRPr lang="en-US" sz="900" dirty="0"/>
          </a:p>
        </p:txBody>
      </p:sp>
      <p:sp>
        <p:nvSpPr>
          <p:cNvPr id="34" name="Text 22"/>
          <p:cNvSpPr txBox="1"/>
          <p:nvPr/>
        </p:nvSpPr>
        <p:spPr>
          <a:xfrm>
            <a:off x="6590995" y="5862218"/>
            <a:ext cx="471556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7415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“把你的文本发给我，我会先识别模式，再给你结论。”</a:t>
            </a:r>
            <a:endParaRPr lang="en-US" sz="900" dirty="0"/>
          </a:p>
        </p:txBody>
      </p:sp>
      <p:sp>
        <p:nvSpPr>
          <p:cNvPr id="35" name="Shape 23"/>
          <p:cNvSpPr/>
          <p:nvPr/>
        </p:nvSpPr>
        <p:spPr>
          <a:xfrm>
            <a:off x="619049" y="1419149"/>
            <a:ext cx="5477256" cy="5048402"/>
          </a:xfrm>
          <a:prstGeom prst="roundRect">
            <a:avLst>
              <a:gd name="adj" fmla="val 1367"/>
            </a:avLst>
          </a:prstGeom>
          <a:solidFill>
            <a:srgbClr val="FFFFFF"/>
          </a:solidFill>
        </p:spPr>
      </p:sp>
      <p:sp>
        <p:nvSpPr>
          <p:cNvPr id="36" name="Shape 24"/>
          <p:cNvSpPr/>
          <p:nvPr/>
        </p:nvSpPr>
        <p:spPr>
          <a:xfrm>
            <a:off x="6087161" y="1419149"/>
            <a:ext cx="9144" cy="5048402"/>
          </a:xfrm>
          <a:prstGeom prst="roundRect">
            <a:avLst>
              <a:gd name="adj" fmla="val 754717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37" name="Shape 25"/>
          <p:cNvSpPr/>
          <p:nvPr/>
        </p:nvSpPr>
        <p:spPr>
          <a:xfrm>
            <a:off x="923544" y="1723644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8" name="Image 10" descr="preencoded.png"/>
          <p:cNvPicPr>
            <a:picLocks noChangeAspect="1"/>
          </p:cNvPicPr>
          <p:nvPr/>
        </p:nvPicPr>
        <p:blipFill>
          <a:blip r:embed="rId9"/>
          <a:srcRect l="-1064" r="-1064"/>
          <a:stretch>
            <a:fillRect/>
          </a:stretch>
        </p:blipFill>
        <p:spPr>
          <a:xfrm>
            <a:off x="1004926" y="1828800"/>
            <a:ext cx="219456" cy="171907"/>
          </a:xfrm>
          <a:prstGeom prst="rect">
            <a:avLst/>
          </a:prstGeom>
        </p:spPr>
      </p:pic>
      <p:sp>
        <p:nvSpPr>
          <p:cNvPr id="39" name="Text 26"/>
          <p:cNvSpPr txBox="1"/>
          <p:nvPr/>
        </p:nvSpPr>
        <p:spPr>
          <a:xfrm>
            <a:off x="1419149" y="1781251"/>
            <a:ext cx="1440180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角色设定与规则</a:t>
            </a:r>
            <a:endParaRPr lang="en-US" sz="1500" dirty="0"/>
          </a:p>
        </p:txBody>
      </p:sp>
      <p:sp>
        <p:nvSpPr>
          <p:cNvPr id="40" name="Shape 27"/>
          <p:cNvSpPr/>
          <p:nvPr/>
        </p:nvSpPr>
        <p:spPr>
          <a:xfrm>
            <a:off x="923544" y="2333549"/>
            <a:ext cx="4781398" cy="685800"/>
          </a:xfrm>
          <a:prstGeom prst="roundRect">
            <a:avLst>
              <a:gd name="adj" fmla="val 29630"/>
            </a:avLst>
          </a:prstGeom>
          <a:solidFill>
            <a:srgbClr val="F9FAFB"/>
          </a:solidFill>
          <a:ln w="12700">
            <a:solidFill>
              <a:srgbClr val="F3F4F6"/>
            </a:solidFill>
            <a:prstDash val="solid"/>
          </a:ln>
        </p:spPr>
      </p:sp>
      <p:sp>
        <p:nvSpPr>
          <p:cNvPr id="41" name="Text 28"/>
          <p:cNvSpPr txBox="1"/>
          <p:nvPr/>
        </p:nvSpPr>
        <p:spPr>
          <a:xfrm>
            <a:off x="923544" y="2333549"/>
            <a:ext cx="4858207" cy="6858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114300" rIns="114300" bIns="11430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任务目标：</a:t>
            </a: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像一个严谨的研究者一样，从我的日记/复盘中识别长期重复出现的模式，而非简单的安慰或夸奖。 </a:t>
            </a:r>
            <a:endParaRPr lang="en-US" sz="1000" dirty="0"/>
          </a:p>
        </p:txBody>
      </p:sp>
      <p:sp>
        <p:nvSpPr>
          <p:cNvPr id="42" name="Text 29"/>
          <p:cNvSpPr txBox="1"/>
          <p:nvPr/>
        </p:nvSpPr>
        <p:spPr>
          <a:xfrm>
            <a:off x="923544" y="3167482"/>
            <a:ext cx="4972507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核心规则：</a:t>
            </a:r>
            <a:endParaRPr lang="en-US" sz="1000" dirty="0"/>
          </a:p>
        </p:txBody>
      </p:sp>
      <p:sp>
        <p:nvSpPr>
          <p:cNvPr id="43" name="Shape 30"/>
          <p:cNvSpPr/>
          <p:nvPr/>
        </p:nvSpPr>
        <p:spPr>
          <a:xfrm>
            <a:off x="923544" y="3528670"/>
            <a:ext cx="57607" cy="57607"/>
          </a:xfrm>
          <a:prstGeom prst="ellipse">
            <a:avLst/>
          </a:prstGeom>
          <a:solidFill>
            <a:srgbClr val="4F46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4" name="Text 31"/>
          <p:cNvSpPr txBox="1"/>
          <p:nvPr/>
        </p:nvSpPr>
        <p:spPr>
          <a:xfrm>
            <a:off x="1095451" y="3433572"/>
            <a:ext cx="2304288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先观察，再推断，不要直接下结论。</a:t>
            </a:r>
            <a:endParaRPr lang="en-US" sz="1000" dirty="0"/>
          </a:p>
        </p:txBody>
      </p:sp>
      <p:sp>
        <p:nvSpPr>
          <p:cNvPr id="45" name="Shape 32"/>
          <p:cNvSpPr/>
          <p:nvPr/>
        </p:nvSpPr>
        <p:spPr>
          <a:xfrm>
            <a:off x="923544" y="3795674"/>
            <a:ext cx="57607" cy="57607"/>
          </a:xfrm>
          <a:prstGeom prst="ellipse">
            <a:avLst/>
          </a:prstGeom>
          <a:solidFill>
            <a:srgbClr val="4F46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6" name="Text 33"/>
          <p:cNvSpPr txBox="1"/>
          <p:nvPr/>
        </p:nvSpPr>
        <p:spPr>
          <a:xfrm>
            <a:off x="1095451" y="3700577"/>
            <a:ext cx="3423514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区分：观察到的事实 vs 你的推断 vs 值得注意的假设。</a:t>
            </a:r>
            <a:endParaRPr lang="en-US" sz="1000" dirty="0"/>
          </a:p>
        </p:txBody>
      </p:sp>
      <p:sp>
        <p:nvSpPr>
          <p:cNvPr id="47" name="Shape 34"/>
          <p:cNvSpPr/>
          <p:nvPr/>
        </p:nvSpPr>
        <p:spPr>
          <a:xfrm>
            <a:off x="923544" y="4062679"/>
            <a:ext cx="57607" cy="57607"/>
          </a:xfrm>
          <a:prstGeom prst="ellipse">
            <a:avLst/>
          </a:prstGeom>
          <a:solidFill>
            <a:srgbClr val="4F46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8" name="Text 35"/>
          <p:cNvSpPr txBox="1"/>
          <p:nvPr/>
        </p:nvSpPr>
        <p:spPr>
          <a:xfrm>
            <a:off x="1095451" y="3967582"/>
            <a:ext cx="3525012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说明依据：反复出现在哪些表达、情绪、选择或冲突里。</a:t>
            </a:r>
            <a:endParaRPr lang="en-US" sz="1000" dirty="0"/>
          </a:p>
        </p:txBody>
      </p:sp>
      <p:sp>
        <p:nvSpPr>
          <p:cNvPr id="49" name="Shape 36"/>
          <p:cNvSpPr/>
          <p:nvPr/>
        </p:nvSpPr>
        <p:spPr>
          <a:xfrm>
            <a:off x="923544" y="4328770"/>
            <a:ext cx="57607" cy="57607"/>
          </a:xfrm>
          <a:prstGeom prst="ellipse">
            <a:avLst/>
          </a:prstGeom>
          <a:solidFill>
            <a:srgbClr val="4F46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0" name="Text 37"/>
          <p:cNvSpPr txBox="1"/>
          <p:nvPr/>
        </p:nvSpPr>
        <p:spPr>
          <a:xfrm>
            <a:off x="1095451" y="4233672"/>
            <a:ext cx="259141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不仅说优点，也要指出长期忽略的问题。</a:t>
            </a:r>
            <a:endParaRPr lang="en-US" sz="1000" dirty="0"/>
          </a:p>
        </p:txBody>
      </p:sp>
      <p:sp>
        <p:nvSpPr>
          <p:cNvPr id="51" name="Shape 38"/>
          <p:cNvSpPr/>
          <p:nvPr/>
        </p:nvSpPr>
        <p:spPr>
          <a:xfrm>
            <a:off x="923544" y="4595774"/>
            <a:ext cx="57607" cy="57607"/>
          </a:xfrm>
          <a:prstGeom prst="ellipse">
            <a:avLst/>
          </a:prstGeom>
          <a:solidFill>
            <a:srgbClr val="4F46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2" name="Text 39"/>
          <p:cNvSpPr txBox="1"/>
          <p:nvPr/>
        </p:nvSpPr>
        <p:spPr>
          <a:xfrm>
            <a:off x="1095451" y="4500677"/>
            <a:ext cx="2857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不编造因果，推测需标注“这是一个假设”。</a:t>
            </a:r>
            <a:endParaRPr lang="en-US" sz="1000" dirty="0"/>
          </a:p>
        </p:txBody>
      </p:sp>
      <p:pic>
        <p:nvPicPr>
          <p:cNvPr id="53" name="Image 11" descr="preencoded.png"/>
          <p:cNvPicPr>
            <a:picLocks noChangeAspect="1"/>
          </p:cNvPicPr>
          <p:nvPr/>
        </p:nvPicPr>
        <p:blipFill>
          <a:blip r:embed="rId10"/>
          <a:srcRect l="-398" r="-398"/>
          <a:stretch>
            <a:fillRect/>
          </a:stretch>
        </p:blipFill>
        <p:spPr>
          <a:xfrm>
            <a:off x="619049" y="1419149"/>
            <a:ext cx="57607" cy="50484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 l="-10" r="-10"/>
          <a:stretch>
            <a:fillRect/>
          </a:stretch>
        </p:blipFill>
        <p:spPr>
          <a:xfrm>
            <a:off x="9572854" y="4114800"/>
            <a:ext cx="1666951" cy="190469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-401" b="-401"/>
          <a:stretch>
            <a:fillRect/>
          </a:stretch>
        </p:blipFill>
        <p:spPr>
          <a:xfrm>
            <a:off x="0" y="6819595"/>
            <a:ext cx="12191695" cy="38405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3360420" y="3066898"/>
            <a:ext cx="5477256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6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核心战略</a:t>
            </a:r>
            <a:endParaRPr lang="en-US" sz="1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0895" y="2070202"/>
            <a:ext cx="609905" cy="609905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52744" y="2232050"/>
            <a:ext cx="286207" cy="286207"/>
          </a:xfrm>
          <a:prstGeom prst="rect">
            <a:avLst/>
          </a:prstGeom>
        </p:spPr>
      </p:pic>
      <p:sp>
        <p:nvSpPr>
          <p:cNvPr id="13" name="Text 5"/>
          <p:cNvSpPr txBox="1"/>
          <p:nvPr/>
        </p:nvSpPr>
        <p:spPr>
          <a:xfrm>
            <a:off x="3369564" y="3448202"/>
            <a:ext cx="5458054" cy="1334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时代最重要的事，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构建自己的</a:t>
            </a:r>
            <a:r>
              <a:rPr lang="en-US" sz="4200" b="1" kern="0" spc="-42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【语料库】</a:t>
            </a:r>
            <a:endParaRPr lang="en-US" sz="4200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7"/>
          <a:srcRect l="-400" r="-400"/>
          <a:stretch>
            <a:fillRect/>
          </a:stretch>
        </p:blipFill>
        <p:spPr>
          <a:xfrm>
            <a:off x="457200" y="457200"/>
            <a:ext cx="38405" cy="228600"/>
          </a:xfrm>
          <a:prstGeom prst="rect">
            <a:avLst/>
          </a:prstGeom>
        </p:spPr>
      </p:pic>
      <p:sp>
        <p:nvSpPr>
          <p:cNvPr id="15" name="Text 6"/>
          <p:cNvSpPr txBox="1"/>
          <p:nvPr/>
        </p:nvSpPr>
        <p:spPr>
          <a:xfrm>
            <a:off x="609905" y="476402"/>
            <a:ext cx="1191463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Key Strategy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/>
          <a:stretch>
            <a:fillRect/>
          </a:stretch>
        </p:blipFill>
        <p:spPr>
          <a:xfrm>
            <a:off x="9334195" y="4114800"/>
            <a:ext cx="1904695" cy="190469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-401" b="-401"/>
          <a:stretch>
            <a:fillRect/>
          </a:stretch>
        </p:blipFill>
        <p:spPr>
          <a:xfrm>
            <a:off x="0" y="6819595"/>
            <a:ext cx="12191695" cy="38405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2568550" y="3066898"/>
            <a:ext cx="70582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6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关键行动</a:t>
            </a:r>
            <a:endParaRPr lang="en-US" sz="1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0895" y="2071116"/>
            <a:ext cx="609905" cy="609905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rcRect t="-530" b="-530"/>
          <a:stretch>
            <a:fillRect/>
          </a:stretch>
        </p:blipFill>
        <p:spPr>
          <a:xfrm>
            <a:off x="5971946" y="2232965"/>
            <a:ext cx="247802" cy="286207"/>
          </a:xfrm>
          <a:prstGeom prst="rect">
            <a:avLst/>
          </a:prstGeom>
        </p:spPr>
      </p:pic>
      <p:sp>
        <p:nvSpPr>
          <p:cNvPr id="13" name="Text 5"/>
          <p:cNvSpPr txBox="1"/>
          <p:nvPr/>
        </p:nvSpPr>
        <p:spPr>
          <a:xfrm>
            <a:off x="2577694" y="3448202"/>
            <a:ext cx="7039051" cy="1334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创造语料库，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就能训练属于自己的</a:t>
            </a:r>
            <a:r>
              <a:rPr lang="en-US" sz="4200" b="1" kern="0" spc="-42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小模型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4200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7"/>
          <a:srcRect l="-400" r="-400"/>
          <a:stretch>
            <a:fillRect/>
          </a:stretch>
        </p:blipFill>
        <p:spPr>
          <a:xfrm>
            <a:off x="457200" y="457200"/>
            <a:ext cx="38405" cy="228600"/>
          </a:xfrm>
          <a:prstGeom prst="rect">
            <a:avLst/>
          </a:prstGeom>
        </p:spPr>
      </p:pic>
      <p:sp>
        <p:nvSpPr>
          <p:cNvPr id="15" name="Text 6"/>
          <p:cNvSpPr txBox="1"/>
          <p:nvPr/>
        </p:nvSpPr>
        <p:spPr>
          <a:xfrm>
            <a:off x="609905" y="476402"/>
            <a:ext cx="1191463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Key Strategy</a:t>
            </a:r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2381098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 t="-2" b="-2"/>
          <a:stretch>
            <a:fillRect/>
          </a:stretch>
        </p:blipFill>
        <p:spPr>
          <a:xfrm>
            <a:off x="2286000" y="571500"/>
            <a:ext cx="7619695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5524805" y="-1429207"/>
            <a:ext cx="9525305" cy="9525305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35" name="Shape 24"/>
          <p:cNvSpPr/>
          <p:nvPr/>
        </p:nvSpPr>
        <p:spPr>
          <a:xfrm>
            <a:off x="457200" y="571500"/>
            <a:ext cx="57607" cy="228600"/>
          </a:xfrm>
          <a:prstGeom prst="roundRect">
            <a:avLst>
              <a:gd name="adj" fmla="val 1587307"/>
            </a:avLst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Text 25"/>
          <p:cNvSpPr txBox="1"/>
          <p:nvPr/>
        </p:nvSpPr>
        <p:spPr>
          <a:xfrm>
            <a:off x="629107" y="457200"/>
            <a:ext cx="4172407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Case Study</a:t>
            </a:r>
            <a:endParaRPr lang="en-US" sz="900" dirty="0"/>
          </a:p>
        </p:txBody>
      </p:sp>
      <p:sp>
        <p:nvSpPr>
          <p:cNvPr id="37" name="Text 26"/>
          <p:cNvSpPr txBox="1"/>
          <p:nvPr/>
        </p:nvSpPr>
        <p:spPr>
          <a:xfrm>
            <a:off x="629107" y="647395"/>
            <a:ext cx="4418381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-37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读了我的 20 万字内容，自动生成了盖洛普报告</a:t>
            </a:r>
            <a:endParaRPr lang="en-US" sz="1500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915" y="2167890"/>
            <a:ext cx="4027170" cy="305816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35" y="2167890"/>
            <a:ext cx="4070985" cy="305816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080" y="2213610"/>
            <a:ext cx="3474085" cy="30124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7" name="Shape 2"/>
          <p:cNvSpPr/>
          <p:nvPr/>
        </p:nvSpPr>
        <p:spPr>
          <a:xfrm>
            <a:off x="5524805" y="-1429207"/>
            <a:ext cx="9525305" cy="9525305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35" name="Shape 24"/>
          <p:cNvSpPr/>
          <p:nvPr/>
        </p:nvSpPr>
        <p:spPr>
          <a:xfrm>
            <a:off x="457200" y="571500"/>
            <a:ext cx="57607" cy="228600"/>
          </a:xfrm>
          <a:prstGeom prst="roundRect">
            <a:avLst>
              <a:gd name="adj" fmla="val 1587307"/>
            </a:avLst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Text 25"/>
          <p:cNvSpPr txBox="1"/>
          <p:nvPr/>
        </p:nvSpPr>
        <p:spPr>
          <a:xfrm>
            <a:off x="629107" y="457200"/>
            <a:ext cx="4172407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Case Study</a:t>
            </a:r>
            <a:endParaRPr lang="en-US" sz="900" dirty="0"/>
          </a:p>
        </p:txBody>
      </p:sp>
      <p:sp>
        <p:nvSpPr>
          <p:cNvPr id="37" name="Text 26"/>
          <p:cNvSpPr txBox="1"/>
          <p:nvPr/>
        </p:nvSpPr>
        <p:spPr>
          <a:xfrm>
            <a:off x="629107" y="647395"/>
            <a:ext cx="4418381" cy="267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-37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读了我的 20 万字内容，</a:t>
            </a:r>
            <a:r>
              <a:rPr lang="zh-CN" altLang="en-US" sz="1500" b="1" kern="0" spc="-37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自动生成</a:t>
            </a:r>
            <a:r>
              <a:rPr lang="zh-CN" altLang="en-US" sz="1500" b="1" kern="0" spc="-37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建议</a:t>
            </a:r>
            <a:endParaRPr lang="zh-CN" altLang="en-US" sz="1500" b="1" kern="0" spc="-37" dirty="0">
              <a:solidFill>
                <a:srgbClr val="1D1D1F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PingFang SC" panose="020B0400000000000000" pitchFamily="34" charset="-120"/>
            </a:endParaRPr>
          </a:p>
        </p:txBody>
      </p:sp>
      <p:pic>
        <p:nvPicPr>
          <p:cNvPr id="8" name="图片 7" descr="img_v3_02vo_49742c59-abbc-4080-be83-7fc0eea0c11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7020" y="196850"/>
            <a:ext cx="3719195" cy="64636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096305" y="3325673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alphaModFix amt="4000"/>
          </a:blip>
          <a:srcRect/>
          <a:stretch>
            <a:fillRect/>
          </a:stretch>
        </p:blipFill>
        <p:spPr>
          <a:xfrm>
            <a:off x="6200546" y="1375258"/>
            <a:ext cx="5115154" cy="5115154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5"/>
          <a:srcRect t="-420" b="-420"/>
          <a:stretch>
            <a:fillRect/>
          </a:stretch>
        </p:blipFill>
        <p:spPr>
          <a:xfrm>
            <a:off x="5715000" y="2714854"/>
            <a:ext cx="761695" cy="57607"/>
          </a:xfrm>
          <a:prstGeom prst="rect">
            <a:avLst/>
          </a:prstGeom>
        </p:spPr>
      </p:pic>
      <p:sp>
        <p:nvSpPr>
          <p:cNvPr id="10" name="Text 3"/>
          <p:cNvSpPr txBox="1"/>
          <p:nvPr/>
        </p:nvSpPr>
        <p:spPr>
          <a:xfrm>
            <a:off x="3002280" y="3152775"/>
            <a:ext cx="6975475" cy="12668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</a:t>
            </a:r>
            <a:r>
              <a:rPr lang="en-US" sz="40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写日记</a:t>
            </a:r>
            <a:r>
              <a:rPr lang="zh-CN" altLang="en-US" sz="40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是</a:t>
            </a:r>
            <a:r>
              <a:rPr lang="zh-CN" altLang="en-US" sz="4000" b="1" kern="0" spc="-30" dirty="0">
                <a:solidFill>
                  <a:schemeClr val="accent6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改命级别</a:t>
            </a:r>
            <a:r>
              <a:rPr lang="zh-CN" altLang="en-US" sz="40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的</a:t>
            </a:r>
            <a:r>
              <a:rPr lang="zh-CN" altLang="en-US" sz="40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复利习惯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12" name="Shape 5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6"/>
          <p:cNvSpPr txBox="1"/>
          <p:nvPr/>
        </p:nvSpPr>
        <p:spPr>
          <a:xfrm>
            <a:off x="609905" y="457200"/>
            <a:ext cx="771754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Key Habit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096305" y="3320186"/>
            <a:ext cx="8572500" cy="8581644"/>
          </a:xfrm>
          <a:prstGeom prst="roundRect">
            <a:avLst>
              <a:gd name="adj" fmla="val 10667"/>
            </a:avLst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/>
          <a:stretch>
            <a:fillRect/>
          </a:stretch>
        </p:blipFill>
        <p:spPr>
          <a:xfrm>
            <a:off x="5736031" y="857707"/>
            <a:ext cx="5152644" cy="5152644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5"/>
          <a:srcRect t="-400" b="-400"/>
          <a:stretch>
            <a:fillRect/>
          </a:stretch>
        </p:blipFill>
        <p:spPr>
          <a:xfrm>
            <a:off x="5810098" y="1752905"/>
            <a:ext cx="571500" cy="57607"/>
          </a:xfrm>
          <a:prstGeom prst="rect">
            <a:avLst/>
          </a:prstGeom>
        </p:spPr>
      </p:pic>
      <p:sp>
        <p:nvSpPr>
          <p:cNvPr id="10" name="Text 3"/>
          <p:cNvSpPr txBox="1"/>
          <p:nvPr/>
        </p:nvSpPr>
        <p:spPr>
          <a:xfrm>
            <a:off x="5611673" y="2190902"/>
            <a:ext cx="972007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强烈推荐工具</a:t>
            </a:r>
            <a:endParaRPr lang="en-US" sz="12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rcRect t="-5" b="-5"/>
          <a:stretch>
            <a:fillRect/>
          </a:stretch>
        </p:blipFill>
        <p:spPr>
          <a:xfrm>
            <a:off x="2971800" y="2991002"/>
            <a:ext cx="2667305" cy="2115007"/>
          </a:xfrm>
          <a:prstGeom prst="rect">
            <a:avLst/>
          </a:prstGeom>
        </p:spPr>
      </p:pic>
      <p:sp>
        <p:nvSpPr>
          <p:cNvPr id="12" name="Shape 4"/>
          <p:cNvSpPr/>
          <p:nvPr/>
        </p:nvSpPr>
        <p:spPr>
          <a:xfrm>
            <a:off x="3924605" y="3305556"/>
            <a:ext cx="761695" cy="761695"/>
          </a:xfrm>
          <a:prstGeom prst="roundRect">
            <a:avLst>
              <a:gd name="adj" fmla="val 48019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7"/>
          <a:srcRect t="-45" b="-45"/>
          <a:stretch>
            <a:fillRect/>
          </a:stretch>
        </p:blipFill>
        <p:spPr>
          <a:xfrm>
            <a:off x="4176979" y="3514954"/>
            <a:ext cx="256946" cy="342900"/>
          </a:xfrm>
          <a:prstGeom prst="rect">
            <a:avLst/>
          </a:prstGeom>
        </p:spPr>
      </p:pic>
      <p:sp>
        <p:nvSpPr>
          <p:cNvPr id="14" name="Text 5"/>
          <p:cNvSpPr txBox="1"/>
          <p:nvPr/>
        </p:nvSpPr>
        <p:spPr>
          <a:xfrm>
            <a:off x="3934663" y="4295851"/>
            <a:ext cx="74889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Typeless</a:t>
            </a:r>
            <a:endParaRPr lang="en-US" sz="1200" dirty="0"/>
          </a:p>
        </p:txBody>
      </p:sp>
      <p:pic>
        <p:nvPicPr>
          <p:cNvPr id="15" name="Image 7" descr="preencoded.png"/>
          <p:cNvPicPr>
            <a:picLocks noChangeAspect="1"/>
          </p:cNvPicPr>
          <p:nvPr/>
        </p:nvPicPr>
        <p:blipFill>
          <a:blip r:embed="rId6"/>
          <a:srcRect t="-5" b="-5"/>
          <a:stretch>
            <a:fillRect/>
          </a:stretch>
        </p:blipFill>
        <p:spPr>
          <a:xfrm>
            <a:off x="6553505" y="2991002"/>
            <a:ext cx="2667305" cy="2115007"/>
          </a:xfrm>
          <a:prstGeom prst="rect">
            <a:avLst/>
          </a:prstGeom>
        </p:spPr>
      </p:pic>
      <p:sp>
        <p:nvSpPr>
          <p:cNvPr id="16" name="Shape 6"/>
          <p:cNvSpPr/>
          <p:nvPr/>
        </p:nvSpPr>
        <p:spPr>
          <a:xfrm>
            <a:off x="7505395" y="3305556"/>
            <a:ext cx="761695" cy="761695"/>
          </a:xfrm>
          <a:prstGeom prst="roundRect">
            <a:avLst>
              <a:gd name="adj" fmla="val 48019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8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715707" y="3514954"/>
            <a:ext cx="342900" cy="342900"/>
          </a:xfrm>
          <a:prstGeom prst="rect">
            <a:avLst/>
          </a:prstGeom>
        </p:spPr>
      </p:pic>
      <p:sp>
        <p:nvSpPr>
          <p:cNvPr id="18" name="Text 7"/>
          <p:cNvSpPr txBox="1"/>
          <p:nvPr/>
        </p:nvSpPr>
        <p:spPr>
          <a:xfrm>
            <a:off x="7586777" y="4295851"/>
            <a:ext cx="60076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get笔记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3902659" y="4600346"/>
            <a:ext cx="807415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E6E73">
                    <a:alpha val="80000"/>
                  </a:srgbClr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语音笔记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448702" y="4600346"/>
            <a:ext cx="87691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E6E73">
                    <a:alpha val="80000"/>
                  </a:srgbClr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知识管理利器</a:t>
            </a:r>
            <a:endParaRPr lang="en-US" sz="1000" dirty="0"/>
          </a:p>
        </p:txBody>
      </p:sp>
      <p:sp>
        <p:nvSpPr>
          <p:cNvPr id="21" name="Shape 10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Text 11"/>
          <p:cNvSpPr txBox="1"/>
          <p:nvPr/>
        </p:nvSpPr>
        <p:spPr>
          <a:xfrm>
            <a:off x="609905" y="457200"/>
            <a:ext cx="1571854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Recommended Tools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0071E3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l="-13" r="-13"/>
          <a:stretch>
            <a:fillRect/>
          </a:stretch>
        </p:blipFill>
        <p:spPr>
          <a:xfrm>
            <a:off x="0" y="66751"/>
            <a:ext cx="1371600" cy="1218895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6473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609905"/>
            <a:ext cx="1209751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Evolution Path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8385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使用四个阶段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2" b="-2"/>
          <a:stretch>
            <a:fillRect/>
          </a:stretch>
        </p:blipFill>
        <p:spPr>
          <a:xfrm>
            <a:off x="761695" y="1257300"/>
            <a:ext cx="10668305" cy="495330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076249" y="2038198"/>
            <a:ext cx="10039198" cy="761695"/>
          </a:xfrm>
          <a:prstGeom prst="roundRect">
            <a:avLst>
              <a:gd name="adj" fmla="val 36014"/>
            </a:avLst>
          </a:pr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Shape 7"/>
          <p:cNvSpPr/>
          <p:nvPr/>
        </p:nvSpPr>
        <p:spPr>
          <a:xfrm>
            <a:off x="1238098" y="2190902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47826" y="2324405"/>
            <a:ext cx="237744" cy="190195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1886407" y="2171700"/>
            <a:ext cx="149230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第一阶段：基础对话</a:t>
            </a:r>
            <a:endParaRPr lang="en-US" sz="1200" dirty="0"/>
          </a:p>
        </p:txBody>
      </p:sp>
      <p:sp>
        <p:nvSpPr>
          <p:cNvPr id="16" name="Shape 9"/>
          <p:cNvSpPr/>
          <p:nvPr/>
        </p:nvSpPr>
        <p:spPr>
          <a:xfrm>
            <a:off x="10166299" y="2162556"/>
            <a:ext cx="790956" cy="209398"/>
          </a:xfrm>
          <a:prstGeom prst="roundRect">
            <a:avLst>
              <a:gd name="adj" fmla="val 158793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10"/>
          <p:cNvSpPr txBox="1"/>
          <p:nvPr/>
        </p:nvSpPr>
        <p:spPr>
          <a:xfrm>
            <a:off x="10166299" y="2162556"/>
            <a:ext cx="866851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Domestic</a:t>
            </a:r>
            <a:endParaRPr lang="en-US" sz="900" dirty="0"/>
          </a:p>
        </p:txBody>
      </p:sp>
      <p:sp>
        <p:nvSpPr>
          <p:cNvPr id="18" name="Text 11"/>
          <p:cNvSpPr txBox="1"/>
          <p:nvPr/>
        </p:nvSpPr>
        <p:spPr>
          <a:xfrm>
            <a:off x="1886407" y="2447849"/>
            <a:ext cx="92583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豆包、Kimi 等国内产品</a:t>
            </a:r>
            <a:endParaRPr lang="en-US" sz="1200" dirty="0"/>
          </a:p>
        </p:txBody>
      </p:sp>
      <p:sp>
        <p:nvSpPr>
          <p:cNvPr id="19" name="Shape 12"/>
          <p:cNvSpPr/>
          <p:nvPr/>
        </p:nvSpPr>
        <p:spPr>
          <a:xfrm>
            <a:off x="1076249" y="2915107"/>
            <a:ext cx="10039198" cy="761695"/>
          </a:xfrm>
          <a:prstGeom prst="roundRect">
            <a:avLst>
              <a:gd name="adj" fmla="val 36014"/>
            </a:avLst>
          </a:pr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Shape 13"/>
          <p:cNvSpPr/>
          <p:nvPr/>
        </p:nvSpPr>
        <p:spPr>
          <a:xfrm>
            <a:off x="1238098" y="3066898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6"/>
          <a:srcRect l="-1282" r="-1282"/>
          <a:stretch>
            <a:fillRect/>
          </a:stretch>
        </p:blipFill>
        <p:spPr>
          <a:xfrm>
            <a:off x="1356970" y="3200400"/>
            <a:ext cx="219456" cy="190195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1886407" y="3047695"/>
            <a:ext cx="149230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第二阶段：高阶应用</a:t>
            </a:r>
            <a:endParaRPr lang="en-US" sz="1200" dirty="0"/>
          </a:p>
        </p:txBody>
      </p:sp>
      <p:sp>
        <p:nvSpPr>
          <p:cNvPr id="23" name="Shape 15"/>
          <p:cNvSpPr/>
          <p:nvPr/>
        </p:nvSpPr>
        <p:spPr>
          <a:xfrm>
            <a:off x="10148926" y="3038551"/>
            <a:ext cx="809244" cy="209398"/>
          </a:xfrm>
          <a:prstGeom prst="roundRect">
            <a:avLst>
              <a:gd name="adj" fmla="val 158793"/>
            </a:avLst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Text 16"/>
          <p:cNvSpPr txBox="1"/>
          <p:nvPr/>
        </p:nvSpPr>
        <p:spPr>
          <a:xfrm>
            <a:off x="10148926" y="3038551"/>
            <a:ext cx="886054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Advanced</a:t>
            </a:r>
            <a:endParaRPr lang="en-US" sz="900" dirty="0"/>
          </a:p>
        </p:txBody>
      </p:sp>
      <p:sp>
        <p:nvSpPr>
          <p:cNvPr id="25" name="Text 17"/>
          <p:cNvSpPr txBox="1"/>
          <p:nvPr/>
        </p:nvSpPr>
        <p:spPr>
          <a:xfrm>
            <a:off x="1886407" y="3323844"/>
            <a:ext cx="91824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GPT、Manus、Genspark 等产品</a:t>
            </a:r>
            <a:endParaRPr lang="en-US" sz="1200" dirty="0"/>
          </a:p>
        </p:txBody>
      </p:sp>
      <p:sp>
        <p:nvSpPr>
          <p:cNvPr id="26" name="Shape 18"/>
          <p:cNvSpPr/>
          <p:nvPr/>
        </p:nvSpPr>
        <p:spPr>
          <a:xfrm>
            <a:off x="1076249" y="3791102"/>
            <a:ext cx="10039198" cy="761695"/>
          </a:xfrm>
          <a:prstGeom prst="roundRect">
            <a:avLst>
              <a:gd name="adj" fmla="val 36014"/>
            </a:avLst>
          </a:pr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Shape 19"/>
          <p:cNvSpPr/>
          <p:nvPr/>
        </p:nvSpPr>
        <p:spPr>
          <a:xfrm>
            <a:off x="1238098" y="3943807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47826" y="4076395"/>
            <a:ext cx="237744" cy="190195"/>
          </a:xfrm>
          <a:prstGeom prst="rect">
            <a:avLst/>
          </a:prstGeom>
        </p:spPr>
      </p:pic>
      <p:sp>
        <p:nvSpPr>
          <p:cNvPr id="29" name="Text 20"/>
          <p:cNvSpPr txBox="1"/>
          <p:nvPr/>
        </p:nvSpPr>
        <p:spPr>
          <a:xfrm>
            <a:off x="1886407" y="3924605"/>
            <a:ext cx="1327709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第三阶段：智能体</a:t>
            </a:r>
            <a:endParaRPr lang="en-US" sz="1200" dirty="0"/>
          </a:p>
        </p:txBody>
      </p:sp>
      <p:sp>
        <p:nvSpPr>
          <p:cNvPr id="30" name="Shape 21"/>
          <p:cNvSpPr/>
          <p:nvPr/>
        </p:nvSpPr>
        <p:spPr>
          <a:xfrm>
            <a:off x="10319918" y="3914546"/>
            <a:ext cx="638251" cy="209398"/>
          </a:xfrm>
          <a:prstGeom prst="roundRect">
            <a:avLst>
              <a:gd name="adj" fmla="val 158793"/>
            </a:avLst>
          </a:prstGeom>
          <a:solidFill>
            <a:srgbClr val="EDE9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1" name="Text 22"/>
          <p:cNvSpPr txBox="1"/>
          <p:nvPr/>
        </p:nvSpPr>
        <p:spPr>
          <a:xfrm>
            <a:off x="10319918" y="3914546"/>
            <a:ext cx="715061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7C3AED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Agents</a:t>
            </a:r>
            <a:endParaRPr lang="en-US" sz="900" dirty="0"/>
          </a:p>
        </p:txBody>
      </p:sp>
      <p:sp>
        <p:nvSpPr>
          <p:cNvPr id="32" name="Text 23"/>
          <p:cNvSpPr txBox="1"/>
          <p:nvPr/>
        </p:nvSpPr>
        <p:spPr>
          <a:xfrm>
            <a:off x="1886407" y="4200754"/>
            <a:ext cx="91824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Claude code、Codex 等智能体</a:t>
            </a:r>
            <a:endParaRPr lang="en-US" sz="1200" dirty="0"/>
          </a:p>
        </p:txBody>
      </p:sp>
      <p:sp>
        <p:nvSpPr>
          <p:cNvPr id="33" name="Shape 24"/>
          <p:cNvSpPr/>
          <p:nvPr/>
        </p:nvSpPr>
        <p:spPr>
          <a:xfrm>
            <a:off x="1076249" y="4667098"/>
            <a:ext cx="10039198" cy="761695"/>
          </a:xfrm>
          <a:prstGeom prst="roundRect">
            <a:avLst>
              <a:gd name="adj" fmla="val 36014"/>
            </a:avLst>
          </a:pr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Shape 25"/>
          <p:cNvSpPr/>
          <p:nvPr/>
        </p:nvSpPr>
        <p:spPr>
          <a:xfrm>
            <a:off x="1238098" y="4819802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FDF2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5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47826" y="4953305"/>
            <a:ext cx="237744" cy="190195"/>
          </a:xfrm>
          <a:prstGeom prst="rect">
            <a:avLst/>
          </a:prstGeom>
        </p:spPr>
      </p:pic>
      <p:sp>
        <p:nvSpPr>
          <p:cNvPr id="36" name="Text 26"/>
          <p:cNvSpPr txBox="1"/>
          <p:nvPr/>
        </p:nvSpPr>
        <p:spPr>
          <a:xfrm>
            <a:off x="1886407" y="4800600"/>
            <a:ext cx="149230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第四阶段：自主进化</a:t>
            </a:r>
            <a:endParaRPr lang="en-US" sz="1200" dirty="0"/>
          </a:p>
        </p:txBody>
      </p:sp>
      <p:sp>
        <p:nvSpPr>
          <p:cNvPr id="37" name="Shape 27"/>
          <p:cNvSpPr/>
          <p:nvPr/>
        </p:nvSpPr>
        <p:spPr>
          <a:xfrm>
            <a:off x="10309860" y="4791456"/>
            <a:ext cx="647395" cy="209398"/>
          </a:xfrm>
          <a:prstGeom prst="roundRect">
            <a:avLst>
              <a:gd name="adj" fmla="val 158793"/>
            </a:avLst>
          </a:prstGeom>
          <a:solidFill>
            <a:srgbClr val="FCE7F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8" name="Text 28"/>
          <p:cNvSpPr txBox="1"/>
          <p:nvPr/>
        </p:nvSpPr>
        <p:spPr>
          <a:xfrm>
            <a:off x="10309860" y="4791456"/>
            <a:ext cx="724205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DB2777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Future</a:t>
            </a:r>
            <a:endParaRPr lang="en-US" sz="900" dirty="0"/>
          </a:p>
        </p:txBody>
      </p:sp>
      <p:sp>
        <p:nvSpPr>
          <p:cNvPr id="39" name="Text 29"/>
          <p:cNvSpPr txBox="1"/>
          <p:nvPr/>
        </p:nvSpPr>
        <p:spPr>
          <a:xfrm>
            <a:off x="1886407" y="5076749"/>
            <a:ext cx="91824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Openclaw</a:t>
            </a:r>
            <a:endParaRPr lang="en-US" sz="1200" dirty="0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9"/>
          <a:srcRect t="-202" b="-202"/>
          <a:stretch>
            <a:fillRect/>
          </a:stretch>
        </p:blipFill>
        <p:spPr>
          <a:xfrm>
            <a:off x="771754" y="1266444"/>
            <a:ext cx="75895" cy="49341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096305" y="3337560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/>
          <a:stretch>
            <a:fillRect/>
          </a:stretch>
        </p:blipFill>
        <p:spPr>
          <a:xfrm>
            <a:off x="5729630" y="606247"/>
            <a:ext cx="5724144" cy="5724144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5"/>
          <a:srcRect l="-217" r="-217"/>
          <a:stretch>
            <a:fillRect/>
          </a:stretch>
        </p:blipFill>
        <p:spPr>
          <a:xfrm>
            <a:off x="5619902" y="2171700"/>
            <a:ext cx="952805" cy="75895"/>
          </a:xfrm>
          <a:prstGeom prst="rect">
            <a:avLst/>
          </a:prstGeom>
        </p:spPr>
      </p:pic>
      <p:sp>
        <p:nvSpPr>
          <p:cNvPr id="10" name="Text 3"/>
          <p:cNvSpPr txBox="1"/>
          <p:nvPr/>
        </p:nvSpPr>
        <p:spPr>
          <a:xfrm>
            <a:off x="3300984" y="2704795"/>
            <a:ext cx="5595214" cy="800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105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别人说 AI 很厉害，</a:t>
            </a:r>
            <a:endParaRPr lang="en-US" sz="4200" dirty="0"/>
          </a:p>
        </p:txBody>
      </p:sp>
      <p:sp>
        <p:nvSpPr>
          <p:cNvPr id="11" name="Text 4"/>
          <p:cNvSpPr txBox="1"/>
          <p:nvPr/>
        </p:nvSpPr>
        <p:spPr>
          <a:xfrm>
            <a:off x="3003804" y="3581705"/>
            <a:ext cx="6190488" cy="800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105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自己用起来</a:t>
            </a:r>
            <a:r>
              <a:rPr lang="en-US" sz="4200" b="1" kern="0" spc="-105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不得劲</a:t>
            </a:r>
            <a:r>
              <a:rPr lang="en-US" sz="4200" b="1" kern="0" spc="-105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？</a:t>
            </a:r>
            <a:endParaRPr lang="en-US" sz="4200" dirty="0"/>
          </a:p>
        </p:txBody>
      </p:sp>
      <p:sp>
        <p:nvSpPr>
          <p:cNvPr id="12" name="Shape 5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6"/>
          <p:cNvSpPr txBox="1"/>
          <p:nvPr/>
        </p:nvSpPr>
        <p:spPr>
          <a:xfrm>
            <a:off x="609905" y="457200"/>
            <a:ext cx="962863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Question 02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381305" y="-2857500"/>
            <a:ext cx="11430000" cy="11430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81305" y="3047695"/>
            <a:ext cx="11430000" cy="761969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/>
          <a:stretch>
            <a:fillRect/>
          </a:stretch>
        </p:blipFill>
        <p:spPr>
          <a:xfrm>
            <a:off x="6096305" y="4881982"/>
            <a:ext cx="3810305" cy="3810305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4398" y="2105863"/>
            <a:ext cx="342900" cy="342900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3804818" y="2753258"/>
            <a:ext cx="45820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3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最重要的不是工具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814877" y="3210458"/>
            <a:ext cx="4562856" cy="15910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而是培养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b="1" kern="0" spc="-96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每天用 AI 的习惯</a:t>
            </a:r>
            <a:endParaRPr lang="en-US" sz="4800" dirty="0"/>
          </a:p>
        </p:txBody>
      </p:sp>
      <p:sp>
        <p:nvSpPr>
          <p:cNvPr id="11" name="Shape 5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6"/>
          <p:cNvSpPr txBox="1"/>
          <p:nvPr/>
        </p:nvSpPr>
        <p:spPr>
          <a:xfrm>
            <a:off x="609905" y="457200"/>
            <a:ext cx="1305763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HABIT FORMATION</a:t>
            </a:r>
            <a:endParaRPr lang="en-US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 l="-13" r="-13"/>
          <a:stretch>
            <a:fillRect/>
          </a:stretch>
        </p:blipFill>
        <p:spPr>
          <a:xfrm>
            <a:off x="9096451" y="4114800"/>
            <a:ext cx="2143354" cy="190469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-401" b="-401"/>
          <a:stretch>
            <a:fillRect/>
          </a:stretch>
        </p:blipFill>
        <p:spPr>
          <a:xfrm>
            <a:off x="0" y="6819595"/>
            <a:ext cx="12191695" cy="384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15000" y="2063801"/>
            <a:ext cx="761695" cy="761695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rcRect l="-607" r="-607"/>
          <a:stretch>
            <a:fillRect/>
          </a:stretch>
        </p:blipFill>
        <p:spPr>
          <a:xfrm>
            <a:off x="5900623" y="2273198"/>
            <a:ext cx="390449" cy="342900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3828415" y="3208020"/>
            <a:ext cx="4158615" cy="15913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kern="0" spc="-48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练习才能</a:t>
            </a:r>
            <a:r>
              <a:rPr lang="en-US" sz="4800" b="1" kern="0" spc="-48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进步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b="1" kern="0" spc="-48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复盘才能</a:t>
            </a:r>
            <a:r>
              <a:rPr lang="en-US" sz="4800" b="1" kern="0" spc="-48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成长</a:t>
            </a:r>
            <a:endParaRPr lang="en-US" sz="48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7"/>
          <a:srcRect l="-400" r="-400"/>
          <a:stretch>
            <a:fillRect/>
          </a:stretch>
        </p:blipFill>
        <p:spPr>
          <a:xfrm>
            <a:off x="457200" y="457200"/>
            <a:ext cx="38405" cy="228600"/>
          </a:xfrm>
          <a:prstGeom prst="rect">
            <a:avLst/>
          </a:prstGeom>
        </p:spPr>
      </p:pic>
      <p:sp>
        <p:nvSpPr>
          <p:cNvPr id="14" name="Text 5"/>
          <p:cNvSpPr txBox="1"/>
          <p:nvPr/>
        </p:nvSpPr>
        <p:spPr>
          <a:xfrm>
            <a:off x="609905" y="476402"/>
            <a:ext cx="188092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Action &amp; Reflection</a:t>
            </a:r>
            <a:endParaRPr lang="en-US" sz="1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552480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90195"/>
            <a:ext cx="9525305" cy="952530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0071E3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10000"/>
          </a:blip>
          <a:srcRect/>
          <a:stretch>
            <a:fillRect/>
          </a:stretch>
        </p:blipFill>
        <p:spPr>
          <a:xfrm>
            <a:off x="0" y="47549"/>
            <a:ext cx="914400" cy="9144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457200"/>
            <a:ext cx="962863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Action Plan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858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复盘要求与激励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l="-1" r="-1"/>
          <a:stretch>
            <a:fillRect/>
          </a:stretch>
        </p:blipFill>
        <p:spPr>
          <a:xfrm>
            <a:off x="761695" y="1104595"/>
            <a:ext cx="10668305" cy="5143500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152144" y="1419149"/>
            <a:ext cx="400507" cy="400507"/>
          </a:xfrm>
          <a:prstGeom prst="roundRect">
            <a:avLst>
              <a:gd name="adj" fmla="val 108719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 t="-842" b="-842"/>
          <a:stretch>
            <a:fillRect/>
          </a:stretch>
        </p:blipFill>
        <p:spPr>
          <a:xfrm>
            <a:off x="1257300" y="1533449"/>
            <a:ext cx="190195" cy="171907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1705356" y="1457554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完成练习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1705356" y="1723644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请从本次课程的 </a:t>
            </a:r>
            <a:r>
              <a:rPr lang="en-US" sz="1200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5 个互动练习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当中，至少选择 </a:t>
            </a:r>
            <a:r>
              <a:rPr lang="en-US" sz="1200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 个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完成。 </a:t>
            </a:r>
            <a:endParaRPr lang="en-US" sz="1200" dirty="0"/>
          </a:p>
        </p:txBody>
      </p:sp>
      <p:sp>
        <p:nvSpPr>
          <p:cNvPr id="16" name="Shape 9"/>
          <p:cNvSpPr/>
          <p:nvPr/>
        </p:nvSpPr>
        <p:spPr>
          <a:xfrm>
            <a:off x="1152144" y="2143354"/>
            <a:ext cx="400507" cy="400507"/>
          </a:xfrm>
          <a:prstGeom prst="roundRect">
            <a:avLst>
              <a:gd name="adj" fmla="val 108719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66444" y="2257654"/>
            <a:ext cx="171907" cy="171907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1705356" y="2180844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撰写复盘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1705356" y="2447849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把听课感受 + 练习感受，写成超过 </a:t>
            </a:r>
            <a:r>
              <a:rPr lang="en-US" sz="1200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300 字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的复盘，在班主任提供的作业链接里发布。 </a:t>
            </a:r>
            <a:endParaRPr lang="en-US" sz="1200" dirty="0"/>
          </a:p>
        </p:txBody>
      </p:sp>
      <p:sp>
        <p:nvSpPr>
          <p:cNvPr id="20" name="Shape 12"/>
          <p:cNvSpPr/>
          <p:nvPr/>
        </p:nvSpPr>
        <p:spPr>
          <a:xfrm>
            <a:off x="1152144" y="2866644"/>
            <a:ext cx="400507" cy="400507"/>
          </a:xfrm>
          <a:prstGeom prst="roundRect">
            <a:avLst>
              <a:gd name="adj" fmla="val 108719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 l="-760" r="-760"/>
          <a:stretch>
            <a:fillRect/>
          </a:stretch>
        </p:blipFill>
        <p:spPr>
          <a:xfrm>
            <a:off x="1276502" y="2980944"/>
            <a:ext cx="152705" cy="171907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705356" y="2905049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作业分享</a:t>
            </a:r>
            <a:endParaRPr lang="en-US" sz="1200" dirty="0"/>
          </a:p>
        </p:txBody>
      </p:sp>
      <p:sp>
        <p:nvSpPr>
          <p:cNvPr id="23" name="Text 14"/>
          <p:cNvSpPr txBox="1"/>
          <p:nvPr/>
        </p:nvSpPr>
        <p:spPr>
          <a:xfrm>
            <a:off x="1705356" y="3172054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把完成后的作业链接转发到课程群里，与同学</a:t>
            </a:r>
            <a:r>
              <a:rPr lang="zh-CN" alt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相互启发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</a:t>
            </a:r>
            <a:endParaRPr lang="en-US" sz="1200" dirty="0"/>
          </a:p>
        </p:txBody>
      </p:sp>
      <p:sp>
        <p:nvSpPr>
          <p:cNvPr id="24" name="Shape 15"/>
          <p:cNvSpPr/>
          <p:nvPr/>
        </p:nvSpPr>
        <p:spPr>
          <a:xfrm>
            <a:off x="1152144" y="3933749"/>
            <a:ext cx="4828946" cy="2000707"/>
          </a:xfrm>
          <a:prstGeom prst="roundRect">
            <a:avLst>
              <a:gd name="adj" fmla="val 5223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14907" y="4134002"/>
            <a:ext cx="152705" cy="152705"/>
          </a:xfrm>
          <a:prstGeom prst="rect">
            <a:avLst/>
          </a:prstGeom>
        </p:spPr>
      </p:pic>
      <p:sp>
        <p:nvSpPr>
          <p:cNvPr id="26" name="Text 16"/>
          <p:cNvSpPr txBox="1"/>
          <p:nvPr/>
        </p:nvSpPr>
        <p:spPr>
          <a:xfrm>
            <a:off x="1543507" y="4095598"/>
            <a:ext cx="1327709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交押金上课的同学</a:t>
            </a:r>
            <a:endParaRPr lang="en-US" sz="1200" dirty="0"/>
          </a:p>
        </p:txBody>
      </p:sp>
      <p:sp>
        <p:nvSpPr>
          <p:cNvPr id="27" name="Text 17"/>
          <p:cNvSpPr txBox="1"/>
          <p:nvPr/>
        </p:nvSpPr>
        <p:spPr>
          <a:xfrm>
            <a:off x="1314907" y="4438498"/>
            <a:ext cx="4582058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每次直播课后 </a:t>
            </a:r>
            <a:r>
              <a:rPr lang="en-US" sz="1200" b="1" dirty="0">
                <a:solidFill>
                  <a:srgbClr val="1F2937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7天内</a:t>
            </a: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完成复盘，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准时完成 3 次复盘，</a:t>
            </a:r>
            <a:r>
              <a:rPr lang="en-US" sz="1200" b="1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全额返回押金</a:t>
            </a: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sp>
        <p:nvSpPr>
          <p:cNvPr id="28" name="Shape 18"/>
          <p:cNvSpPr/>
          <p:nvPr/>
        </p:nvSpPr>
        <p:spPr>
          <a:xfrm>
            <a:off x="6210605" y="3933749"/>
            <a:ext cx="4828946" cy="2000707"/>
          </a:xfrm>
          <a:prstGeom prst="roundRect">
            <a:avLst>
              <a:gd name="adj" fmla="val 5223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9"/>
          <a:srcRect l="-33" r="-33"/>
          <a:stretch>
            <a:fillRect/>
          </a:stretch>
        </p:blipFill>
        <p:spPr>
          <a:xfrm>
            <a:off x="6372454" y="4134002"/>
            <a:ext cx="171907" cy="152705"/>
          </a:xfrm>
          <a:prstGeom prst="rect">
            <a:avLst/>
          </a:prstGeom>
        </p:spPr>
      </p:pic>
      <p:sp>
        <p:nvSpPr>
          <p:cNvPr id="30" name="Text 19"/>
          <p:cNvSpPr txBox="1"/>
          <p:nvPr/>
        </p:nvSpPr>
        <p:spPr>
          <a:xfrm>
            <a:off x="6620256" y="4095598"/>
            <a:ext cx="1163117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338C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付费上课的同学</a:t>
            </a:r>
            <a:endParaRPr lang="en-US" sz="1200" dirty="0"/>
          </a:p>
        </p:txBody>
      </p:sp>
      <p:sp>
        <p:nvSpPr>
          <p:cNvPr id="31" name="Text 20"/>
          <p:cNvSpPr txBox="1"/>
          <p:nvPr/>
        </p:nvSpPr>
        <p:spPr>
          <a:xfrm>
            <a:off x="6372454" y="4438498"/>
            <a:ext cx="4582058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每次直播课后 </a:t>
            </a:r>
            <a:r>
              <a:rPr lang="en-US" sz="1200" b="1" dirty="0">
                <a:solidFill>
                  <a:srgbClr val="1F2937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7天内</a:t>
            </a: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完成复盘，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准时完成 3 次复盘，</a:t>
            </a:r>
            <a:r>
              <a:rPr lang="en-US" sz="12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赠送 199 元启昌课程代金券</a:t>
            </a: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10"/>
          <a:srcRect t="-200" b="-200"/>
          <a:stretch>
            <a:fillRect/>
          </a:stretch>
        </p:blipFill>
        <p:spPr>
          <a:xfrm>
            <a:off x="771754" y="1114654"/>
            <a:ext cx="75895" cy="51242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096305" y="3384194"/>
            <a:ext cx="8572500" cy="8581644"/>
          </a:xfrm>
          <a:prstGeom prst="roundRect">
            <a:avLst>
              <a:gd name="adj" fmla="val 10667"/>
            </a:avLst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l="-18576" r="-18576"/>
          <a:stretch>
            <a:fillRect/>
          </a:stretch>
        </p:blipFill>
        <p:spPr>
          <a:xfrm>
            <a:off x="7182612" y="801014"/>
            <a:ext cx="4286707" cy="5000854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5"/>
          <a:srcRect t="-420" b="-420"/>
          <a:stretch>
            <a:fillRect/>
          </a:stretch>
        </p:blipFill>
        <p:spPr>
          <a:xfrm>
            <a:off x="5715000" y="2297887"/>
            <a:ext cx="761695" cy="38405"/>
          </a:xfrm>
          <a:prstGeom prst="rect">
            <a:avLst/>
          </a:prstGeom>
        </p:spPr>
      </p:pic>
      <p:sp>
        <p:nvSpPr>
          <p:cNvPr id="10" name="Text 3"/>
          <p:cNvSpPr txBox="1"/>
          <p:nvPr/>
        </p:nvSpPr>
        <p:spPr>
          <a:xfrm>
            <a:off x="3899002" y="2640787"/>
            <a:ext cx="4398264" cy="1390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</a:t>
            </a:r>
            <a:r>
              <a:rPr lang="zh-CN" alt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工具</a:t>
            </a:r>
            <a:r>
              <a:rPr lang="zh-CN" alt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很多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</a:t>
            </a:r>
            <a:r>
              <a:rPr lang="zh-CN" alt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到底怎么选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？ </a:t>
            </a:r>
            <a:endParaRPr lang="en-US" sz="4200" dirty="0"/>
          </a:p>
        </p:txBody>
      </p:sp>
      <p:sp>
        <p:nvSpPr>
          <p:cNvPr id="11" name="Shape 4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5"/>
          <p:cNvSpPr txBox="1"/>
          <p:nvPr/>
        </p:nvSpPr>
        <p:spPr>
          <a:xfrm>
            <a:off x="609905" y="457200"/>
            <a:ext cx="962863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Question 01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11277295" y="6400800"/>
            <a:ext cx="6958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/>
          <a:stretch>
            <a:fillRect/>
          </a:stretch>
        </p:blipFill>
        <p:spPr>
          <a:xfrm>
            <a:off x="9334195" y="4114800"/>
            <a:ext cx="1904695" cy="190469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-401" b="-401"/>
          <a:stretch>
            <a:fillRect/>
          </a:stretch>
        </p:blipFill>
        <p:spPr>
          <a:xfrm>
            <a:off x="0" y="6819595"/>
            <a:ext cx="12191695" cy="38405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4152290" y="3066898"/>
            <a:ext cx="38962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6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最重要心法</a:t>
            </a:r>
            <a:endParaRPr lang="en-US" sz="1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0895" y="2070202"/>
            <a:ext cx="609905" cy="609905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rcRect t="-530" b="-530"/>
          <a:stretch>
            <a:fillRect/>
          </a:stretch>
        </p:blipFill>
        <p:spPr>
          <a:xfrm>
            <a:off x="5971946" y="2232050"/>
            <a:ext cx="247802" cy="286207"/>
          </a:xfrm>
          <a:prstGeom prst="rect">
            <a:avLst/>
          </a:prstGeom>
        </p:spPr>
      </p:pic>
      <p:sp>
        <p:nvSpPr>
          <p:cNvPr id="13" name="Text 5"/>
          <p:cNvSpPr txBox="1"/>
          <p:nvPr/>
        </p:nvSpPr>
        <p:spPr>
          <a:xfrm>
            <a:off x="4173322" y="3448202"/>
            <a:ext cx="3854196" cy="1334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把 AI 当做</a:t>
            </a:r>
            <a:r>
              <a:rPr lang="en-US" sz="4200" b="1" kern="0" spc="-42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而不是当机器。 </a:t>
            </a:r>
            <a:endParaRPr lang="en-US" sz="4200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7"/>
          <a:srcRect l="-400" r="-400"/>
          <a:stretch>
            <a:fillRect/>
          </a:stretch>
        </p:blipFill>
        <p:spPr>
          <a:xfrm>
            <a:off x="457200" y="457200"/>
            <a:ext cx="38405" cy="228600"/>
          </a:xfrm>
          <a:prstGeom prst="rect">
            <a:avLst/>
          </a:prstGeom>
        </p:spPr>
      </p:pic>
      <p:sp>
        <p:nvSpPr>
          <p:cNvPr id="15" name="Text 6"/>
          <p:cNvSpPr txBox="1"/>
          <p:nvPr/>
        </p:nvSpPr>
        <p:spPr>
          <a:xfrm>
            <a:off x="609905" y="476402"/>
            <a:ext cx="1228954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Core Mindset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0071E3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l="-23" r="-23"/>
          <a:stretch>
            <a:fillRect/>
          </a:stretch>
        </p:blipFill>
        <p:spPr>
          <a:xfrm>
            <a:off x="0" y="66751"/>
            <a:ext cx="1524305" cy="1218895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6473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609905"/>
            <a:ext cx="810158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Metaphor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838505"/>
            <a:ext cx="10782605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像什么？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l="-5" r="-5"/>
          <a:stretch>
            <a:fillRect/>
          </a:stretch>
        </p:blipFill>
        <p:spPr>
          <a:xfrm>
            <a:off x="761695" y="1333195"/>
            <a:ext cx="10668305" cy="487649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304849" y="2104949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 l="-1648" r="-1648"/>
          <a:stretch>
            <a:fillRect/>
          </a:stretch>
        </p:blipFill>
        <p:spPr>
          <a:xfrm>
            <a:off x="1447495" y="2238451"/>
            <a:ext cx="171907" cy="190195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1952244" y="2066544"/>
            <a:ext cx="91257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像清华实习生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1952244" y="2371954"/>
            <a:ext cx="9011412" cy="4764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通用知识很多，本地知识很少。</a:t>
            </a:r>
            <a:endParaRPr lang="en-US" sz="12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需要你提供背景信息补全上下文。</a:t>
            </a:r>
            <a:endParaRPr lang="en-US" sz="1200" dirty="0"/>
          </a:p>
        </p:txBody>
      </p:sp>
      <p:sp>
        <p:nvSpPr>
          <p:cNvPr id="16" name="Shape 9"/>
          <p:cNvSpPr/>
          <p:nvPr/>
        </p:nvSpPr>
        <p:spPr>
          <a:xfrm>
            <a:off x="1304849" y="3419856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rcRect l="-1648" r="-1648"/>
          <a:stretch>
            <a:fillRect/>
          </a:stretch>
        </p:blipFill>
        <p:spPr>
          <a:xfrm>
            <a:off x="1447495" y="3552444"/>
            <a:ext cx="171907" cy="190195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1952244" y="3381451"/>
            <a:ext cx="91257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像普通人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1952244" y="3685946"/>
            <a:ext cx="9011412" cy="4764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会幻觉，会偷懒，不完美。</a:t>
            </a:r>
            <a:endParaRPr lang="en-US" sz="12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需要你的监督、校验和修正。</a:t>
            </a:r>
            <a:endParaRPr lang="en-US" sz="1200" dirty="0"/>
          </a:p>
        </p:txBody>
      </p:sp>
      <p:sp>
        <p:nvSpPr>
          <p:cNvPr id="20" name="Shape 12"/>
          <p:cNvSpPr/>
          <p:nvPr/>
        </p:nvSpPr>
        <p:spPr>
          <a:xfrm>
            <a:off x="1304849" y="4733849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62126" y="4867351"/>
            <a:ext cx="142646" cy="190195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952244" y="4695444"/>
            <a:ext cx="91257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像孩子</a:t>
            </a:r>
            <a:endParaRPr lang="en-US" sz="1200" dirty="0"/>
          </a:p>
        </p:txBody>
      </p:sp>
      <p:sp>
        <p:nvSpPr>
          <p:cNvPr id="23" name="Text 14"/>
          <p:cNvSpPr txBox="1"/>
          <p:nvPr/>
        </p:nvSpPr>
        <p:spPr>
          <a:xfrm>
            <a:off x="1952244" y="5000854"/>
            <a:ext cx="9011412" cy="4764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你怎么反馈它，它就会朝那个方向生长。</a:t>
            </a:r>
            <a:endParaRPr lang="en-US" sz="12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好的引导能培养出更懂你的 AI 助手。</a:t>
            </a:r>
            <a:endParaRPr lang="en-US" sz="12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8"/>
          <a:srcRect t="-206" b="-206"/>
          <a:stretch>
            <a:fillRect/>
          </a:stretch>
        </p:blipFill>
        <p:spPr>
          <a:xfrm>
            <a:off x="771754" y="1343254"/>
            <a:ext cx="75895" cy="4858207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11182198" y="6572707"/>
            <a:ext cx="57607" cy="57607"/>
          </a:xfrm>
          <a:prstGeom prst="ellipse">
            <a:avLst/>
          </a:prstGeom>
          <a:solidFill>
            <a:srgbClr val="2563EB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Shape 16"/>
          <p:cNvSpPr/>
          <p:nvPr/>
        </p:nvSpPr>
        <p:spPr>
          <a:xfrm>
            <a:off x="11277295" y="6572707"/>
            <a:ext cx="57607" cy="57607"/>
          </a:xfrm>
          <a:prstGeom prst="ellipse">
            <a:avLst/>
          </a:prstGeom>
          <a:solidFill>
            <a:srgbClr val="D1D5DB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Shape 17"/>
          <p:cNvSpPr/>
          <p:nvPr/>
        </p:nvSpPr>
        <p:spPr>
          <a:xfrm>
            <a:off x="11373307" y="6572707"/>
            <a:ext cx="57607" cy="57607"/>
          </a:xfrm>
          <a:prstGeom prst="ellipse">
            <a:avLst/>
          </a:prstGeom>
          <a:solidFill>
            <a:srgbClr val="D1D5DB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0071E3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l="-23" r="-23"/>
          <a:stretch>
            <a:fillRect/>
          </a:stretch>
        </p:blipFill>
        <p:spPr>
          <a:xfrm>
            <a:off x="0" y="66751"/>
            <a:ext cx="1524305" cy="1218895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6473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609905"/>
            <a:ext cx="1783080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Interaction Principle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8385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你怎么对 AI，它就怎么回应你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l="-5" r="-5"/>
          <a:stretch>
            <a:fillRect/>
          </a:stretch>
        </p:blipFill>
        <p:spPr>
          <a:xfrm>
            <a:off x="761695" y="1333195"/>
            <a:ext cx="10668305" cy="487649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380744" y="2219249"/>
            <a:ext cx="533095" cy="533095"/>
          </a:xfrm>
          <a:prstGeom prst="roundRect">
            <a:avLst>
              <a:gd name="adj" fmla="val 98015"/>
            </a:avLst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3449" y="2371954"/>
            <a:ext cx="228600" cy="228600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2143354" y="2180844"/>
            <a:ext cx="8858707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模糊输入 = 模糊输出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143354" y="2486254"/>
            <a:ext cx="8744407" cy="5148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你给它模糊指令，它就模糊输出。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Garbage in, garbage out.</a:t>
            </a:r>
            <a:endParaRPr lang="en-US" sz="1200" dirty="0"/>
          </a:p>
        </p:txBody>
      </p:sp>
      <p:sp>
        <p:nvSpPr>
          <p:cNvPr id="16" name="Shape 9"/>
          <p:cNvSpPr/>
          <p:nvPr/>
        </p:nvSpPr>
        <p:spPr>
          <a:xfrm>
            <a:off x="1380744" y="3648456"/>
            <a:ext cx="533095" cy="533095"/>
          </a:xfrm>
          <a:prstGeom prst="roundRect">
            <a:avLst>
              <a:gd name="adj" fmla="val 98015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rcRect t="-45" b="-45"/>
          <a:stretch>
            <a:fillRect/>
          </a:stretch>
        </p:blipFill>
        <p:spPr>
          <a:xfrm>
            <a:off x="1518818" y="3800246"/>
            <a:ext cx="256946" cy="228600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2143354" y="3610051"/>
            <a:ext cx="8858707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结构化引导 = 优质反馈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2143354" y="3914546"/>
            <a:ext cx="8858707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你给它</a:t>
            </a:r>
            <a:r>
              <a:rPr lang="en-US" sz="1200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角色、任务、标准、反馈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，它就越来越像样。 </a:t>
            </a:r>
            <a:endParaRPr lang="en-US" sz="1200" dirty="0"/>
          </a:p>
        </p:txBody>
      </p:sp>
      <p:sp>
        <p:nvSpPr>
          <p:cNvPr id="20" name="Shape 12"/>
          <p:cNvSpPr/>
          <p:nvPr/>
        </p:nvSpPr>
        <p:spPr>
          <a:xfrm>
            <a:off x="1380744" y="4828946"/>
            <a:ext cx="533095" cy="533095"/>
          </a:xfrm>
          <a:prstGeom prst="roundRect">
            <a:avLst>
              <a:gd name="adj" fmla="val 98015"/>
            </a:avLst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 l="-80" r="-80"/>
          <a:stretch>
            <a:fillRect/>
          </a:stretch>
        </p:blipFill>
        <p:spPr>
          <a:xfrm>
            <a:off x="1505102" y="4981651"/>
            <a:ext cx="286207" cy="228600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2143354" y="4791456"/>
            <a:ext cx="8858707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本质是协作</a:t>
            </a:r>
            <a:endParaRPr lang="en-US" sz="1200" dirty="0"/>
          </a:p>
        </p:txBody>
      </p:sp>
      <p:sp>
        <p:nvSpPr>
          <p:cNvPr id="23" name="Text 14"/>
          <p:cNvSpPr txBox="1"/>
          <p:nvPr/>
        </p:nvSpPr>
        <p:spPr>
          <a:xfrm>
            <a:off x="2143354" y="5095951"/>
            <a:ext cx="8782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不是迷信提示词（Prompt），而是</a:t>
            </a:r>
            <a:r>
              <a:rPr lang="en-US" sz="1200" dirty="0">
                <a:solidFill>
                  <a:srgbClr val="7C3AED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学会协作（Collaboration）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8"/>
          <a:srcRect t="-206" b="-206"/>
          <a:stretch>
            <a:fillRect/>
          </a:stretch>
        </p:blipFill>
        <p:spPr>
          <a:xfrm>
            <a:off x="771754" y="1343254"/>
            <a:ext cx="75895" cy="4858207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11277295" y="6572707"/>
            <a:ext cx="57607" cy="57607"/>
          </a:xfrm>
          <a:prstGeom prst="ellipse">
            <a:avLst/>
          </a:prstGeom>
          <a:solidFill>
            <a:srgbClr val="9CA3AF">
              <a:alpha val="4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Shape 16"/>
          <p:cNvSpPr/>
          <p:nvPr/>
        </p:nvSpPr>
        <p:spPr>
          <a:xfrm>
            <a:off x="11373307" y="6572707"/>
            <a:ext cx="57607" cy="57607"/>
          </a:xfrm>
          <a:prstGeom prst="ellipse">
            <a:avLst/>
          </a:prstGeom>
          <a:solidFill>
            <a:srgbClr val="2563EB">
              <a:alpha val="4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 l="-13" r="-13"/>
          <a:stretch>
            <a:fillRect/>
          </a:stretch>
        </p:blipFill>
        <p:spPr>
          <a:xfrm>
            <a:off x="9096451" y="4114800"/>
            <a:ext cx="2143354" cy="190469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-401" b="-401"/>
          <a:stretch>
            <a:fillRect/>
          </a:stretch>
        </p:blipFill>
        <p:spPr>
          <a:xfrm>
            <a:off x="0" y="6819595"/>
            <a:ext cx="12191695" cy="38405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2609698" y="2247595"/>
            <a:ext cx="6972300" cy="914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那些只测试爱的人永远不会收到爱，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只有那些知道如何培养爱的人才会充满爱。 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595982" y="3543300"/>
            <a:ext cx="7001561" cy="10671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同样，只有真正与 </a:t>
            </a:r>
            <a:r>
              <a:rPr lang="en-US" sz="3000" b="1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共存</a:t>
            </a:r>
            <a:r>
              <a:rPr lang="en-US" sz="30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的人，</a:t>
            </a:r>
            <a:endParaRPr lang="en-US" sz="3000" dirty="0"/>
          </a:p>
          <a:p>
            <a:pPr marL="0" indent="0" algn="ctr">
              <a:buNone/>
            </a:pPr>
            <a:r>
              <a:rPr lang="en-US" sz="30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才会体验到它的力量并获得最大的回报。 </a:t>
            </a:r>
            <a:endParaRPr lang="en-US" sz="30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/>
          <a:srcRect l="-400" r="-400"/>
          <a:stretch>
            <a:fillRect/>
          </a:stretch>
        </p:blipFill>
        <p:spPr>
          <a:xfrm>
            <a:off x="457200" y="457200"/>
            <a:ext cx="38405" cy="228600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609905" y="476402"/>
            <a:ext cx="1077163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Philosophy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-1904695" y="-2857500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3238805" y="5715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 rot="120000">
            <a:off x="5995721" y="3256178"/>
            <a:ext cx="7830007" cy="7830007"/>
          </a:xfrm>
          <a:prstGeom prst="ellipse">
            <a:avLst/>
          </a:prstGeom>
          <a:noFill/>
          <a:ln w="12700">
            <a:solidFill>
              <a:srgbClr val="1D1D1F">
                <a:alpha val="3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0071E3">
                <a:alpha val="10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2000"/>
          </a:blip>
          <a:srcRect t="-7" b="-7"/>
          <a:stretch>
            <a:fillRect/>
          </a:stretch>
        </p:blipFill>
        <p:spPr>
          <a:xfrm>
            <a:off x="3715207" y="1752905"/>
            <a:ext cx="4762195" cy="38103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>
            <a:fillRect/>
          </a:stretch>
        </p:blipFill>
        <p:spPr>
          <a:xfrm>
            <a:off x="10858500" y="795528"/>
            <a:ext cx="571500" cy="571500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>
            <a:alphaModFix amt="30000"/>
          </a:blip>
          <a:srcRect/>
          <a:stretch>
            <a:fillRect/>
          </a:stretch>
        </p:blipFill>
        <p:spPr>
          <a:xfrm>
            <a:off x="761695" y="5181905"/>
            <a:ext cx="800100" cy="914400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4778375" y="3286125"/>
            <a:ext cx="273558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24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找到和 AI 共创的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kern="0" spc="-24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核心角色</a:t>
            </a:r>
            <a:endParaRPr lang="en-US" sz="12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7"/>
          <a:srcRect t="-384" b="-384"/>
          <a:stretch>
            <a:fillRect/>
          </a:stretch>
        </p:blipFill>
        <p:spPr>
          <a:xfrm>
            <a:off x="5619902" y="4048049"/>
            <a:ext cx="952805" cy="57607"/>
          </a:xfrm>
          <a:prstGeom prst="rect">
            <a:avLst/>
          </a:prstGeom>
        </p:spPr>
      </p:pic>
      <p:sp>
        <p:nvSpPr>
          <p:cNvPr id="14" name="Text 5"/>
          <p:cNvSpPr txBox="1"/>
          <p:nvPr/>
        </p:nvSpPr>
        <p:spPr>
          <a:xfrm>
            <a:off x="5067605" y="4410151"/>
            <a:ext cx="205831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让 AI 成为你人生的</a:t>
            </a: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放大器</a:t>
            </a:r>
            <a:endParaRPr lang="en-US" sz="1200" dirty="0"/>
          </a:p>
        </p:txBody>
      </p:sp>
      <p:pic>
        <p:nvPicPr>
          <p:cNvPr id="15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20000">
            <a:off x="5704942" y="2136953"/>
            <a:ext cx="762610" cy="762610"/>
          </a:xfrm>
          <a:prstGeom prst="rect">
            <a:avLst/>
          </a:prstGeom>
        </p:spPr>
      </p:pic>
      <p:pic>
        <p:nvPicPr>
          <p:cNvPr id="16" name="Image 8" descr="preencoded.png"/>
          <p:cNvPicPr>
            <a:picLocks noChangeAspect="1"/>
          </p:cNvPicPr>
          <p:nvPr/>
        </p:nvPicPr>
        <p:blipFill>
          <a:blip r:embed="rId9"/>
          <a:srcRect t="-1670" b="-1670"/>
          <a:stretch>
            <a:fillRect/>
          </a:stretch>
        </p:blipFill>
        <p:spPr>
          <a:xfrm>
            <a:off x="5876849" y="2350922"/>
            <a:ext cx="437998" cy="362102"/>
          </a:xfrm>
          <a:prstGeom prst="rect">
            <a:avLst/>
          </a:prstGeom>
        </p:spPr>
      </p:pic>
      <p:sp>
        <p:nvSpPr>
          <p:cNvPr id="17" name="Text 6"/>
          <p:cNvSpPr txBox="1"/>
          <p:nvPr/>
        </p:nvSpPr>
        <p:spPr>
          <a:xfrm>
            <a:off x="875995" y="457200"/>
            <a:ext cx="15819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4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Next Chapter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3456</Words>
  <Application>WPS 演示</Application>
  <PresentationFormat>On-screen Show (16:9)</PresentationFormat>
  <Paragraphs>494</Paragraphs>
  <Slides>32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5" baseType="lpstr">
      <vt:lpstr>Arial</vt:lpstr>
      <vt:lpstr>宋体</vt:lpstr>
      <vt:lpstr>Wingdings</vt:lpstr>
      <vt:lpstr>PingFang SC</vt:lpstr>
      <vt:lpstr>PingFang SC</vt:lpstr>
      <vt:lpstr>Calibri</vt:lpstr>
      <vt:lpstr>Helvetica Neue</vt:lpstr>
      <vt:lpstr>微软雅黑</vt:lpstr>
      <vt:lpstr>汉仪旗黑</vt:lpstr>
      <vt:lpstr>宋体</vt:lpstr>
      <vt:lpstr>Arial Unicode MS</vt:lpstr>
      <vt:lpstr>等线</vt:lpstr>
      <vt:lpstr>汉仪中等线KW</vt:lpstr>
      <vt:lpstr>汉仪书宋二KW</vt:lpstr>
      <vt:lpstr>Noto Sans SC</vt:lpstr>
      <vt:lpstr>苹方-简</vt:lpstr>
      <vt:lpstr>Noto Sans SC</vt:lpstr>
      <vt:lpstr>Noto Sans SC</vt:lpstr>
      <vt:lpstr>Menlo</vt:lpstr>
      <vt:lpstr>Menlo</vt:lpstr>
      <vt:lpstr>Menlo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Generated by Gen-Spark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creator>Visual Extract to PPTX Converter</dc:creator>
  <dc:subject>PptxGenJS Presentation</dc:subject>
  <cp:lastModifiedBy>WPS_273106823</cp:lastModifiedBy>
  <cp:revision>9</cp:revision>
  <dcterms:created xsi:type="dcterms:W3CDTF">2026-03-24T11:52:44Z</dcterms:created>
  <dcterms:modified xsi:type="dcterms:W3CDTF">2026-03-24T11:52:44Z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6850F665B6885E694572C2697CDF4B96_42</vt:lpwstr>
  </property>
  <property fmtid="{D5CDD505-2E9C-101B-9397-08002B2CF9AE}" pid="3" name="KSOProductBuildVer">
    <vt:lpwstr>2052-12.1.25205.25205</vt:lpwstr>
  </property>
</Properties>
</file>